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tags/tag5.xml" ContentType="application/vnd.openxmlformats-officedocument.presentationml.tags+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tags/tag6.xml" ContentType="application/vnd.openxmlformats-officedocument.presentationml.tags+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6.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7.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ags/tag7.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6.xml" ContentType="application/vnd.openxmlformats-officedocument.drawingml.chart+xml"/>
  <Override PartName="/ppt/notesSlides/notesSlide5.xml" ContentType="application/vnd.openxmlformats-officedocument.presentationml.notesSlide+xml"/>
  <Override PartName="/ppt/charts/chart7.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8.xml" ContentType="application/vnd.openxmlformats-officedocument.drawingml.chart+xml"/>
  <Override PartName="/ppt/notesSlides/notesSlide9.xml" ContentType="application/vnd.openxmlformats-officedocument.presentationml.notesSlide+xml"/>
  <Override PartName="/ppt/charts/chart9.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0.xml" ContentType="application/vnd.openxmlformats-officedocument.drawingml.chart+xml"/>
  <Override PartName="/ppt/theme/themeOverride1.xml" ContentType="application/vnd.openxmlformats-officedocument.themeOverride+xml"/>
  <Override PartName="/ppt/charts/chart1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8.xml" ContentType="application/vnd.openxmlformats-officedocument.presentationml.tags+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56" r:id="rId1"/>
    <p:sldMasterId id="2147483677" r:id="rId2"/>
    <p:sldMasterId id="2147483699" r:id="rId3"/>
    <p:sldMasterId id="2147483731" r:id="rId4"/>
    <p:sldMasterId id="2147483737" r:id="rId5"/>
    <p:sldMasterId id="2147483743" r:id="rId6"/>
    <p:sldMasterId id="2147483758" r:id="rId7"/>
    <p:sldMasterId id="2147483773" r:id="rId8"/>
  </p:sldMasterIdLst>
  <p:notesMasterIdLst>
    <p:notesMasterId r:id="rId43"/>
  </p:notesMasterIdLst>
  <p:sldIdLst>
    <p:sldId id="839" r:id="rId9"/>
    <p:sldId id="833" r:id="rId10"/>
    <p:sldId id="887" r:id="rId11"/>
    <p:sldId id="888" r:id="rId12"/>
    <p:sldId id="910" r:id="rId13"/>
    <p:sldId id="890" r:id="rId14"/>
    <p:sldId id="731" r:id="rId15"/>
    <p:sldId id="732" r:id="rId16"/>
    <p:sldId id="869" r:id="rId17"/>
    <p:sldId id="904" r:id="rId18"/>
    <p:sldId id="905" r:id="rId19"/>
    <p:sldId id="906" r:id="rId20"/>
    <p:sldId id="907" r:id="rId21"/>
    <p:sldId id="908" r:id="rId22"/>
    <p:sldId id="909" r:id="rId23"/>
    <p:sldId id="916" r:id="rId24"/>
    <p:sldId id="917" r:id="rId25"/>
    <p:sldId id="924" r:id="rId26"/>
    <p:sldId id="911" r:id="rId27"/>
    <p:sldId id="912" r:id="rId28"/>
    <p:sldId id="893" r:id="rId29"/>
    <p:sldId id="913" r:id="rId30"/>
    <p:sldId id="895" r:id="rId31"/>
    <p:sldId id="896" r:id="rId32"/>
    <p:sldId id="918" r:id="rId33"/>
    <p:sldId id="901" r:id="rId34"/>
    <p:sldId id="900" r:id="rId35"/>
    <p:sldId id="919" r:id="rId36"/>
    <p:sldId id="902" r:id="rId37"/>
    <p:sldId id="920" r:id="rId38"/>
    <p:sldId id="925" r:id="rId39"/>
    <p:sldId id="921" r:id="rId40"/>
    <p:sldId id="922" r:id="rId41"/>
    <p:sldId id="915" r:id="rId42"/>
  </p:sldIdLst>
  <p:sldSz cx="9144000" cy="6858000" type="letter"/>
  <p:notesSz cx="7010400" cy="9296400"/>
  <p:custDataLst>
    <p:tags r:id="rId44"/>
  </p:custDataLst>
  <p:defaultTextStyle>
    <a:defPPr>
      <a:defRPr lang="en-US"/>
    </a:defPPr>
    <a:lvl1pPr marL="0" algn="l" defTabSz="913881" rtl="0" eaLnBrk="1" latinLnBrk="0" hangingPunct="1">
      <a:defRPr sz="1800" kern="1200">
        <a:solidFill>
          <a:schemeClr val="tx1"/>
        </a:solidFill>
        <a:latin typeface="+mn-lt"/>
        <a:ea typeface="+mn-ea"/>
        <a:cs typeface="+mn-cs"/>
      </a:defRPr>
    </a:lvl1pPr>
    <a:lvl2pPr marL="456941" algn="l" defTabSz="913881" rtl="0" eaLnBrk="1" latinLnBrk="0" hangingPunct="1">
      <a:defRPr sz="1800" kern="1200">
        <a:solidFill>
          <a:schemeClr val="tx1"/>
        </a:solidFill>
        <a:latin typeface="+mn-lt"/>
        <a:ea typeface="+mn-ea"/>
        <a:cs typeface="+mn-cs"/>
      </a:defRPr>
    </a:lvl2pPr>
    <a:lvl3pPr marL="913881" algn="l" defTabSz="913881" rtl="0" eaLnBrk="1" latinLnBrk="0" hangingPunct="1">
      <a:defRPr sz="1800" kern="1200">
        <a:solidFill>
          <a:schemeClr val="tx1"/>
        </a:solidFill>
        <a:latin typeface="+mn-lt"/>
        <a:ea typeface="+mn-ea"/>
        <a:cs typeface="+mn-cs"/>
      </a:defRPr>
    </a:lvl3pPr>
    <a:lvl4pPr marL="1370821" algn="l" defTabSz="913881" rtl="0" eaLnBrk="1" latinLnBrk="0" hangingPunct="1">
      <a:defRPr sz="1800" kern="1200">
        <a:solidFill>
          <a:schemeClr val="tx1"/>
        </a:solidFill>
        <a:latin typeface="+mn-lt"/>
        <a:ea typeface="+mn-ea"/>
        <a:cs typeface="+mn-cs"/>
      </a:defRPr>
    </a:lvl4pPr>
    <a:lvl5pPr marL="1827762" algn="l" defTabSz="913881" rtl="0" eaLnBrk="1" latinLnBrk="0" hangingPunct="1">
      <a:defRPr sz="1800" kern="1200">
        <a:solidFill>
          <a:schemeClr val="tx1"/>
        </a:solidFill>
        <a:latin typeface="+mn-lt"/>
        <a:ea typeface="+mn-ea"/>
        <a:cs typeface="+mn-cs"/>
      </a:defRPr>
    </a:lvl5pPr>
    <a:lvl6pPr marL="2284702" algn="l" defTabSz="913881" rtl="0" eaLnBrk="1" latinLnBrk="0" hangingPunct="1">
      <a:defRPr sz="1800" kern="1200">
        <a:solidFill>
          <a:schemeClr val="tx1"/>
        </a:solidFill>
        <a:latin typeface="+mn-lt"/>
        <a:ea typeface="+mn-ea"/>
        <a:cs typeface="+mn-cs"/>
      </a:defRPr>
    </a:lvl6pPr>
    <a:lvl7pPr marL="2741643" algn="l" defTabSz="913881" rtl="0" eaLnBrk="1" latinLnBrk="0" hangingPunct="1">
      <a:defRPr sz="1800" kern="1200">
        <a:solidFill>
          <a:schemeClr val="tx1"/>
        </a:solidFill>
        <a:latin typeface="+mn-lt"/>
        <a:ea typeface="+mn-ea"/>
        <a:cs typeface="+mn-cs"/>
      </a:defRPr>
    </a:lvl7pPr>
    <a:lvl8pPr marL="3198584" algn="l" defTabSz="913881" rtl="0" eaLnBrk="1" latinLnBrk="0" hangingPunct="1">
      <a:defRPr sz="1800" kern="1200">
        <a:solidFill>
          <a:schemeClr val="tx1"/>
        </a:solidFill>
        <a:latin typeface="+mn-lt"/>
        <a:ea typeface="+mn-ea"/>
        <a:cs typeface="+mn-cs"/>
      </a:defRPr>
    </a:lvl8pPr>
    <a:lvl9pPr marL="3655524" algn="l" defTabSz="913881"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0000"/>
    <a:srgbClr val="BB2D2C"/>
    <a:srgbClr val="E8B7B7"/>
    <a:srgbClr val="808080"/>
    <a:srgbClr val="E2E2E2"/>
    <a:srgbClr val="FF0000"/>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236" autoAdjust="0"/>
    <p:restoredTop sz="98046" autoAdjust="0"/>
  </p:normalViewPr>
  <p:slideViewPr>
    <p:cSldViewPr snapToGrid="0" snapToObjects="1" showGuides="1">
      <p:cViewPr>
        <p:scale>
          <a:sx n="100" d="100"/>
          <a:sy n="100" d="100"/>
        </p:scale>
        <p:origin x="-2430" y="-738"/>
      </p:cViewPr>
      <p:guideLst>
        <p:guide orient="horz" pos="2156"/>
        <p:guide orient="horz" pos="3804"/>
        <p:guide pos="5759"/>
        <p:guide pos="205"/>
      </p:guideLst>
    </p:cSldViewPr>
  </p:slideViewPr>
  <p:notesTextViewPr>
    <p:cViewPr>
      <p:scale>
        <a:sx n="100" d="100"/>
        <a:sy n="100" d="100"/>
      </p:scale>
      <p:origin x="0" y="0"/>
    </p:cViewPr>
  </p:notesTextViewPr>
  <p:sorterViewPr>
    <p:cViewPr>
      <p:scale>
        <a:sx n="60" d="100"/>
        <a:sy n="60" d="100"/>
      </p:scale>
      <p:origin x="0" y="10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tags" Target="tags/tag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notesMaster" Target="notesMasters/notesMaster1.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IN333469\AppData\Local\Microsoft\Windows\Temporary%20Internet%20Files\Content.Outlook\L0EKRZZC\Non%20farm%20vs%20desempleo.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IN333469\AppData\Local\Microsoft\Windows\Temporary%20Internet%20Files\Content.Outlook\L0EKRZZC\Libro1.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Libro2"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Libro2"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IN333469\AppData\Local\Microsoft\Windows\Temporary%20Internet%20Files\Content.Outlook\L0EKRZZC\Spread%20treasury%20mbono%2010y.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IN332849\Dropbox\Regimen%20Inversion\SSMFGI\Comites\GTI\Sesi&#243;n%20006\Cartera_20150313.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IN332849\Dropbox\Regimen%20Inversion\SSMFGI\Comites\GTI\Sesi&#243;n%20006\Cartera_20150313.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IN332849\Dropbox\Regimen%20Inversion\SSMFGI\Comites\GTI\Sesi&#243;n%20006\Cartera_201503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IN332849\Dropbox\Regimen%20Inversion\SSMFGI\Comites\GTI\Sesi&#243;n%20006\Cartera_20150313.xlsx" TargetMode="External"/></Relationships>
</file>

<file path=ppt/charts/_rels/chart10.xml.rels><?xml version="1.0" encoding="UTF-8" standalone="yes"?>
<Relationships xmlns="http://schemas.openxmlformats.org/package/2006/relationships"><Relationship Id="rId2" Type="http://schemas.openxmlformats.org/officeDocument/2006/relationships/package" Target="../embeddings/Hoja_de_c_lculo_de_Microsoft_Excel1.xlsx"/><Relationship Id="rId1" Type="http://schemas.openxmlformats.org/officeDocument/2006/relationships/themeOverride" Target="../theme/themeOverride1.xml"/></Relationships>
</file>

<file path=ppt/charts/_rels/chart11.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80" b="1" i="0" u="none" strike="noStrike" baseline="0">
                <a:solidFill>
                  <a:srgbClr val="000000"/>
                </a:solidFill>
                <a:latin typeface="Arial"/>
                <a:ea typeface="Arial"/>
                <a:cs typeface="Arial"/>
              </a:defRPr>
            </a:pPr>
            <a:r>
              <a:rPr lang="es-MX" dirty="0"/>
              <a:t>Cambio en la </a:t>
            </a:r>
            <a:r>
              <a:rPr lang="es-MX" dirty="0" smtClean="0"/>
              <a:t>nómina </a:t>
            </a:r>
            <a:r>
              <a:rPr lang="es-MX" dirty="0"/>
              <a:t>no agrícola y tasa de desempleo de EE.UU.</a:t>
            </a:r>
          </a:p>
        </c:rich>
      </c:tx>
      <c:layout>
        <c:manualLayout>
          <c:xMode val="edge"/>
          <c:yMode val="edge"/>
          <c:x val="0.1581331353913478"/>
          <c:y val="1.7027620506387803E-2"/>
        </c:manualLayout>
      </c:layout>
      <c:overlay val="0"/>
    </c:title>
    <c:autoTitleDeleted val="0"/>
    <c:plotArea>
      <c:layout>
        <c:manualLayout>
          <c:layoutTarget val="inner"/>
          <c:xMode val="edge"/>
          <c:yMode val="edge"/>
          <c:x val="0.13132674497018743"/>
          <c:y val="0.14377283516583539"/>
          <c:w val="0.77815981874724072"/>
          <c:h val="0.60358543214195814"/>
        </c:manualLayout>
      </c:layout>
      <c:barChart>
        <c:barDir val="col"/>
        <c:grouping val="clustered"/>
        <c:varyColors val="0"/>
        <c:ser>
          <c:idx val="1"/>
          <c:order val="1"/>
          <c:spPr>
            <a:solidFill>
              <a:srgbClr val="C00000"/>
            </a:solidFill>
          </c:spPr>
          <c:invertIfNegative val="0"/>
          <c:dLbls>
            <c:dLbl>
              <c:idx val="49"/>
              <c:layout>
                <c:manualLayout>
                  <c:x val="-1.7252002464571779E-2"/>
                  <c:y val="-2.6392702398146239E-2"/>
                </c:manualLayout>
              </c:layout>
              <c:tx>
                <c:rich>
                  <a:bodyPr/>
                  <a:lstStyle/>
                  <a:p>
                    <a:r>
                      <a:rPr lang="en-US"/>
                      <a:t>295</a:t>
                    </a:r>
                    <a:endParaRPr lang="es-MX"/>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numRef>
              <c:f>'[Non farm vs desempleo.xlsx]1.3Desempleo,nomina EU_4'!$M$7:$M$63</c:f>
              <c:numCache>
                <c:formatCode>m/d/yyyy</c:formatCode>
                <c:ptCount val="57"/>
                <c:pt idx="0">
                  <c:v>40574</c:v>
                </c:pt>
                <c:pt idx="1">
                  <c:v>40602</c:v>
                </c:pt>
                <c:pt idx="2">
                  <c:v>40633</c:v>
                </c:pt>
                <c:pt idx="3">
                  <c:v>40663</c:v>
                </c:pt>
                <c:pt idx="4">
                  <c:v>40694</c:v>
                </c:pt>
                <c:pt idx="5">
                  <c:v>40724</c:v>
                </c:pt>
                <c:pt idx="6">
                  <c:v>40755</c:v>
                </c:pt>
                <c:pt idx="7">
                  <c:v>40786</c:v>
                </c:pt>
                <c:pt idx="8">
                  <c:v>40816</c:v>
                </c:pt>
                <c:pt idx="9">
                  <c:v>40847</c:v>
                </c:pt>
                <c:pt idx="10">
                  <c:v>40877</c:v>
                </c:pt>
                <c:pt idx="11">
                  <c:v>40908</c:v>
                </c:pt>
                <c:pt idx="12">
                  <c:v>40939</c:v>
                </c:pt>
                <c:pt idx="13">
                  <c:v>40968</c:v>
                </c:pt>
                <c:pt idx="14">
                  <c:v>40999</c:v>
                </c:pt>
                <c:pt idx="15">
                  <c:v>41029</c:v>
                </c:pt>
                <c:pt idx="16">
                  <c:v>41060</c:v>
                </c:pt>
                <c:pt idx="17">
                  <c:v>41090</c:v>
                </c:pt>
                <c:pt idx="18">
                  <c:v>41121</c:v>
                </c:pt>
                <c:pt idx="19">
                  <c:v>41152</c:v>
                </c:pt>
                <c:pt idx="20">
                  <c:v>41182</c:v>
                </c:pt>
                <c:pt idx="21">
                  <c:v>41213</c:v>
                </c:pt>
                <c:pt idx="22">
                  <c:v>41243</c:v>
                </c:pt>
                <c:pt idx="23">
                  <c:v>41274</c:v>
                </c:pt>
                <c:pt idx="24">
                  <c:v>41305</c:v>
                </c:pt>
                <c:pt idx="25">
                  <c:v>41333</c:v>
                </c:pt>
                <c:pt idx="26">
                  <c:v>41364</c:v>
                </c:pt>
                <c:pt idx="27">
                  <c:v>41394</c:v>
                </c:pt>
                <c:pt idx="28">
                  <c:v>41425</c:v>
                </c:pt>
                <c:pt idx="29">
                  <c:v>41455</c:v>
                </c:pt>
                <c:pt idx="30">
                  <c:v>41486</c:v>
                </c:pt>
                <c:pt idx="31">
                  <c:v>41517</c:v>
                </c:pt>
                <c:pt idx="32">
                  <c:v>41547</c:v>
                </c:pt>
                <c:pt idx="33">
                  <c:v>41578</c:v>
                </c:pt>
                <c:pt idx="34">
                  <c:v>41608</c:v>
                </c:pt>
                <c:pt idx="35">
                  <c:v>41639</c:v>
                </c:pt>
                <c:pt idx="36">
                  <c:v>41670</c:v>
                </c:pt>
                <c:pt idx="37">
                  <c:v>41698</c:v>
                </c:pt>
                <c:pt idx="38">
                  <c:v>41729</c:v>
                </c:pt>
                <c:pt idx="39">
                  <c:v>41759</c:v>
                </c:pt>
                <c:pt idx="40">
                  <c:v>41790</c:v>
                </c:pt>
                <c:pt idx="41">
                  <c:v>41820</c:v>
                </c:pt>
                <c:pt idx="42">
                  <c:v>41851</c:v>
                </c:pt>
                <c:pt idx="43">
                  <c:v>41882</c:v>
                </c:pt>
                <c:pt idx="44">
                  <c:v>41912</c:v>
                </c:pt>
                <c:pt idx="45">
                  <c:v>41943</c:v>
                </c:pt>
                <c:pt idx="46">
                  <c:v>41973</c:v>
                </c:pt>
                <c:pt idx="47">
                  <c:v>42004</c:v>
                </c:pt>
                <c:pt idx="48">
                  <c:v>42035</c:v>
                </c:pt>
                <c:pt idx="49">
                  <c:v>42063</c:v>
                </c:pt>
              </c:numCache>
            </c:numRef>
          </c:cat>
          <c:val>
            <c:numRef>
              <c:f>'[Non farm vs desempleo.xlsx]1.3Desempleo,nomina EU_4'!$N$7:$N$63</c:f>
              <c:numCache>
                <c:formatCode>General</c:formatCode>
                <c:ptCount val="57"/>
                <c:pt idx="0">
                  <c:v>75</c:v>
                </c:pt>
                <c:pt idx="1">
                  <c:v>167</c:v>
                </c:pt>
                <c:pt idx="2">
                  <c:v>206</c:v>
                </c:pt>
                <c:pt idx="3">
                  <c:v>321</c:v>
                </c:pt>
                <c:pt idx="4">
                  <c:v>103</c:v>
                </c:pt>
                <c:pt idx="5">
                  <c:v>185</c:v>
                </c:pt>
                <c:pt idx="6">
                  <c:v>117</c:v>
                </c:pt>
                <c:pt idx="7">
                  <c:v>128</c:v>
                </c:pt>
                <c:pt idx="8">
                  <c:v>223</c:v>
                </c:pt>
                <c:pt idx="9">
                  <c:v>183</c:v>
                </c:pt>
                <c:pt idx="10">
                  <c:v>146</c:v>
                </c:pt>
                <c:pt idx="11">
                  <c:v>226</c:v>
                </c:pt>
                <c:pt idx="12">
                  <c:v>380</c:v>
                </c:pt>
                <c:pt idx="13">
                  <c:v>247</c:v>
                </c:pt>
                <c:pt idx="14">
                  <c:v>216</c:v>
                </c:pt>
                <c:pt idx="15">
                  <c:v>87</c:v>
                </c:pt>
                <c:pt idx="16">
                  <c:v>113</c:v>
                </c:pt>
                <c:pt idx="17">
                  <c:v>35</c:v>
                </c:pt>
                <c:pt idx="18">
                  <c:v>177</c:v>
                </c:pt>
                <c:pt idx="19">
                  <c:v>188</c:v>
                </c:pt>
                <c:pt idx="20">
                  <c:v>144</c:v>
                </c:pt>
                <c:pt idx="21">
                  <c:v>213</c:v>
                </c:pt>
                <c:pt idx="22">
                  <c:v>164</c:v>
                </c:pt>
                <c:pt idx="23">
                  <c:v>293</c:v>
                </c:pt>
                <c:pt idx="24">
                  <c:v>205</c:v>
                </c:pt>
                <c:pt idx="25">
                  <c:v>314</c:v>
                </c:pt>
                <c:pt idx="26">
                  <c:v>115</c:v>
                </c:pt>
                <c:pt idx="27">
                  <c:v>187</c:v>
                </c:pt>
                <c:pt idx="28">
                  <c:v>219</c:v>
                </c:pt>
                <c:pt idx="29">
                  <c:v>127</c:v>
                </c:pt>
                <c:pt idx="30">
                  <c:v>164</c:v>
                </c:pt>
                <c:pt idx="31">
                  <c:v>256</c:v>
                </c:pt>
                <c:pt idx="32">
                  <c:v>150</c:v>
                </c:pt>
                <c:pt idx="33">
                  <c:v>225</c:v>
                </c:pt>
                <c:pt idx="34">
                  <c:v>317</c:v>
                </c:pt>
                <c:pt idx="35">
                  <c:v>109</c:v>
                </c:pt>
                <c:pt idx="36">
                  <c:v>166</c:v>
                </c:pt>
                <c:pt idx="37">
                  <c:v>188</c:v>
                </c:pt>
                <c:pt idx="38">
                  <c:v>225</c:v>
                </c:pt>
                <c:pt idx="39">
                  <c:v>330</c:v>
                </c:pt>
                <c:pt idx="40">
                  <c:v>236</c:v>
                </c:pt>
                <c:pt idx="41">
                  <c:v>286</c:v>
                </c:pt>
                <c:pt idx="42">
                  <c:v>249</c:v>
                </c:pt>
                <c:pt idx="43">
                  <c:v>213</c:v>
                </c:pt>
                <c:pt idx="44">
                  <c:v>250</c:v>
                </c:pt>
                <c:pt idx="45">
                  <c:v>221</c:v>
                </c:pt>
                <c:pt idx="46">
                  <c:v>423</c:v>
                </c:pt>
                <c:pt idx="47">
                  <c:v>329</c:v>
                </c:pt>
                <c:pt idx="48">
                  <c:v>239</c:v>
                </c:pt>
                <c:pt idx="49">
                  <c:v>295</c:v>
                </c:pt>
              </c:numCache>
            </c:numRef>
          </c:val>
        </c:ser>
        <c:dLbls>
          <c:showLegendKey val="0"/>
          <c:showVal val="0"/>
          <c:showCatName val="0"/>
          <c:showSerName val="0"/>
          <c:showPercent val="0"/>
          <c:showBubbleSize val="0"/>
        </c:dLbls>
        <c:gapWidth val="134"/>
        <c:overlap val="40"/>
        <c:axId val="90900352"/>
        <c:axId val="72400896"/>
      </c:barChart>
      <c:lineChart>
        <c:grouping val="standard"/>
        <c:varyColors val="0"/>
        <c:ser>
          <c:idx val="0"/>
          <c:order val="0"/>
          <c:spPr>
            <a:ln>
              <a:solidFill>
                <a:srgbClr val="FF0000"/>
              </a:solidFill>
            </a:ln>
          </c:spPr>
          <c:marker>
            <c:symbol val="none"/>
          </c:marker>
          <c:dLbls>
            <c:dLbl>
              <c:idx val="49"/>
              <c:layout>
                <c:manualLayout>
                  <c:x val="-0.13062249843538504"/>
                  <c:y val="-7.4166759248972342E-2"/>
                </c:manualLayout>
              </c:layout>
              <c:tx>
                <c:rich>
                  <a:bodyPr/>
                  <a:lstStyle/>
                  <a:p>
                    <a:r>
                      <a:rPr lang="en-US"/>
                      <a:t>5.5%</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numRef>
              <c:f>'[Non farm vs desempleo.xlsx]1.3Desempleo,nomina EU_4'!$P$7:$P$63</c:f>
              <c:numCache>
                <c:formatCode>m/d/yyyy</c:formatCode>
                <c:ptCount val="57"/>
                <c:pt idx="0">
                  <c:v>40574</c:v>
                </c:pt>
                <c:pt idx="1">
                  <c:v>40602</c:v>
                </c:pt>
                <c:pt idx="2">
                  <c:v>40633</c:v>
                </c:pt>
                <c:pt idx="3">
                  <c:v>40663</c:v>
                </c:pt>
                <c:pt idx="4">
                  <c:v>40694</c:v>
                </c:pt>
                <c:pt idx="5">
                  <c:v>40724</c:v>
                </c:pt>
                <c:pt idx="6">
                  <c:v>40755</c:v>
                </c:pt>
                <c:pt idx="7">
                  <c:v>40786</c:v>
                </c:pt>
                <c:pt idx="8">
                  <c:v>40816</c:v>
                </c:pt>
                <c:pt idx="9">
                  <c:v>40847</c:v>
                </c:pt>
                <c:pt idx="10">
                  <c:v>40877</c:v>
                </c:pt>
                <c:pt idx="11">
                  <c:v>40908</c:v>
                </c:pt>
                <c:pt idx="12">
                  <c:v>40939</c:v>
                </c:pt>
                <c:pt idx="13">
                  <c:v>40968</c:v>
                </c:pt>
                <c:pt idx="14">
                  <c:v>40999</c:v>
                </c:pt>
                <c:pt idx="15">
                  <c:v>41029</c:v>
                </c:pt>
                <c:pt idx="16">
                  <c:v>41060</c:v>
                </c:pt>
                <c:pt idx="17">
                  <c:v>41090</c:v>
                </c:pt>
                <c:pt idx="18">
                  <c:v>41121</c:v>
                </c:pt>
                <c:pt idx="19">
                  <c:v>41152</c:v>
                </c:pt>
                <c:pt idx="20">
                  <c:v>41182</c:v>
                </c:pt>
                <c:pt idx="21">
                  <c:v>41213</c:v>
                </c:pt>
                <c:pt idx="22">
                  <c:v>41243</c:v>
                </c:pt>
                <c:pt idx="23">
                  <c:v>41274</c:v>
                </c:pt>
                <c:pt idx="24">
                  <c:v>41305</c:v>
                </c:pt>
                <c:pt idx="25">
                  <c:v>41333</c:v>
                </c:pt>
                <c:pt idx="26">
                  <c:v>41364</c:v>
                </c:pt>
                <c:pt idx="27">
                  <c:v>41394</c:v>
                </c:pt>
                <c:pt idx="28">
                  <c:v>41425</c:v>
                </c:pt>
                <c:pt idx="29">
                  <c:v>41455</c:v>
                </c:pt>
                <c:pt idx="30">
                  <c:v>41486</c:v>
                </c:pt>
                <c:pt idx="31">
                  <c:v>41517</c:v>
                </c:pt>
                <c:pt idx="32">
                  <c:v>41547</c:v>
                </c:pt>
                <c:pt idx="33">
                  <c:v>41578</c:v>
                </c:pt>
                <c:pt idx="34">
                  <c:v>41608</c:v>
                </c:pt>
                <c:pt idx="35">
                  <c:v>41639</c:v>
                </c:pt>
                <c:pt idx="36">
                  <c:v>41670</c:v>
                </c:pt>
                <c:pt idx="37">
                  <c:v>41698</c:v>
                </c:pt>
                <c:pt idx="38">
                  <c:v>41729</c:v>
                </c:pt>
                <c:pt idx="39">
                  <c:v>41759</c:v>
                </c:pt>
                <c:pt idx="40">
                  <c:v>41790</c:v>
                </c:pt>
                <c:pt idx="41">
                  <c:v>41820</c:v>
                </c:pt>
                <c:pt idx="42">
                  <c:v>41851</c:v>
                </c:pt>
                <c:pt idx="43">
                  <c:v>41882</c:v>
                </c:pt>
                <c:pt idx="44">
                  <c:v>41912</c:v>
                </c:pt>
                <c:pt idx="45">
                  <c:v>41943</c:v>
                </c:pt>
                <c:pt idx="46">
                  <c:v>41973</c:v>
                </c:pt>
                <c:pt idx="47">
                  <c:v>42004</c:v>
                </c:pt>
                <c:pt idx="48">
                  <c:v>42035</c:v>
                </c:pt>
                <c:pt idx="49">
                  <c:v>42063</c:v>
                </c:pt>
              </c:numCache>
            </c:numRef>
          </c:cat>
          <c:val>
            <c:numRef>
              <c:f>'[Non farm vs desempleo.xlsx]1.3Desempleo,nomina EU_4'!$Q$7:$Q$63</c:f>
              <c:numCache>
                <c:formatCode>General</c:formatCode>
                <c:ptCount val="57"/>
                <c:pt idx="0">
                  <c:v>9.1999999999999993</c:v>
                </c:pt>
                <c:pt idx="1">
                  <c:v>9</c:v>
                </c:pt>
                <c:pt idx="2">
                  <c:v>9</c:v>
                </c:pt>
                <c:pt idx="3">
                  <c:v>9.1</c:v>
                </c:pt>
                <c:pt idx="4">
                  <c:v>9</c:v>
                </c:pt>
                <c:pt idx="5">
                  <c:v>9.1</c:v>
                </c:pt>
                <c:pt idx="6">
                  <c:v>9</c:v>
                </c:pt>
                <c:pt idx="7">
                  <c:v>9</c:v>
                </c:pt>
                <c:pt idx="8">
                  <c:v>9</c:v>
                </c:pt>
                <c:pt idx="9">
                  <c:v>8.8000000000000007</c:v>
                </c:pt>
                <c:pt idx="10">
                  <c:v>8.6</c:v>
                </c:pt>
                <c:pt idx="11">
                  <c:v>8.5</c:v>
                </c:pt>
                <c:pt idx="12">
                  <c:v>8.3000000000000007</c:v>
                </c:pt>
                <c:pt idx="13">
                  <c:v>8.3000000000000007</c:v>
                </c:pt>
                <c:pt idx="14">
                  <c:v>8.1999999999999993</c:v>
                </c:pt>
                <c:pt idx="15">
                  <c:v>8.1999999999999993</c:v>
                </c:pt>
                <c:pt idx="16">
                  <c:v>8.1999999999999993</c:v>
                </c:pt>
                <c:pt idx="17">
                  <c:v>8.1999999999999993</c:v>
                </c:pt>
                <c:pt idx="18">
                  <c:v>8.1999999999999993</c:v>
                </c:pt>
                <c:pt idx="19">
                  <c:v>8</c:v>
                </c:pt>
                <c:pt idx="20">
                  <c:v>7.8</c:v>
                </c:pt>
                <c:pt idx="21">
                  <c:v>7.8</c:v>
                </c:pt>
                <c:pt idx="22">
                  <c:v>7.7</c:v>
                </c:pt>
                <c:pt idx="23">
                  <c:v>7.9</c:v>
                </c:pt>
                <c:pt idx="24">
                  <c:v>8</c:v>
                </c:pt>
                <c:pt idx="25">
                  <c:v>7.7</c:v>
                </c:pt>
                <c:pt idx="26">
                  <c:v>7.5</c:v>
                </c:pt>
                <c:pt idx="27">
                  <c:v>7.6</c:v>
                </c:pt>
                <c:pt idx="28">
                  <c:v>7.5</c:v>
                </c:pt>
                <c:pt idx="29">
                  <c:v>7.5</c:v>
                </c:pt>
                <c:pt idx="30">
                  <c:v>7.3</c:v>
                </c:pt>
                <c:pt idx="31">
                  <c:v>7.2</c:v>
                </c:pt>
                <c:pt idx="32">
                  <c:v>7.2</c:v>
                </c:pt>
                <c:pt idx="33">
                  <c:v>7.2</c:v>
                </c:pt>
                <c:pt idx="34">
                  <c:v>7</c:v>
                </c:pt>
                <c:pt idx="35">
                  <c:v>6.7</c:v>
                </c:pt>
                <c:pt idx="36">
                  <c:v>6.6</c:v>
                </c:pt>
                <c:pt idx="37">
                  <c:v>6.7</c:v>
                </c:pt>
                <c:pt idx="38">
                  <c:v>6.6</c:v>
                </c:pt>
                <c:pt idx="39">
                  <c:v>6.2</c:v>
                </c:pt>
                <c:pt idx="40">
                  <c:v>6.3</c:v>
                </c:pt>
                <c:pt idx="41">
                  <c:v>6.1</c:v>
                </c:pt>
                <c:pt idx="42">
                  <c:v>6.2</c:v>
                </c:pt>
                <c:pt idx="43">
                  <c:v>6.1</c:v>
                </c:pt>
                <c:pt idx="44">
                  <c:v>5.9</c:v>
                </c:pt>
                <c:pt idx="45">
                  <c:v>5.7</c:v>
                </c:pt>
                <c:pt idx="46">
                  <c:v>5.8</c:v>
                </c:pt>
                <c:pt idx="47">
                  <c:v>5.6</c:v>
                </c:pt>
                <c:pt idx="48">
                  <c:v>5.7</c:v>
                </c:pt>
                <c:pt idx="49">
                  <c:v>5.5</c:v>
                </c:pt>
              </c:numCache>
            </c:numRef>
          </c:val>
          <c:smooth val="0"/>
        </c:ser>
        <c:dLbls>
          <c:showLegendKey val="0"/>
          <c:showVal val="0"/>
          <c:showCatName val="0"/>
          <c:showSerName val="0"/>
          <c:showPercent val="0"/>
          <c:showBubbleSize val="0"/>
        </c:dLbls>
        <c:marker val="1"/>
        <c:smooth val="0"/>
        <c:axId val="72402816"/>
        <c:axId val="72404352"/>
      </c:lineChart>
      <c:dateAx>
        <c:axId val="90900352"/>
        <c:scaling>
          <c:orientation val="minMax"/>
        </c:scaling>
        <c:delete val="0"/>
        <c:axPos val="b"/>
        <c:title>
          <c:tx>
            <c:rich>
              <a:bodyPr/>
              <a:lstStyle/>
              <a:p>
                <a:pPr>
                  <a:defRPr sz="1000" b="1" i="0" u="none" strike="noStrike" baseline="0">
                    <a:solidFill>
                      <a:srgbClr val="000000"/>
                    </a:solidFill>
                    <a:latin typeface="Arial"/>
                    <a:ea typeface="Arial"/>
                    <a:cs typeface="Arial"/>
                  </a:defRPr>
                </a:pPr>
                <a:r>
                  <a:rPr lang="es-MX"/>
                  <a:t>Semestre</a:t>
                </a:r>
              </a:p>
            </c:rich>
          </c:tx>
          <c:layout/>
          <c:overlay val="0"/>
        </c:title>
        <c:numFmt formatCode="mmm/yy" sourceLinked="0"/>
        <c:majorTickMark val="out"/>
        <c:minorTickMark val="none"/>
        <c:tickLblPos val="low"/>
        <c:txPr>
          <a:bodyPr rot="-5400000" vert="horz"/>
          <a:lstStyle/>
          <a:p>
            <a:pPr>
              <a:defRPr sz="900" b="0" i="0" u="none" strike="noStrike" baseline="0">
                <a:solidFill>
                  <a:srgbClr val="000000"/>
                </a:solidFill>
                <a:latin typeface="Arial"/>
                <a:ea typeface="Arial"/>
                <a:cs typeface="Arial"/>
              </a:defRPr>
            </a:pPr>
            <a:endParaRPr lang="es-MX"/>
          </a:p>
        </c:txPr>
        <c:crossAx val="72400896"/>
        <c:crosses val="autoZero"/>
        <c:auto val="1"/>
        <c:lblOffset val="100"/>
        <c:baseTimeUnit val="months"/>
      </c:dateAx>
      <c:valAx>
        <c:axId val="72400896"/>
        <c:scaling>
          <c:orientation val="minMax"/>
        </c:scaling>
        <c:delete val="0"/>
        <c:axPos val="l"/>
        <c:title>
          <c:tx>
            <c:rich>
              <a:bodyPr/>
              <a:lstStyle/>
              <a:p>
                <a:pPr>
                  <a:defRPr sz="1000" b="1" i="0" u="none" strike="noStrike" baseline="0">
                    <a:solidFill>
                      <a:srgbClr val="000000"/>
                    </a:solidFill>
                    <a:latin typeface="Arial"/>
                    <a:ea typeface="Arial"/>
                    <a:cs typeface="Arial"/>
                  </a:defRPr>
                </a:pPr>
                <a:r>
                  <a:rPr lang="es-MX"/>
                  <a:t>Miles de empleos</a:t>
                </a:r>
              </a:p>
            </c:rich>
          </c:tx>
          <c:layout/>
          <c:overlay val="0"/>
        </c:title>
        <c:numFmt formatCode="General" sourceLinked="1"/>
        <c:majorTickMark val="out"/>
        <c:minorTickMark val="none"/>
        <c:tickLblPos val="nextTo"/>
        <c:txPr>
          <a:bodyPr rot="0" vert="horz"/>
          <a:lstStyle/>
          <a:p>
            <a:pPr>
              <a:defRPr sz="1000" b="0" i="0" u="none" strike="noStrike" baseline="0">
                <a:solidFill>
                  <a:srgbClr val="000000"/>
                </a:solidFill>
                <a:latin typeface="Arial"/>
                <a:ea typeface="Arial"/>
                <a:cs typeface="Arial"/>
              </a:defRPr>
            </a:pPr>
            <a:endParaRPr lang="es-MX"/>
          </a:p>
        </c:txPr>
        <c:crossAx val="90900352"/>
        <c:crosses val="autoZero"/>
        <c:crossBetween val="between"/>
      </c:valAx>
      <c:dateAx>
        <c:axId val="72402816"/>
        <c:scaling>
          <c:orientation val="minMax"/>
        </c:scaling>
        <c:delete val="1"/>
        <c:axPos val="b"/>
        <c:numFmt formatCode="m/d/yyyy" sourceLinked="1"/>
        <c:majorTickMark val="out"/>
        <c:minorTickMark val="none"/>
        <c:tickLblPos val="nextTo"/>
        <c:crossAx val="72404352"/>
        <c:crosses val="autoZero"/>
        <c:auto val="1"/>
        <c:lblOffset val="100"/>
        <c:baseTimeUnit val="months"/>
      </c:dateAx>
      <c:valAx>
        <c:axId val="72404352"/>
        <c:scaling>
          <c:orientation val="minMax"/>
          <c:max val="12"/>
          <c:min val="0"/>
        </c:scaling>
        <c:delete val="0"/>
        <c:axPos val="r"/>
        <c:title>
          <c:tx>
            <c:rich>
              <a:bodyPr/>
              <a:lstStyle/>
              <a:p>
                <a:pPr>
                  <a:defRPr sz="1000" b="1" i="0" u="none" strike="noStrike" baseline="0">
                    <a:solidFill>
                      <a:srgbClr val="000000"/>
                    </a:solidFill>
                    <a:latin typeface="Arial"/>
                    <a:ea typeface="Arial"/>
                    <a:cs typeface="Arial"/>
                  </a:defRPr>
                </a:pPr>
                <a:r>
                  <a:rPr lang="es-MX"/>
                  <a:t>Porcentaje</a:t>
                </a:r>
              </a:p>
            </c:rich>
          </c:tx>
          <c:layout/>
          <c:overlay val="0"/>
        </c:title>
        <c:numFmt formatCode="General" sourceLinked="1"/>
        <c:majorTickMark val="out"/>
        <c:minorTickMark val="none"/>
        <c:tickLblPos val="nextTo"/>
        <c:txPr>
          <a:bodyPr rot="0" vert="horz"/>
          <a:lstStyle/>
          <a:p>
            <a:pPr>
              <a:defRPr sz="1000" b="0" i="0" u="none" strike="noStrike" baseline="0">
                <a:solidFill>
                  <a:srgbClr val="000000"/>
                </a:solidFill>
                <a:latin typeface="Arial"/>
                <a:ea typeface="Arial"/>
                <a:cs typeface="Arial"/>
              </a:defRPr>
            </a:pPr>
            <a:endParaRPr lang="es-MX"/>
          </a:p>
        </c:txPr>
        <c:crossAx val="72402816"/>
        <c:crosses val="max"/>
        <c:crossBetween val="between"/>
      </c:valAx>
    </c:plotArea>
    <c:plotVisOnly val="1"/>
    <c:dispBlanksAs val="gap"/>
    <c:showDLblsOverMax val="0"/>
  </c:chart>
  <c:spPr>
    <a:ln>
      <a:noFill/>
    </a:ln>
  </c:spPr>
  <c:txPr>
    <a:bodyPr/>
    <a:lstStyle/>
    <a:p>
      <a:pPr>
        <a:defRPr sz="1000" b="0" i="0" u="none" strike="noStrike" baseline="0">
          <a:solidFill>
            <a:srgbClr val="000000"/>
          </a:solidFill>
          <a:latin typeface="Arial"/>
          <a:ea typeface="Arial"/>
          <a:cs typeface="Arial"/>
        </a:defRPr>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s-MX" sz="1400"/>
              <a:t>Bonos Países</a:t>
            </a:r>
            <a:r>
              <a:rPr lang="es-MX" sz="1400" baseline="0"/>
              <a:t> Desarrollados</a:t>
            </a:r>
            <a:endParaRPr lang="es-MX" sz="1400"/>
          </a:p>
        </c:rich>
      </c:tx>
      <c:layout>
        <c:manualLayout>
          <c:xMode val="edge"/>
          <c:yMode val="edge"/>
          <c:x val="0.36336652674969938"/>
          <c:y val="3.4412366503896626E-2"/>
        </c:manualLayout>
      </c:layout>
      <c:overlay val="0"/>
    </c:title>
    <c:autoTitleDeleted val="0"/>
    <c:plotArea>
      <c:layout>
        <c:manualLayout>
          <c:layoutTarget val="inner"/>
          <c:xMode val="edge"/>
          <c:yMode val="edge"/>
          <c:x val="9.5149173769009207E-2"/>
          <c:y val="0.14467182423138658"/>
          <c:w val="0.82603215796527307"/>
          <c:h val="0.5364691489408544"/>
        </c:manualLayout>
      </c:layout>
      <c:lineChart>
        <c:grouping val="standard"/>
        <c:varyColors val="0"/>
        <c:ser>
          <c:idx val="0"/>
          <c:order val="0"/>
          <c:tx>
            <c:strRef>
              <c:f>Hoja1!$I$4</c:f>
              <c:strCache>
                <c:ptCount val="1"/>
                <c:pt idx="0">
                  <c:v>Bono EUA 10 años</c:v>
                </c:pt>
              </c:strCache>
            </c:strRef>
          </c:tx>
          <c:spPr>
            <a:ln>
              <a:solidFill>
                <a:srgbClr val="FF0000"/>
              </a:solidFill>
            </a:ln>
          </c:spPr>
          <c:marker>
            <c:symbol val="none"/>
          </c:marker>
          <c:cat>
            <c:numRef>
              <c:f>Hoja1!$H$5:$H$527</c:f>
              <c:numCache>
                <c:formatCode>m/d/yyyy</c:formatCode>
                <c:ptCount val="523"/>
                <c:pt idx="0">
                  <c:v>41345</c:v>
                </c:pt>
                <c:pt idx="1">
                  <c:v>41346</c:v>
                </c:pt>
                <c:pt idx="2">
                  <c:v>41347</c:v>
                </c:pt>
                <c:pt idx="3">
                  <c:v>41348</c:v>
                </c:pt>
                <c:pt idx="4">
                  <c:v>41351</c:v>
                </c:pt>
                <c:pt idx="5">
                  <c:v>41352</c:v>
                </c:pt>
                <c:pt idx="6">
                  <c:v>41353</c:v>
                </c:pt>
                <c:pt idx="7">
                  <c:v>41354</c:v>
                </c:pt>
                <c:pt idx="8">
                  <c:v>41355</c:v>
                </c:pt>
                <c:pt idx="9">
                  <c:v>41358</c:v>
                </c:pt>
                <c:pt idx="10">
                  <c:v>41359</c:v>
                </c:pt>
                <c:pt idx="11">
                  <c:v>41360</c:v>
                </c:pt>
                <c:pt idx="12">
                  <c:v>41361</c:v>
                </c:pt>
                <c:pt idx="13">
                  <c:v>41362</c:v>
                </c:pt>
                <c:pt idx="14">
                  <c:v>41365</c:v>
                </c:pt>
                <c:pt idx="15">
                  <c:v>41366</c:v>
                </c:pt>
                <c:pt idx="16">
                  <c:v>41367</c:v>
                </c:pt>
                <c:pt idx="17">
                  <c:v>41368</c:v>
                </c:pt>
                <c:pt idx="18">
                  <c:v>41369</c:v>
                </c:pt>
                <c:pt idx="19">
                  <c:v>41372</c:v>
                </c:pt>
                <c:pt idx="20">
                  <c:v>41373</c:v>
                </c:pt>
                <c:pt idx="21">
                  <c:v>41374</c:v>
                </c:pt>
                <c:pt idx="22">
                  <c:v>41375</c:v>
                </c:pt>
                <c:pt idx="23">
                  <c:v>41376</c:v>
                </c:pt>
                <c:pt idx="24">
                  <c:v>41379</c:v>
                </c:pt>
                <c:pt idx="25">
                  <c:v>41380</c:v>
                </c:pt>
                <c:pt idx="26">
                  <c:v>41381</c:v>
                </c:pt>
                <c:pt idx="27">
                  <c:v>41382</c:v>
                </c:pt>
                <c:pt idx="28">
                  <c:v>41383</c:v>
                </c:pt>
                <c:pt idx="29">
                  <c:v>41386</c:v>
                </c:pt>
                <c:pt idx="30">
                  <c:v>41387</c:v>
                </c:pt>
                <c:pt idx="31">
                  <c:v>41388</c:v>
                </c:pt>
                <c:pt idx="32">
                  <c:v>41389</c:v>
                </c:pt>
                <c:pt idx="33">
                  <c:v>41390</c:v>
                </c:pt>
                <c:pt idx="34">
                  <c:v>41393</c:v>
                </c:pt>
                <c:pt idx="35">
                  <c:v>41394</c:v>
                </c:pt>
                <c:pt idx="36">
                  <c:v>41395</c:v>
                </c:pt>
                <c:pt idx="37">
                  <c:v>41396</c:v>
                </c:pt>
                <c:pt idx="38">
                  <c:v>41397</c:v>
                </c:pt>
                <c:pt idx="39">
                  <c:v>41400</c:v>
                </c:pt>
                <c:pt idx="40">
                  <c:v>41401</c:v>
                </c:pt>
                <c:pt idx="41">
                  <c:v>41402</c:v>
                </c:pt>
                <c:pt idx="42">
                  <c:v>41403</c:v>
                </c:pt>
                <c:pt idx="43">
                  <c:v>41404</c:v>
                </c:pt>
                <c:pt idx="44">
                  <c:v>41407</c:v>
                </c:pt>
                <c:pt idx="45">
                  <c:v>41408</c:v>
                </c:pt>
                <c:pt idx="46">
                  <c:v>41409</c:v>
                </c:pt>
                <c:pt idx="47">
                  <c:v>41410</c:v>
                </c:pt>
                <c:pt idx="48">
                  <c:v>41411</c:v>
                </c:pt>
                <c:pt idx="49">
                  <c:v>41414</c:v>
                </c:pt>
                <c:pt idx="50">
                  <c:v>41415</c:v>
                </c:pt>
                <c:pt idx="51">
                  <c:v>41416</c:v>
                </c:pt>
                <c:pt idx="52">
                  <c:v>41417</c:v>
                </c:pt>
                <c:pt idx="53">
                  <c:v>41418</c:v>
                </c:pt>
                <c:pt idx="54">
                  <c:v>41421</c:v>
                </c:pt>
                <c:pt idx="55">
                  <c:v>41422</c:v>
                </c:pt>
                <c:pt idx="56">
                  <c:v>41423</c:v>
                </c:pt>
                <c:pt idx="57">
                  <c:v>41424</c:v>
                </c:pt>
                <c:pt idx="58">
                  <c:v>41425</c:v>
                </c:pt>
                <c:pt idx="59">
                  <c:v>41428</c:v>
                </c:pt>
                <c:pt idx="60">
                  <c:v>41429</c:v>
                </c:pt>
                <c:pt idx="61">
                  <c:v>41430</c:v>
                </c:pt>
                <c:pt idx="62">
                  <c:v>41431</c:v>
                </c:pt>
                <c:pt idx="63">
                  <c:v>41432</c:v>
                </c:pt>
                <c:pt idx="64">
                  <c:v>41435</c:v>
                </c:pt>
                <c:pt idx="65">
                  <c:v>41436</c:v>
                </c:pt>
                <c:pt idx="66">
                  <c:v>41437</c:v>
                </c:pt>
                <c:pt idx="67">
                  <c:v>41438</c:v>
                </c:pt>
                <c:pt idx="68">
                  <c:v>41439</c:v>
                </c:pt>
                <c:pt idx="69">
                  <c:v>41442</c:v>
                </c:pt>
                <c:pt idx="70">
                  <c:v>41443</c:v>
                </c:pt>
                <c:pt idx="71">
                  <c:v>41444</c:v>
                </c:pt>
                <c:pt idx="72">
                  <c:v>41445</c:v>
                </c:pt>
                <c:pt idx="73">
                  <c:v>41446</c:v>
                </c:pt>
                <c:pt idx="74">
                  <c:v>41449</c:v>
                </c:pt>
                <c:pt idx="75">
                  <c:v>41450</c:v>
                </c:pt>
                <c:pt idx="76">
                  <c:v>41451</c:v>
                </c:pt>
                <c:pt idx="77">
                  <c:v>41452</c:v>
                </c:pt>
                <c:pt idx="78">
                  <c:v>41453</c:v>
                </c:pt>
                <c:pt idx="79">
                  <c:v>41456</c:v>
                </c:pt>
                <c:pt idx="80">
                  <c:v>41457</c:v>
                </c:pt>
                <c:pt idx="81">
                  <c:v>41458</c:v>
                </c:pt>
                <c:pt idx="82">
                  <c:v>41459</c:v>
                </c:pt>
                <c:pt idx="83">
                  <c:v>41460</c:v>
                </c:pt>
                <c:pt idx="84">
                  <c:v>41463</c:v>
                </c:pt>
                <c:pt idx="85">
                  <c:v>41464</c:v>
                </c:pt>
                <c:pt idx="86">
                  <c:v>41465</c:v>
                </c:pt>
                <c:pt idx="87">
                  <c:v>41466</c:v>
                </c:pt>
                <c:pt idx="88">
                  <c:v>41467</c:v>
                </c:pt>
                <c:pt idx="89">
                  <c:v>41470</c:v>
                </c:pt>
                <c:pt idx="90">
                  <c:v>41471</c:v>
                </c:pt>
                <c:pt idx="91">
                  <c:v>41472</c:v>
                </c:pt>
                <c:pt idx="92">
                  <c:v>41473</c:v>
                </c:pt>
                <c:pt idx="93">
                  <c:v>41474</c:v>
                </c:pt>
                <c:pt idx="94">
                  <c:v>41477</c:v>
                </c:pt>
                <c:pt idx="95">
                  <c:v>41478</c:v>
                </c:pt>
                <c:pt idx="96">
                  <c:v>41479</c:v>
                </c:pt>
                <c:pt idx="97">
                  <c:v>41480</c:v>
                </c:pt>
                <c:pt idx="98">
                  <c:v>41481</c:v>
                </c:pt>
                <c:pt idx="99">
                  <c:v>41484</c:v>
                </c:pt>
                <c:pt idx="100">
                  <c:v>41485</c:v>
                </c:pt>
                <c:pt idx="101">
                  <c:v>41486</c:v>
                </c:pt>
                <c:pt idx="102">
                  <c:v>41487</c:v>
                </c:pt>
                <c:pt idx="103">
                  <c:v>41488</c:v>
                </c:pt>
                <c:pt idx="104">
                  <c:v>41491</c:v>
                </c:pt>
                <c:pt idx="105">
                  <c:v>41492</c:v>
                </c:pt>
                <c:pt idx="106">
                  <c:v>41493</c:v>
                </c:pt>
                <c:pt idx="107">
                  <c:v>41494</c:v>
                </c:pt>
                <c:pt idx="108">
                  <c:v>41495</c:v>
                </c:pt>
                <c:pt idx="109">
                  <c:v>41498</c:v>
                </c:pt>
                <c:pt idx="110">
                  <c:v>41499</c:v>
                </c:pt>
                <c:pt idx="111">
                  <c:v>41500</c:v>
                </c:pt>
                <c:pt idx="112">
                  <c:v>41501</c:v>
                </c:pt>
                <c:pt idx="113">
                  <c:v>41502</c:v>
                </c:pt>
                <c:pt idx="114">
                  <c:v>41505</c:v>
                </c:pt>
                <c:pt idx="115">
                  <c:v>41506</c:v>
                </c:pt>
                <c:pt idx="116">
                  <c:v>41507</c:v>
                </c:pt>
                <c:pt idx="117">
                  <c:v>41508</c:v>
                </c:pt>
                <c:pt idx="118">
                  <c:v>41509</c:v>
                </c:pt>
                <c:pt idx="119">
                  <c:v>41512</c:v>
                </c:pt>
                <c:pt idx="120">
                  <c:v>41513</c:v>
                </c:pt>
                <c:pt idx="121">
                  <c:v>41514</c:v>
                </c:pt>
                <c:pt idx="122">
                  <c:v>41515</c:v>
                </c:pt>
                <c:pt idx="123">
                  <c:v>41516</c:v>
                </c:pt>
                <c:pt idx="124">
                  <c:v>41519</c:v>
                </c:pt>
                <c:pt idx="125">
                  <c:v>41520</c:v>
                </c:pt>
                <c:pt idx="126">
                  <c:v>41521</c:v>
                </c:pt>
                <c:pt idx="127">
                  <c:v>41522</c:v>
                </c:pt>
                <c:pt idx="128">
                  <c:v>41523</c:v>
                </c:pt>
                <c:pt idx="129">
                  <c:v>41526</c:v>
                </c:pt>
                <c:pt idx="130">
                  <c:v>41527</c:v>
                </c:pt>
                <c:pt idx="131">
                  <c:v>41528</c:v>
                </c:pt>
                <c:pt idx="132">
                  <c:v>41529</c:v>
                </c:pt>
                <c:pt idx="133">
                  <c:v>41530</c:v>
                </c:pt>
                <c:pt idx="134">
                  <c:v>41533</c:v>
                </c:pt>
                <c:pt idx="135">
                  <c:v>41534</c:v>
                </c:pt>
                <c:pt idx="136">
                  <c:v>41535</c:v>
                </c:pt>
                <c:pt idx="137">
                  <c:v>41536</c:v>
                </c:pt>
                <c:pt idx="138">
                  <c:v>41537</c:v>
                </c:pt>
                <c:pt idx="139">
                  <c:v>41540</c:v>
                </c:pt>
                <c:pt idx="140">
                  <c:v>41541</c:v>
                </c:pt>
                <c:pt idx="141">
                  <c:v>41542</c:v>
                </c:pt>
                <c:pt idx="142">
                  <c:v>41543</c:v>
                </c:pt>
                <c:pt idx="143">
                  <c:v>41544</c:v>
                </c:pt>
                <c:pt idx="144">
                  <c:v>41547</c:v>
                </c:pt>
                <c:pt idx="145">
                  <c:v>41548</c:v>
                </c:pt>
                <c:pt idx="146">
                  <c:v>41549</c:v>
                </c:pt>
                <c:pt idx="147">
                  <c:v>41550</c:v>
                </c:pt>
                <c:pt idx="148">
                  <c:v>41551</c:v>
                </c:pt>
                <c:pt idx="149">
                  <c:v>41554</c:v>
                </c:pt>
                <c:pt idx="150">
                  <c:v>41555</c:v>
                </c:pt>
                <c:pt idx="151">
                  <c:v>41556</c:v>
                </c:pt>
                <c:pt idx="152">
                  <c:v>41557</c:v>
                </c:pt>
                <c:pt idx="153">
                  <c:v>41558</c:v>
                </c:pt>
                <c:pt idx="154">
                  <c:v>41561</c:v>
                </c:pt>
                <c:pt idx="155">
                  <c:v>41562</c:v>
                </c:pt>
                <c:pt idx="156">
                  <c:v>41563</c:v>
                </c:pt>
                <c:pt idx="157">
                  <c:v>41564</c:v>
                </c:pt>
                <c:pt idx="158">
                  <c:v>41565</c:v>
                </c:pt>
                <c:pt idx="159">
                  <c:v>41568</c:v>
                </c:pt>
                <c:pt idx="160">
                  <c:v>41569</c:v>
                </c:pt>
                <c:pt idx="161">
                  <c:v>41570</c:v>
                </c:pt>
                <c:pt idx="162">
                  <c:v>41571</c:v>
                </c:pt>
                <c:pt idx="163">
                  <c:v>41572</c:v>
                </c:pt>
                <c:pt idx="164">
                  <c:v>41575</c:v>
                </c:pt>
                <c:pt idx="165">
                  <c:v>41576</c:v>
                </c:pt>
                <c:pt idx="166">
                  <c:v>41577</c:v>
                </c:pt>
                <c:pt idx="167">
                  <c:v>41578</c:v>
                </c:pt>
                <c:pt idx="168">
                  <c:v>41579</c:v>
                </c:pt>
                <c:pt idx="169">
                  <c:v>41582</c:v>
                </c:pt>
                <c:pt idx="170">
                  <c:v>41583</c:v>
                </c:pt>
                <c:pt idx="171">
                  <c:v>41584</c:v>
                </c:pt>
                <c:pt idx="172">
                  <c:v>41585</c:v>
                </c:pt>
                <c:pt idx="173">
                  <c:v>41586</c:v>
                </c:pt>
                <c:pt idx="174">
                  <c:v>41589</c:v>
                </c:pt>
                <c:pt idx="175">
                  <c:v>41590</c:v>
                </c:pt>
                <c:pt idx="176">
                  <c:v>41591</c:v>
                </c:pt>
                <c:pt idx="177">
                  <c:v>41592</c:v>
                </c:pt>
                <c:pt idx="178">
                  <c:v>41593</c:v>
                </c:pt>
                <c:pt idx="179">
                  <c:v>41596</c:v>
                </c:pt>
                <c:pt idx="180">
                  <c:v>41597</c:v>
                </c:pt>
                <c:pt idx="181">
                  <c:v>41598</c:v>
                </c:pt>
                <c:pt idx="182">
                  <c:v>41599</c:v>
                </c:pt>
                <c:pt idx="183">
                  <c:v>41600</c:v>
                </c:pt>
                <c:pt idx="184">
                  <c:v>41603</c:v>
                </c:pt>
                <c:pt idx="185">
                  <c:v>41604</c:v>
                </c:pt>
                <c:pt idx="186">
                  <c:v>41605</c:v>
                </c:pt>
                <c:pt idx="187">
                  <c:v>41606</c:v>
                </c:pt>
                <c:pt idx="188">
                  <c:v>41607</c:v>
                </c:pt>
                <c:pt idx="189">
                  <c:v>41610</c:v>
                </c:pt>
                <c:pt idx="190">
                  <c:v>41611</c:v>
                </c:pt>
                <c:pt idx="191">
                  <c:v>41612</c:v>
                </c:pt>
                <c:pt idx="192">
                  <c:v>41613</c:v>
                </c:pt>
                <c:pt idx="193">
                  <c:v>41614</c:v>
                </c:pt>
                <c:pt idx="194">
                  <c:v>41617</c:v>
                </c:pt>
                <c:pt idx="195">
                  <c:v>41618</c:v>
                </c:pt>
                <c:pt idx="196">
                  <c:v>41619</c:v>
                </c:pt>
                <c:pt idx="197">
                  <c:v>41620</c:v>
                </c:pt>
                <c:pt idx="198">
                  <c:v>41621</c:v>
                </c:pt>
                <c:pt idx="199">
                  <c:v>41624</c:v>
                </c:pt>
                <c:pt idx="200">
                  <c:v>41625</c:v>
                </c:pt>
                <c:pt idx="201">
                  <c:v>41626</c:v>
                </c:pt>
                <c:pt idx="202">
                  <c:v>41627</c:v>
                </c:pt>
                <c:pt idx="203">
                  <c:v>41628</c:v>
                </c:pt>
                <c:pt idx="204">
                  <c:v>41631</c:v>
                </c:pt>
                <c:pt idx="205">
                  <c:v>41632</c:v>
                </c:pt>
                <c:pt idx="206">
                  <c:v>41633</c:v>
                </c:pt>
                <c:pt idx="207">
                  <c:v>41634</c:v>
                </c:pt>
                <c:pt idx="208">
                  <c:v>41635</c:v>
                </c:pt>
                <c:pt idx="209">
                  <c:v>41638</c:v>
                </c:pt>
                <c:pt idx="210">
                  <c:v>41639</c:v>
                </c:pt>
                <c:pt idx="211">
                  <c:v>41640</c:v>
                </c:pt>
                <c:pt idx="212">
                  <c:v>41641</c:v>
                </c:pt>
                <c:pt idx="213">
                  <c:v>41642</c:v>
                </c:pt>
                <c:pt idx="214">
                  <c:v>41645</c:v>
                </c:pt>
                <c:pt idx="215">
                  <c:v>41646</c:v>
                </c:pt>
                <c:pt idx="216">
                  <c:v>41647</c:v>
                </c:pt>
                <c:pt idx="217">
                  <c:v>41648</c:v>
                </c:pt>
                <c:pt idx="218">
                  <c:v>41649</c:v>
                </c:pt>
                <c:pt idx="219">
                  <c:v>41652</c:v>
                </c:pt>
                <c:pt idx="220">
                  <c:v>41653</c:v>
                </c:pt>
                <c:pt idx="221">
                  <c:v>41654</c:v>
                </c:pt>
                <c:pt idx="222">
                  <c:v>41655</c:v>
                </c:pt>
                <c:pt idx="223">
                  <c:v>41656</c:v>
                </c:pt>
                <c:pt idx="224">
                  <c:v>41659</c:v>
                </c:pt>
                <c:pt idx="225">
                  <c:v>41660</c:v>
                </c:pt>
                <c:pt idx="226">
                  <c:v>41661</c:v>
                </c:pt>
                <c:pt idx="227">
                  <c:v>41662</c:v>
                </c:pt>
                <c:pt idx="228">
                  <c:v>41663</c:v>
                </c:pt>
                <c:pt idx="229">
                  <c:v>41666</c:v>
                </c:pt>
                <c:pt idx="230">
                  <c:v>41667</c:v>
                </c:pt>
                <c:pt idx="231">
                  <c:v>41668</c:v>
                </c:pt>
                <c:pt idx="232">
                  <c:v>41669</c:v>
                </c:pt>
                <c:pt idx="233">
                  <c:v>41670</c:v>
                </c:pt>
                <c:pt idx="234">
                  <c:v>41673</c:v>
                </c:pt>
                <c:pt idx="235">
                  <c:v>41674</c:v>
                </c:pt>
                <c:pt idx="236">
                  <c:v>41675</c:v>
                </c:pt>
                <c:pt idx="237">
                  <c:v>41676</c:v>
                </c:pt>
                <c:pt idx="238">
                  <c:v>41677</c:v>
                </c:pt>
                <c:pt idx="239">
                  <c:v>41680</c:v>
                </c:pt>
                <c:pt idx="240">
                  <c:v>41681</c:v>
                </c:pt>
                <c:pt idx="241">
                  <c:v>41682</c:v>
                </c:pt>
                <c:pt idx="242">
                  <c:v>41683</c:v>
                </c:pt>
                <c:pt idx="243">
                  <c:v>41684</c:v>
                </c:pt>
                <c:pt idx="244">
                  <c:v>41687</c:v>
                </c:pt>
                <c:pt idx="245">
                  <c:v>41688</c:v>
                </c:pt>
                <c:pt idx="246">
                  <c:v>41689</c:v>
                </c:pt>
                <c:pt idx="247">
                  <c:v>41690</c:v>
                </c:pt>
                <c:pt idx="248">
                  <c:v>41691</c:v>
                </c:pt>
                <c:pt idx="249">
                  <c:v>41694</c:v>
                </c:pt>
                <c:pt idx="250">
                  <c:v>41695</c:v>
                </c:pt>
                <c:pt idx="251">
                  <c:v>41696</c:v>
                </c:pt>
                <c:pt idx="252">
                  <c:v>41697</c:v>
                </c:pt>
                <c:pt idx="253">
                  <c:v>41698</c:v>
                </c:pt>
                <c:pt idx="254">
                  <c:v>41701</c:v>
                </c:pt>
                <c:pt idx="255">
                  <c:v>41702</c:v>
                </c:pt>
                <c:pt idx="256">
                  <c:v>41703</c:v>
                </c:pt>
                <c:pt idx="257">
                  <c:v>41704</c:v>
                </c:pt>
                <c:pt idx="258">
                  <c:v>41705</c:v>
                </c:pt>
                <c:pt idx="259">
                  <c:v>41708</c:v>
                </c:pt>
                <c:pt idx="260">
                  <c:v>41709</c:v>
                </c:pt>
                <c:pt idx="261">
                  <c:v>41710</c:v>
                </c:pt>
                <c:pt idx="262">
                  <c:v>41711</c:v>
                </c:pt>
                <c:pt idx="263">
                  <c:v>41712</c:v>
                </c:pt>
                <c:pt idx="264">
                  <c:v>41715</c:v>
                </c:pt>
                <c:pt idx="265">
                  <c:v>41716</c:v>
                </c:pt>
                <c:pt idx="266">
                  <c:v>41717</c:v>
                </c:pt>
                <c:pt idx="267">
                  <c:v>41718</c:v>
                </c:pt>
                <c:pt idx="268">
                  <c:v>41719</c:v>
                </c:pt>
                <c:pt idx="269">
                  <c:v>41722</c:v>
                </c:pt>
                <c:pt idx="270">
                  <c:v>41723</c:v>
                </c:pt>
                <c:pt idx="271">
                  <c:v>41724</c:v>
                </c:pt>
                <c:pt idx="272">
                  <c:v>41725</c:v>
                </c:pt>
                <c:pt idx="273">
                  <c:v>41726</c:v>
                </c:pt>
                <c:pt idx="274">
                  <c:v>41729</c:v>
                </c:pt>
                <c:pt idx="275">
                  <c:v>41730</c:v>
                </c:pt>
                <c:pt idx="276">
                  <c:v>41731</c:v>
                </c:pt>
                <c:pt idx="277">
                  <c:v>41732</c:v>
                </c:pt>
                <c:pt idx="278">
                  <c:v>41733</c:v>
                </c:pt>
                <c:pt idx="279">
                  <c:v>41736</c:v>
                </c:pt>
                <c:pt idx="280">
                  <c:v>41737</c:v>
                </c:pt>
                <c:pt idx="281">
                  <c:v>41738</c:v>
                </c:pt>
                <c:pt idx="282">
                  <c:v>41739</c:v>
                </c:pt>
                <c:pt idx="283">
                  <c:v>41740</c:v>
                </c:pt>
                <c:pt idx="284">
                  <c:v>41743</c:v>
                </c:pt>
                <c:pt idx="285">
                  <c:v>41744</c:v>
                </c:pt>
                <c:pt idx="286">
                  <c:v>41745</c:v>
                </c:pt>
                <c:pt idx="287">
                  <c:v>41746</c:v>
                </c:pt>
                <c:pt idx="288">
                  <c:v>41747</c:v>
                </c:pt>
                <c:pt idx="289">
                  <c:v>41750</c:v>
                </c:pt>
                <c:pt idx="290">
                  <c:v>41751</c:v>
                </c:pt>
                <c:pt idx="291">
                  <c:v>41752</c:v>
                </c:pt>
                <c:pt idx="292">
                  <c:v>41753</c:v>
                </c:pt>
                <c:pt idx="293">
                  <c:v>41754</c:v>
                </c:pt>
                <c:pt idx="294">
                  <c:v>41757</c:v>
                </c:pt>
                <c:pt idx="295">
                  <c:v>41758</c:v>
                </c:pt>
                <c:pt idx="296">
                  <c:v>41759</c:v>
                </c:pt>
                <c:pt idx="297">
                  <c:v>41760</c:v>
                </c:pt>
                <c:pt idx="298">
                  <c:v>41761</c:v>
                </c:pt>
                <c:pt idx="299">
                  <c:v>41764</c:v>
                </c:pt>
                <c:pt idx="300">
                  <c:v>41765</c:v>
                </c:pt>
                <c:pt idx="301">
                  <c:v>41766</c:v>
                </c:pt>
                <c:pt idx="302">
                  <c:v>41767</c:v>
                </c:pt>
                <c:pt idx="303">
                  <c:v>41768</c:v>
                </c:pt>
                <c:pt idx="304">
                  <c:v>41771</c:v>
                </c:pt>
                <c:pt idx="305">
                  <c:v>41772</c:v>
                </c:pt>
                <c:pt idx="306">
                  <c:v>41773</c:v>
                </c:pt>
                <c:pt idx="307">
                  <c:v>41774</c:v>
                </c:pt>
                <c:pt idx="308">
                  <c:v>41775</c:v>
                </c:pt>
                <c:pt idx="309">
                  <c:v>41778</c:v>
                </c:pt>
                <c:pt idx="310">
                  <c:v>41779</c:v>
                </c:pt>
                <c:pt idx="311">
                  <c:v>41780</c:v>
                </c:pt>
                <c:pt idx="312">
                  <c:v>41781</c:v>
                </c:pt>
                <c:pt idx="313">
                  <c:v>41782</c:v>
                </c:pt>
                <c:pt idx="314">
                  <c:v>41785</c:v>
                </c:pt>
                <c:pt idx="315">
                  <c:v>41786</c:v>
                </c:pt>
                <c:pt idx="316">
                  <c:v>41787</c:v>
                </c:pt>
                <c:pt idx="317">
                  <c:v>41788</c:v>
                </c:pt>
                <c:pt idx="318">
                  <c:v>41789</c:v>
                </c:pt>
                <c:pt idx="319">
                  <c:v>41792</c:v>
                </c:pt>
                <c:pt idx="320">
                  <c:v>41793</c:v>
                </c:pt>
                <c:pt idx="321">
                  <c:v>41794</c:v>
                </c:pt>
                <c:pt idx="322">
                  <c:v>41795</c:v>
                </c:pt>
                <c:pt idx="323">
                  <c:v>41796</c:v>
                </c:pt>
                <c:pt idx="324">
                  <c:v>41799</c:v>
                </c:pt>
                <c:pt idx="325">
                  <c:v>41800</c:v>
                </c:pt>
                <c:pt idx="326">
                  <c:v>41801</c:v>
                </c:pt>
                <c:pt idx="327">
                  <c:v>41802</c:v>
                </c:pt>
                <c:pt idx="328">
                  <c:v>41803</c:v>
                </c:pt>
                <c:pt idx="329">
                  <c:v>41806</c:v>
                </c:pt>
                <c:pt idx="330">
                  <c:v>41807</c:v>
                </c:pt>
                <c:pt idx="331">
                  <c:v>41808</c:v>
                </c:pt>
                <c:pt idx="332">
                  <c:v>41809</c:v>
                </c:pt>
                <c:pt idx="333">
                  <c:v>41810</c:v>
                </c:pt>
                <c:pt idx="334">
                  <c:v>41813</c:v>
                </c:pt>
                <c:pt idx="335">
                  <c:v>41814</c:v>
                </c:pt>
                <c:pt idx="336">
                  <c:v>41815</c:v>
                </c:pt>
                <c:pt idx="337">
                  <c:v>41816</c:v>
                </c:pt>
                <c:pt idx="338">
                  <c:v>41817</c:v>
                </c:pt>
                <c:pt idx="339">
                  <c:v>41820</c:v>
                </c:pt>
                <c:pt idx="340">
                  <c:v>41821</c:v>
                </c:pt>
                <c:pt idx="341">
                  <c:v>41822</c:v>
                </c:pt>
                <c:pt idx="342">
                  <c:v>41823</c:v>
                </c:pt>
                <c:pt idx="343">
                  <c:v>41824</c:v>
                </c:pt>
                <c:pt idx="344">
                  <c:v>41827</c:v>
                </c:pt>
                <c:pt idx="345">
                  <c:v>41828</c:v>
                </c:pt>
                <c:pt idx="346">
                  <c:v>41829</c:v>
                </c:pt>
                <c:pt idx="347">
                  <c:v>41830</c:v>
                </c:pt>
                <c:pt idx="348">
                  <c:v>41831</c:v>
                </c:pt>
                <c:pt idx="349">
                  <c:v>41834</c:v>
                </c:pt>
                <c:pt idx="350">
                  <c:v>41835</c:v>
                </c:pt>
                <c:pt idx="351">
                  <c:v>41836</c:v>
                </c:pt>
                <c:pt idx="352">
                  <c:v>41837</c:v>
                </c:pt>
                <c:pt idx="353">
                  <c:v>41838</c:v>
                </c:pt>
                <c:pt idx="354">
                  <c:v>41841</c:v>
                </c:pt>
                <c:pt idx="355">
                  <c:v>41842</c:v>
                </c:pt>
                <c:pt idx="356">
                  <c:v>41843</c:v>
                </c:pt>
                <c:pt idx="357">
                  <c:v>41844</c:v>
                </c:pt>
                <c:pt idx="358">
                  <c:v>41845</c:v>
                </c:pt>
                <c:pt idx="359">
                  <c:v>41848</c:v>
                </c:pt>
                <c:pt idx="360">
                  <c:v>41849</c:v>
                </c:pt>
                <c:pt idx="361">
                  <c:v>41850</c:v>
                </c:pt>
                <c:pt idx="362">
                  <c:v>41851</c:v>
                </c:pt>
                <c:pt idx="363">
                  <c:v>41852</c:v>
                </c:pt>
                <c:pt idx="364">
                  <c:v>41855</c:v>
                </c:pt>
                <c:pt idx="365">
                  <c:v>41856</c:v>
                </c:pt>
                <c:pt idx="366">
                  <c:v>41857</c:v>
                </c:pt>
                <c:pt idx="367">
                  <c:v>41858</c:v>
                </c:pt>
                <c:pt idx="368">
                  <c:v>41859</c:v>
                </c:pt>
                <c:pt idx="369">
                  <c:v>41862</c:v>
                </c:pt>
                <c:pt idx="370">
                  <c:v>41863</c:v>
                </c:pt>
                <c:pt idx="371">
                  <c:v>41864</c:v>
                </c:pt>
                <c:pt idx="372">
                  <c:v>41865</c:v>
                </c:pt>
                <c:pt idx="373">
                  <c:v>41866</c:v>
                </c:pt>
                <c:pt idx="374">
                  <c:v>41869</c:v>
                </c:pt>
                <c:pt idx="375">
                  <c:v>41870</c:v>
                </c:pt>
                <c:pt idx="376">
                  <c:v>41871</c:v>
                </c:pt>
                <c:pt idx="377">
                  <c:v>41872</c:v>
                </c:pt>
                <c:pt idx="378">
                  <c:v>41873</c:v>
                </c:pt>
                <c:pt idx="379">
                  <c:v>41876</c:v>
                </c:pt>
                <c:pt idx="380">
                  <c:v>41877</c:v>
                </c:pt>
                <c:pt idx="381">
                  <c:v>41878</c:v>
                </c:pt>
                <c:pt idx="382">
                  <c:v>41879</c:v>
                </c:pt>
                <c:pt idx="383">
                  <c:v>41880</c:v>
                </c:pt>
                <c:pt idx="384">
                  <c:v>41883</c:v>
                </c:pt>
                <c:pt idx="385">
                  <c:v>41884</c:v>
                </c:pt>
                <c:pt idx="386">
                  <c:v>41885</c:v>
                </c:pt>
                <c:pt idx="387">
                  <c:v>41886</c:v>
                </c:pt>
                <c:pt idx="388">
                  <c:v>41887</c:v>
                </c:pt>
                <c:pt idx="389">
                  <c:v>41890</c:v>
                </c:pt>
                <c:pt idx="390">
                  <c:v>41891</c:v>
                </c:pt>
                <c:pt idx="391">
                  <c:v>41892</c:v>
                </c:pt>
                <c:pt idx="392">
                  <c:v>41893</c:v>
                </c:pt>
                <c:pt idx="393">
                  <c:v>41894</c:v>
                </c:pt>
                <c:pt idx="394">
                  <c:v>41897</c:v>
                </c:pt>
                <c:pt idx="395">
                  <c:v>41898</c:v>
                </c:pt>
                <c:pt idx="396">
                  <c:v>41899</c:v>
                </c:pt>
                <c:pt idx="397">
                  <c:v>41900</c:v>
                </c:pt>
                <c:pt idx="398">
                  <c:v>41901</c:v>
                </c:pt>
                <c:pt idx="399">
                  <c:v>41904</c:v>
                </c:pt>
                <c:pt idx="400">
                  <c:v>41905</c:v>
                </c:pt>
                <c:pt idx="401">
                  <c:v>41906</c:v>
                </c:pt>
                <c:pt idx="402">
                  <c:v>41907</c:v>
                </c:pt>
                <c:pt idx="403">
                  <c:v>41908</c:v>
                </c:pt>
                <c:pt idx="404">
                  <c:v>41911</c:v>
                </c:pt>
                <c:pt idx="405">
                  <c:v>41912</c:v>
                </c:pt>
                <c:pt idx="406">
                  <c:v>41913</c:v>
                </c:pt>
                <c:pt idx="407">
                  <c:v>41914</c:v>
                </c:pt>
                <c:pt idx="408">
                  <c:v>41915</c:v>
                </c:pt>
                <c:pt idx="409">
                  <c:v>41918</c:v>
                </c:pt>
                <c:pt idx="410">
                  <c:v>41919</c:v>
                </c:pt>
                <c:pt idx="411">
                  <c:v>41920</c:v>
                </c:pt>
                <c:pt idx="412">
                  <c:v>41921</c:v>
                </c:pt>
                <c:pt idx="413">
                  <c:v>41922</c:v>
                </c:pt>
                <c:pt idx="414">
                  <c:v>41925</c:v>
                </c:pt>
                <c:pt idx="415">
                  <c:v>41926</c:v>
                </c:pt>
                <c:pt idx="416">
                  <c:v>41927</c:v>
                </c:pt>
                <c:pt idx="417">
                  <c:v>41928</c:v>
                </c:pt>
                <c:pt idx="418">
                  <c:v>41929</c:v>
                </c:pt>
                <c:pt idx="419">
                  <c:v>41932</c:v>
                </c:pt>
                <c:pt idx="420">
                  <c:v>41933</c:v>
                </c:pt>
                <c:pt idx="421">
                  <c:v>41934</c:v>
                </c:pt>
                <c:pt idx="422">
                  <c:v>41935</c:v>
                </c:pt>
                <c:pt idx="423">
                  <c:v>41936</c:v>
                </c:pt>
                <c:pt idx="424">
                  <c:v>41939</c:v>
                </c:pt>
                <c:pt idx="425">
                  <c:v>41940</c:v>
                </c:pt>
                <c:pt idx="426">
                  <c:v>41941</c:v>
                </c:pt>
                <c:pt idx="427">
                  <c:v>41942</c:v>
                </c:pt>
                <c:pt idx="428">
                  <c:v>41943</c:v>
                </c:pt>
                <c:pt idx="429">
                  <c:v>41946</c:v>
                </c:pt>
                <c:pt idx="430">
                  <c:v>41947</c:v>
                </c:pt>
                <c:pt idx="431">
                  <c:v>41948</c:v>
                </c:pt>
                <c:pt idx="432">
                  <c:v>41949</c:v>
                </c:pt>
                <c:pt idx="433">
                  <c:v>41950</c:v>
                </c:pt>
                <c:pt idx="434">
                  <c:v>41953</c:v>
                </c:pt>
                <c:pt idx="435">
                  <c:v>41954</c:v>
                </c:pt>
                <c:pt idx="436">
                  <c:v>41955</c:v>
                </c:pt>
                <c:pt idx="437">
                  <c:v>41956</c:v>
                </c:pt>
                <c:pt idx="438">
                  <c:v>41957</c:v>
                </c:pt>
                <c:pt idx="439">
                  <c:v>41960</c:v>
                </c:pt>
                <c:pt idx="440">
                  <c:v>41961</c:v>
                </c:pt>
                <c:pt idx="441">
                  <c:v>41962</c:v>
                </c:pt>
                <c:pt idx="442">
                  <c:v>41963</c:v>
                </c:pt>
                <c:pt idx="443">
                  <c:v>41964</c:v>
                </c:pt>
                <c:pt idx="444">
                  <c:v>41967</c:v>
                </c:pt>
                <c:pt idx="445">
                  <c:v>41968</c:v>
                </c:pt>
                <c:pt idx="446">
                  <c:v>41969</c:v>
                </c:pt>
                <c:pt idx="447">
                  <c:v>41970</c:v>
                </c:pt>
                <c:pt idx="448">
                  <c:v>41971</c:v>
                </c:pt>
                <c:pt idx="449">
                  <c:v>41974</c:v>
                </c:pt>
                <c:pt idx="450">
                  <c:v>41975</c:v>
                </c:pt>
                <c:pt idx="451">
                  <c:v>41976</c:v>
                </c:pt>
                <c:pt idx="452">
                  <c:v>41977</c:v>
                </c:pt>
                <c:pt idx="453">
                  <c:v>41978</c:v>
                </c:pt>
                <c:pt idx="454">
                  <c:v>41981</c:v>
                </c:pt>
                <c:pt idx="455">
                  <c:v>41982</c:v>
                </c:pt>
                <c:pt idx="456">
                  <c:v>41983</c:v>
                </c:pt>
                <c:pt idx="457">
                  <c:v>41984</c:v>
                </c:pt>
                <c:pt idx="458">
                  <c:v>41985</c:v>
                </c:pt>
                <c:pt idx="459">
                  <c:v>41988</c:v>
                </c:pt>
                <c:pt idx="460">
                  <c:v>41989</c:v>
                </c:pt>
                <c:pt idx="461">
                  <c:v>41990</c:v>
                </c:pt>
                <c:pt idx="462">
                  <c:v>41991</c:v>
                </c:pt>
                <c:pt idx="463">
                  <c:v>41992</c:v>
                </c:pt>
                <c:pt idx="464">
                  <c:v>41995</c:v>
                </c:pt>
                <c:pt idx="465">
                  <c:v>41996</c:v>
                </c:pt>
                <c:pt idx="466">
                  <c:v>41997</c:v>
                </c:pt>
                <c:pt idx="467">
                  <c:v>41998</c:v>
                </c:pt>
                <c:pt idx="468">
                  <c:v>41999</c:v>
                </c:pt>
                <c:pt idx="469">
                  <c:v>42002</c:v>
                </c:pt>
                <c:pt idx="470">
                  <c:v>42003</c:v>
                </c:pt>
                <c:pt idx="471">
                  <c:v>42004</c:v>
                </c:pt>
                <c:pt idx="472">
                  <c:v>42005</c:v>
                </c:pt>
                <c:pt idx="473">
                  <c:v>42006</c:v>
                </c:pt>
                <c:pt idx="474">
                  <c:v>42009</c:v>
                </c:pt>
                <c:pt idx="475">
                  <c:v>42010</c:v>
                </c:pt>
                <c:pt idx="476">
                  <c:v>42011</c:v>
                </c:pt>
                <c:pt idx="477">
                  <c:v>42012</c:v>
                </c:pt>
                <c:pt idx="478">
                  <c:v>42013</c:v>
                </c:pt>
                <c:pt idx="479">
                  <c:v>42016</c:v>
                </c:pt>
                <c:pt idx="480">
                  <c:v>42017</c:v>
                </c:pt>
                <c:pt idx="481">
                  <c:v>42018</c:v>
                </c:pt>
                <c:pt idx="482">
                  <c:v>42019</c:v>
                </c:pt>
                <c:pt idx="483">
                  <c:v>42020</c:v>
                </c:pt>
                <c:pt idx="484">
                  <c:v>42023</c:v>
                </c:pt>
                <c:pt idx="485">
                  <c:v>42024</c:v>
                </c:pt>
                <c:pt idx="486">
                  <c:v>42025</c:v>
                </c:pt>
                <c:pt idx="487">
                  <c:v>42026</c:v>
                </c:pt>
                <c:pt idx="488">
                  <c:v>42027</c:v>
                </c:pt>
                <c:pt idx="489">
                  <c:v>42030</c:v>
                </c:pt>
                <c:pt idx="490">
                  <c:v>42031</c:v>
                </c:pt>
                <c:pt idx="491">
                  <c:v>42032</c:v>
                </c:pt>
                <c:pt idx="492">
                  <c:v>42033</c:v>
                </c:pt>
                <c:pt idx="493">
                  <c:v>42034</c:v>
                </c:pt>
                <c:pt idx="494">
                  <c:v>42037</c:v>
                </c:pt>
                <c:pt idx="495">
                  <c:v>42038</c:v>
                </c:pt>
                <c:pt idx="496">
                  <c:v>42039</c:v>
                </c:pt>
                <c:pt idx="497">
                  <c:v>42040</c:v>
                </c:pt>
                <c:pt idx="498">
                  <c:v>42041</c:v>
                </c:pt>
                <c:pt idx="499">
                  <c:v>42044</c:v>
                </c:pt>
                <c:pt idx="500">
                  <c:v>42045</c:v>
                </c:pt>
                <c:pt idx="501">
                  <c:v>42046</c:v>
                </c:pt>
                <c:pt idx="502">
                  <c:v>42047</c:v>
                </c:pt>
                <c:pt idx="503">
                  <c:v>42048</c:v>
                </c:pt>
                <c:pt idx="504">
                  <c:v>42051</c:v>
                </c:pt>
                <c:pt idx="505">
                  <c:v>42052</c:v>
                </c:pt>
                <c:pt idx="506">
                  <c:v>42053</c:v>
                </c:pt>
                <c:pt idx="507">
                  <c:v>42054</c:v>
                </c:pt>
                <c:pt idx="508">
                  <c:v>42055</c:v>
                </c:pt>
                <c:pt idx="509">
                  <c:v>42058</c:v>
                </c:pt>
                <c:pt idx="510">
                  <c:v>42059</c:v>
                </c:pt>
                <c:pt idx="511">
                  <c:v>42060</c:v>
                </c:pt>
                <c:pt idx="512">
                  <c:v>42061</c:v>
                </c:pt>
                <c:pt idx="513">
                  <c:v>42062</c:v>
                </c:pt>
                <c:pt idx="514">
                  <c:v>42065</c:v>
                </c:pt>
                <c:pt idx="515">
                  <c:v>42066</c:v>
                </c:pt>
                <c:pt idx="516">
                  <c:v>42067</c:v>
                </c:pt>
                <c:pt idx="517">
                  <c:v>42068</c:v>
                </c:pt>
                <c:pt idx="518">
                  <c:v>42069</c:v>
                </c:pt>
                <c:pt idx="519">
                  <c:v>42072</c:v>
                </c:pt>
                <c:pt idx="520">
                  <c:v>42073</c:v>
                </c:pt>
                <c:pt idx="521">
                  <c:v>42074</c:v>
                </c:pt>
                <c:pt idx="522">
                  <c:v>42075</c:v>
                </c:pt>
              </c:numCache>
            </c:numRef>
          </c:cat>
          <c:val>
            <c:numRef>
              <c:f>Hoja1!$I$5:$I$527</c:f>
              <c:numCache>
                <c:formatCode>0.00</c:formatCode>
                <c:ptCount val="523"/>
                <c:pt idx="0">
                  <c:v>2.0156000000000001</c:v>
                </c:pt>
                <c:pt idx="1">
                  <c:v>2.0209000000000001</c:v>
                </c:pt>
                <c:pt idx="2">
                  <c:v>2.0295999999999998</c:v>
                </c:pt>
                <c:pt idx="3">
                  <c:v>1.9895</c:v>
                </c:pt>
                <c:pt idx="4">
                  <c:v>1.9546000000000001</c:v>
                </c:pt>
                <c:pt idx="5">
                  <c:v>1.9016999999999999</c:v>
                </c:pt>
                <c:pt idx="6">
                  <c:v>1.9581</c:v>
                </c:pt>
                <c:pt idx="7">
                  <c:v>1.9112</c:v>
                </c:pt>
                <c:pt idx="8">
                  <c:v>1.925</c:v>
                </c:pt>
                <c:pt idx="9">
                  <c:v>1.9198</c:v>
                </c:pt>
                <c:pt idx="10">
                  <c:v>1.9094</c:v>
                </c:pt>
                <c:pt idx="11">
                  <c:v>1.8454000000000002</c:v>
                </c:pt>
                <c:pt idx="12">
                  <c:v>1.8487</c:v>
                </c:pt>
                <c:pt idx="13">
                  <c:v>1.8486</c:v>
                </c:pt>
                <c:pt idx="14">
                  <c:v>1.8313999999999999</c:v>
                </c:pt>
                <c:pt idx="15">
                  <c:v>1.859</c:v>
                </c:pt>
                <c:pt idx="16">
                  <c:v>1.8106</c:v>
                </c:pt>
                <c:pt idx="17">
                  <c:v>1.7625</c:v>
                </c:pt>
                <c:pt idx="18">
                  <c:v>1.7128000000000001</c:v>
                </c:pt>
                <c:pt idx="19">
                  <c:v>1.746</c:v>
                </c:pt>
                <c:pt idx="20">
                  <c:v>1.7502</c:v>
                </c:pt>
                <c:pt idx="21">
                  <c:v>1.8033999999999999</c:v>
                </c:pt>
                <c:pt idx="22">
                  <c:v>1.7887</c:v>
                </c:pt>
                <c:pt idx="23">
                  <c:v>1.7208000000000001</c:v>
                </c:pt>
                <c:pt idx="24">
                  <c:v>1.6798</c:v>
                </c:pt>
                <c:pt idx="25">
                  <c:v>1.7223999999999999</c:v>
                </c:pt>
                <c:pt idx="26">
                  <c:v>1.6949999999999998</c:v>
                </c:pt>
                <c:pt idx="27">
                  <c:v>1.6846999999999999</c:v>
                </c:pt>
                <c:pt idx="28">
                  <c:v>1.7048999999999999</c:v>
                </c:pt>
                <c:pt idx="29">
                  <c:v>1.6928999999999998</c:v>
                </c:pt>
                <c:pt idx="30">
                  <c:v>1.7065000000000001</c:v>
                </c:pt>
                <c:pt idx="31">
                  <c:v>1.7046999999999999</c:v>
                </c:pt>
                <c:pt idx="32">
                  <c:v>1.708</c:v>
                </c:pt>
                <c:pt idx="33">
                  <c:v>1.6633</c:v>
                </c:pt>
                <c:pt idx="34">
                  <c:v>1.6701000000000001</c:v>
                </c:pt>
                <c:pt idx="35">
                  <c:v>1.6717</c:v>
                </c:pt>
                <c:pt idx="36">
                  <c:v>1.629</c:v>
                </c:pt>
                <c:pt idx="37">
                  <c:v>1.6254999999999999</c:v>
                </c:pt>
                <c:pt idx="38">
                  <c:v>1.7382</c:v>
                </c:pt>
                <c:pt idx="39">
                  <c:v>1.7587999999999999</c:v>
                </c:pt>
                <c:pt idx="40">
                  <c:v>1.7778</c:v>
                </c:pt>
                <c:pt idx="41">
                  <c:v>1.7665</c:v>
                </c:pt>
                <c:pt idx="42">
                  <c:v>1.8109</c:v>
                </c:pt>
                <c:pt idx="43">
                  <c:v>1.8973</c:v>
                </c:pt>
                <c:pt idx="44">
                  <c:v>1.9199000000000002</c:v>
                </c:pt>
                <c:pt idx="45">
                  <c:v>1.974</c:v>
                </c:pt>
                <c:pt idx="46">
                  <c:v>1.9346999999999999</c:v>
                </c:pt>
                <c:pt idx="47">
                  <c:v>1.8809</c:v>
                </c:pt>
                <c:pt idx="48">
                  <c:v>1.9506000000000001</c:v>
                </c:pt>
                <c:pt idx="49">
                  <c:v>1.9647000000000001</c:v>
                </c:pt>
                <c:pt idx="50">
                  <c:v>1.9262999999999999</c:v>
                </c:pt>
                <c:pt idx="51">
                  <c:v>2.0394999999999999</c:v>
                </c:pt>
                <c:pt idx="52">
                  <c:v>2.0156999999999998</c:v>
                </c:pt>
                <c:pt idx="53">
                  <c:v>2.0081000000000002</c:v>
                </c:pt>
                <c:pt idx="54">
                  <c:v>2.0081000000000002</c:v>
                </c:pt>
                <c:pt idx="55">
                  <c:v>2.1652</c:v>
                </c:pt>
                <c:pt idx="56">
                  <c:v>2.1153</c:v>
                </c:pt>
                <c:pt idx="57">
                  <c:v>2.1110000000000002</c:v>
                </c:pt>
                <c:pt idx="58">
                  <c:v>2.1282000000000001</c:v>
                </c:pt>
                <c:pt idx="59">
                  <c:v>2.1193</c:v>
                </c:pt>
                <c:pt idx="60">
                  <c:v>2.1461999999999999</c:v>
                </c:pt>
                <c:pt idx="61">
                  <c:v>2.0891999999999999</c:v>
                </c:pt>
                <c:pt idx="62">
                  <c:v>2.0769000000000002</c:v>
                </c:pt>
                <c:pt idx="63">
                  <c:v>2.1718000000000002</c:v>
                </c:pt>
                <c:pt idx="64">
                  <c:v>2.2096999999999998</c:v>
                </c:pt>
                <c:pt idx="65">
                  <c:v>2.1846000000000001</c:v>
                </c:pt>
                <c:pt idx="66">
                  <c:v>2.2280000000000002</c:v>
                </c:pt>
                <c:pt idx="67">
                  <c:v>2.1488999999999998</c:v>
                </c:pt>
                <c:pt idx="68">
                  <c:v>2.1295000000000002</c:v>
                </c:pt>
                <c:pt idx="69">
                  <c:v>2.1817000000000002</c:v>
                </c:pt>
                <c:pt idx="70">
                  <c:v>2.1854</c:v>
                </c:pt>
                <c:pt idx="71">
                  <c:v>2.3527</c:v>
                </c:pt>
                <c:pt idx="72">
                  <c:v>2.4144000000000001</c:v>
                </c:pt>
                <c:pt idx="73">
                  <c:v>2.5310000000000001</c:v>
                </c:pt>
                <c:pt idx="74">
                  <c:v>2.5367999999999999</c:v>
                </c:pt>
                <c:pt idx="75">
                  <c:v>2.6082000000000001</c:v>
                </c:pt>
                <c:pt idx="76">
                  <c:v>2.5352999999999999</c:v>
                </c:pt>
                <c:pt idx="77">
                  <c:v>2.4721000000000002</c:v>
                </c:pt>
                <c:pt idx="78">
                  <c:v>2.4857</c:v>
                </c:pt>
                <c:pt idx="79">
                  <c:v>2.4765000000000001</c:v>
                </c:pt>
                <c:pt idx="80">
                  <c:v>2.4693000000000001</c:v>
                </c:pt>
                <c:pt idx="81">
                  <c:v>2.5032000000000001</c:v>
                </c:pt>
                <c:pt idx="82">
                  <c:v>2.5032000000000001</c:v>
                </c:pt>
                <c:pt idx="83">
                  <c:v>2.7391000000000001</c:v>
                </c:pt>
                <c:pt idx="84">
                  <c:v>2.6356000000000002</c:v>
                </c:pt>
                <c:pt idx="85">
                  <c:v>2.6339999999999999</c:v>
                </c:pt>
                <c:pt idx="86">
                  <c:v>2.6238000000000001</c:v>
                </c:pt>
                <c:pt idx="87">
                  <c:v>2.5720999999999998</c:v>
                </c:pt>
                <c:pt idx="88">
                  <c:v>2.5821000000000001</c:v>
                </c:pt>
                <c:pt idx="89">
                  <c:v>2.5371999999999999</c:v>
                </c:pt>
                <c:pt idx="90">
                  <c:v>2.5316999999999998</c:v>
                </c:pt>
                <c:pt idx="91">
                  <c:v>2.4887999999999999</c:v>
                </c:pt>
                <c:pt idx="92">
                  <c:v>2.5284</c:v>
                </c:pt>
                <c:pt idx="93">
                  <c:v>2.4839000000000002</c:v>
                </c:pt>
                <c:pt idx="94">
                  <c:v>2.4803999999999999</c:v>
                </c:pt>
                <c:pt idx="95">
                  <c:v>2.5049000000000001</c:v>
                </c:pt>
                <c:pt idx="96">
                  <c:v>2.5880000000000001</c:v>
                </c:pt>
                <c:pt idx="97">
                  <c:v>2.5712000000000002</c:v>
                </c:pt>
                <c:pt idx="98">
                  <c:v>2.5624000000000002</c:v>
                </c:pt>
                <c:pt idx="99">
                  <c:v>2.6023000000000001</c:v>
                </c:pt>
                <c:pt idx="100">
                  <c:v>2.6101000000000001</c:v>
                </c:pt>
                <c:pt idx="101">
                  <c:v>2.5762</c:v>
                </c:pt>
                <c:pt idx="102">
                  <c:v>2.706</c:v>
                </c:pt>
                <c:pt idx="103">
                  <c:v>2.5960000000000001</c:v>
                </c:pt>
                <c:pt idx="104">
                  <c:v>2.6333000000000002</c:v>
                </c:pt>
                <c:pt idx="105">
                  <c:v>2.6421000000000001</c:v>
                </c:pt>
                <c:pt idx="106">
                  <c:v>2.5986000000000002</c:v>
                </c:pt>
                <c:pt idx="107">
                  <c:v>2.5891999999999999</c:v>
                </c:pt>
                <c:pt idx="108">
                  <c:v>2.5784000000000002</c:v>
                </c:pt>
                <c:pt idx="109">
                  <c:v>2.6206</c:v>
                </c:pt>
                <c:pt idx="110">
                  <c:v>2.7189999999999999</c:v>
                </c:pt>
                <c:pt idx="111">
                  <c:v>2.7136</c:v>
                </c:pt>
                <c:pt idx="112">
                  <c:v>2.7664</c:v>
                </c:pt>
                <c:pt idx="113">
                  <c:v>2.8250999999999999</c:v>
                </c:pt>
                <c:pt idx="114">
                  <c:v>2.8803999999999998</c:v>
                </c:pt>
                <c:pt idx="115">
                  <c:v>2.8142</c:v>
                </c:pt>
                <c:pt idx="116">
                  <c:v>2.8935</c:v>
                </c:pt>
                <c:pt idx="117">
                  <c:v>2.8843999999999999</c:v>
                </c:pt>
                <c:pt idx="118">
                  <c:v>2.8146</c:v>
                </c:pt>
                <c:pt idx="119">
                  <c:v>2.7852999999999999</c:v>
                </c:pt>
                <c:pt idx="120">
                  <c:v>2.7086999999999999</c:v>
                </c:pt>
                <c:pt idx="121">
                  <c:v>2.7652999999999999</c:v>
                </c:pt>
                <c:pt idx="122">
                  <c:v>2.7617000000000003</c:v>
                </c:pt>
                <c:pt idx="123">
                  <c:v>2.7839</c:v>
                </c:pt>
                <c:pt idx="124">
                  <c:v>2.7839</c:v>
                </c:pt>
                <c:pt idx="125">
                  <c:v>2.8576000000000001</c:v>
                </c:pt>
                <c:pt idx="126">
                  <c:v>2.8965999999999998</c:v>
                </c:pt>
                <c:pt idx="127">
                  <c:v>2.9937</c:v>
                </c:pt>
                <c:pt idx="128">
                  <c:v>2.9342000000000001</c:v>
                </c:pt>
                <c:pt idx="129">
                  <c:v>2.9119999999999999</c:v>
                </c:pt>
                <c:pt idx="130">
                  <c:v>2.9643000000000002</c:v>
                </c:pt>
                <c:pt idx="131">
                  <c:v>2.9121999999999999</c:v>
                </c:pt>
                <c:pt idx="132">
                  <c:v>2.9095</c:v>
                </c:pt>
                <c:pt idx="133">
                  <c:v>2.8845999999999998</c:v>
                </c:pt>
                <c:pt idx="134">
                  <c:v>2.8643000000000001</c:v>
                </c:pt>
                <c:pt idx="135">
                  <c:v>2.8468</c:v>
                </c:pt>
                <c:pt idx="136">
                  <c:v>2.6878000000000002</c:v>
                </c:pt>
                <c:pt idx="137">
                  <c:v>2.7519</c:v>
                </c:pt>
                <c:pt idx="138">
                  <c:v>2.7336999999999998</c:v>
                </c:pt>
                <c:pt idx="139">
                  <c:v>2.6999</c:v>
                </c:pt>
                <c:pt idx="140">
                  <c:v>2.6551999999999998</c:v>
                </c:pt>
                <c:pt idx="141">
                  <c:v>2.6280000000000001</c:v>
                </c:pt>
                <c:pt idx="142">
                  <c:v>2.6497999999999999</c:v>
                </c:pt>
                <c:pt idx="143">
                  <c:v>2.6245000000000003</c:v>
                </c:pt>
                <c:pt idx="144">
                  <c:v>2.61</c:v>
                </c:pt>
                <c:pt idx="145">
                  <c:v>2.65</c:v>
                </c:pt>
                <c:pt idx="146">
                  <c:v>2.6173000000000002</c:v>
                </c:pt>
                <c:pt idx="147">
                  <c:v>2.6046</c:v>
                </c:pt>
                <c:pt idx="148">
                  <c:v>2.6447000000000003</c:v>
                </c:pt>
                <c:pt idx="149">
                  <c:v>2.6265000000000001</c:v>
                </c:pt>
                <c:pt idx="150">
                  <c:v>2.6320000000000001</c:v>
                </c:pt>
                <c:pt idx="151">
                  <c:v>2.6631</c:v>
                </c:pt>
                <c:pt idx="152">
                  <c:v>2.6814</c:v>
                </c:pt>
                <c:pt idx="153">
                  <c:v>2.6871</c:v>
                </c:pt>
                <c:pt idx="154">
                  <c:v>2.6871</c:v>
                </c:pt>
                <c:pt idx="155">
                  <c:v>2.7275999999999998</c:v>
                </c:pt>
                <c:pt idx="156">
                  <c:v>2.6633</c:v>
                </c:pt>
                <c:pt idx="157">
                  <c:v>2.5893999999999999</c:v>
                </c:pt>
                <c:pt idx="158">
                  <c:v>2.5777000000000001</c:v>
                </c:pt>
                <c:pt idx="159">
                  <c:v>2.6013999999999999</c:v>
                </c:pt>
                <c:pt idx="160">
                  <c:v>2.5124</c:v>
                </c:pt>
                <c:pt idx="161">
                  <c:v>2.5015999999999998</c:v>
                </c:pt>
                <c:pt idx="162">
                  <c:v>2.5197000000000003</c:v>
                </c:pt>
                <c:pt idx="163">
                  <c:v>2.5087999999999999</c:v>
                </c:pt>
                <c:pt idx="164">
                  <c:v>2.5232999999999999</c:v>
                </c:pt>
                <c:pt idx="165">
                  <c:v>2.5034000000000001</c:v>
                </c:pt>
                <c:pt idx="166">
                  <c:v>2.5377999999999998</c:v>
                </c:pt>
                <c:pt idx="167">
                  <c:v>2.5541999999999998</c:v>
                </c:pt>
                <c:pt idx="168">
                  <c:v>2.6217999999999999</c:v>
                </c:pt>
                <c:pt idx="169">
                  <c:v>2.6034999999999999</c:v>
                </c:pt>
                <c:pt idx="170">
                  <c:v>2.6696</c:v>
                </c:pt>
                <c:pt idx="171">
                  <c:v>2.6421000000000001</c:v>
                </c:pt>
                <c:pt idx="172">
                  <c:v>2.5998999999999999</c:v>
                </c:pt>
                <c:pt idx="173">
                  <c:v>2.7477</c:v>
                </c:pt>
                <c:pt idx="174">
                  <c:v>2.7477</c:v>
                </c:pt>
                <c:pt idx="175">
                  <c:v>2.7728000000000002</c:v>
                </c:pt>
                <c:pt idx="176">
                  <c:v>2.6996000000000002</c:v>
                </c:pt>
                <c:pt idx="177">
                  <c:v>2.69</c:v>
                </c:pt>
                <c:pt idx="178">
                  <c:v>2.7033</c:v>
                </c:pt>
                <c:pt idx="179">
                  <c:v>2.6657999999999999</c:v>
                </c:pt>
                <c:pt idx="180">
                  <c:v>2.7069000000000001</c:v>
                </c:pt>
                <c:pt idx="181">
                  <c:v>2.7987000000000002</c:v>
                </c:pt>
                <c:pt idx="182">
                  <c:v>2.7842000000000002</c:v>
                </c:pt>
                <c:pt idx="183">
                  <c:v>2.7427000000000001</c:v>
                </c:pt>
                <c:pt idx="184">
                  <c:v>2.7282999999999999</c:v>
                </c:pt>
                <c:pt idx="185">
                  <c:v>2.7077</c:v>
                </c:pt>
                <c:pt idx="186">
                  <c:v>2.7372999999999998</c:v>
                </c:pt>
                <c:pt idx="187">
                  <c:v>2.7372999999999998</c:v>
                </c:pt>
                <c:pt idx="188">
                  <c:v>2.7444999999999999</c:v>
                </c:pt>
                <c:pt idx="189">
                  <c:v>2.7951000000000001</c:v>
                </c:pt>
                <c:pt idx="190">
                  <c:v>2.7824999999999998</c:v>
                </c:pt>
                <c:pt idx="191">
                  <c:v>2.8342000000000001</c:v>
                </c:pt>
                <c:pt idx="192">
                  <c:v>2.8717000000000001</c:v>
                </c:pt>
                <c:pt idx="193">
                  <c:v>2.8552999999999997</c:v>
                </c:pt>
                <c:pt idx="194">
                  <c:v>2.8388999999999998</c:v>
                </c:pt>
                <c:pt idx="195">
                  <c:v>2.8006000000000002</c:v>
                </c:pt>
                <c:pt idx="196">
                  <c:v>2.8534999999999999</c:v>
                </c:pt>
                <c:pt idx="197">
                  <c:v>2.8773</c:v>
                </c:pt>
                <c:pt idx="198">
                  <c:v>2.8646000000000003</c:v>
                </c:pt>
                <c:pt idx="199">
                  <c:v>2.8784000000000001</c:v>
                </c:pt>
                <c:pt idx="200">
                  <c:v>2.8353999999999999</c:v>
                </c:pt>
                <c:pt idx="201">
                  <c:v>2.8931</c:v>
                </c:pt>
                <c:pt idx="202">
                  <c:v>2.9291</c:v>
                </c:pt>
                <c:pt idx="203">
                  <c:v>2.8885999999999998</c:v>
                </c:pt>
                <c:pt idx="204">
                  <c:v>2.9274</c:v>
                </c:pt>
                <c:pt idx="205">
                  <c:v>2.9775</c:v>
                </c:pt>
                <c:pt idx="206">
                  <c:v>2.9775</c:v>
                </c:pt>
                <c:pt idx="207">
                  <c:v>2.9904999999999999</c:v>
                </c:pt>
                <c:pt idx="208">
                  <c:v>3</c:v>
                </c:pt>
                <c:pt idx="209">
                  <c:v>2.9702999999999999</c:v>
                </c:pt>
                <c:pt idx="210">
                  <c:v>3.0282</c:v>
                </c:pt>
                <c:pt idx="211">
                  <c:v>3.0282</c:v>
                </c:pt>
                <c:pt idx="212">
                  <c:v>2.9889999999999999</c:v>
                </c:pt>
                <c:pt idx="213">
                  <c:v>2.9948000000000001</c:v>
                </c:pt>
                <c:pt idx="214">
                  <c:v>2.9576000000000002</c:v>
                </c:pt>
                <c:pt idx="215">
                  <c:v>2.9390999999999998</c:v>
                </c:pt>
                <c:pt idx="216">
                  <c:v>2.9893999999999998</c:v>
                </c:pt>
                <c:pt idx="217">
                  <c:v>2.9651999999999998</c:v>
                </c:pt>
                <c:pt idx="218">
                  <c:v>2.8578999999999999</c:v>
                </c:pt>
                <c:pt idx="219">
                  <c:v>2.8256999999999999</c:v>
                </c:pt>
                <c:pt idx="220">
                  <c:v>2.8708999999999998</c:v>
                </c:pt>
                <c:pt idx="221">
                  <c:v>2.8912</c:v>
                </c:pt>
                <c:pt idx="222">
                  <c:v>2.8414000000000001</c:v>
                </c:pt>
                <c:pt idx="223">
                  <c:v>2.8193999999999999</c:v>
                </c:pt>
                <c:pt idx="224">
                  <c:v>2.8193999999999999</c:v>
                </c:pt>
                <c:pt idx="225">
                  <c:v>2.8285999999999998</c:v>
                </c:pt>
                <c:pt idx="226">
                  <c:v>2.8656000000000001</c:v>
                </c:pt>
                <c:pt idx="227">
                  <c:v>2.7772000000000001</c:v>
                </c:pt>
                <c:pt idx="228">
                  <c:v>2.7149999999999999</c:v>
                </c:pt>
                <c:pt idx="229">
                  <c:v>2.7479</c:v>
                </c:pt>
                <c:pt idx="230">
                  <c:v>2.7488000000000001</c:v>
                </c:pt>
                <c:pt idx="231">
                  <c:v>2.6766999999999999</c:v>
                </c:pt>
                <c:pt idx="232">
                  <c:v>2.6949000000000001</c:v>
                </c:pt>
                <c:pt idx="233">
                  <c:v>2.6440000000000001</c:v>
                </c:pt>
                <c:pt idx="234">
                  <c:v>2.5760999999999998</c:v>
                </c:pt>
                <c:pt idx="235">
                  <c:v>2.6294</c:v>
                </c:pt>
                <c:pt idx="236">
                  <c:v>2.6675</c:v>
                </c:pt>
                <c:pt idx="237">
                  <c:v>2.7002999999999999</c:v>
                </c:pt>
                <c:pt idx="238">
                  <c:v>2.6829000000000001</c:v>
                </c:pt>
                <c:pt idx="239">
                  <c:v>2.6673999999999998</c:v>
                </c:pt>
                <c:pt idx="240">
                  <c:v>2.7250000000000001</c:v>
                </c:pt>
                <c:pt idx="241">
                  <c:v>2.7608000000000001</c:v>
                </c:pt>
                <c:pt idx="242">
                  <c:v>2.7320000000000002</c:v>
                </c:pt>
                <c:pt idx="243">
                  <c:v>2.7427999999999999</c:v>
                </c:pt>
                <c:pt idx="244">
                  <c:v>2.7427999999999999</c:v>
                </c:pt>
                <c:pt idx="245">
                  <c:v>2.7069000000000001</c:v>
                </c:pt>
                <c:pt idx="246">
                  <c:v>2.7391999999999999</c:v>
                </c:pt>
                <c:pt idx="247">
                  <c:v>2.7509000000000001</c:v>
                </c:pt>
                <c:pt idx="248">
                  <c:v>2.7309999999999999</c:v>
                </c:pt>
                <c:pt idx="249">
                  <c:v>2.7382</c:v>
                </c:pt>
                <c:pt idx="250">
                  <c:v>2.7023000000000001</c:v>
                </c:pt>
                <c:pt idx="251">
                  <c:v>2.6654999999999998</c:v>
                </c:pt>
                <c:pt idx="252">
                  <c:v>2.6387</c:v>
                </c:pt>
                <c:pt idx="253">
                  <c:v>2.6475999999999997</c:v>
                </c:pt>
                <c:pt idx="254">
                  <c:v>2.6012</c:v>
                </c:pt>
                <c:pt idx="255">
                  <c:v>2.6977000000000002</c:v>
                </c:pt>
                <c:pt idx="256">
                  <c:v>2.7048000000000001</c:v>
                </c:pt>
                <c:pt idx="257">
                  <c:v>2.7372999999999998</c:v>
                </c:pt>
                <c:pt idx="258">
                  <c:v>2.7879</c:v>
                </c:pt>
                <c:pt idx="259">
                  <c:v>2.7770000000000001</c:v>
                </c:pt>
                <c:pt idx="260">
                  <c:v>2.7679999999999998</c:v>
                </c:pt>
                <c:pt idx="261">
                  <c:v>2.73</c:v>
                </c:pt>
                <c:pt idx="262">
                  <c:v>2.6446000000000001</c:v>
                </c:pt>
                <c:pt idx="263">
                  <c:v>2.6543000000000001</c:v>
                </c:pt>
                <c:pt idx="264">
                  <c:v>2.6920999999999999</c:v>
                </c:pt>
                <c:pt idx="265">
                  <c:v>2.6722000000000001</c:v>
                </c:pt>
                <c:pt idx="266">
                  <c:v>2.7725</c:v>
                </c:pt>
                <c:pt idx="267">
                  <c:v>2.7715999999999998</c:v>
                </c:pt>
                <c:pt idx="268">
                  <c:v>2.7425999999999999</c:v>
                </c:pt>
                <c:pt idx="269">
                  <c:v>2.7281</c:v>
                </c:pt>
                <c:pt idx="270">
                  <c:v>2.7480000000000002</c:v>
                </c:pt>
                <c:pt idx="271">
                  <c:v>2.6919</c:v>
                </c:pt>
                <c:pt idx="272">
                  <c:v>2.681</c:v>
                </c:pt>
                <c:pt idx="273">
                  <c:v>2.7208000000000001</c:v>
                </c:pt>
                <c:pt idx="274">
                  <c:v>2.718</c:v>
                </c:pt>
                <c:pt idx="275">
                  <c:v>2.7524999999999999</c:v>
                </c:pt>
                <c:pt idx="276">
                  <c:v>2.8045</c:v>
                </c:pt>
                <c:pt idx="277">
                  <c:v>2.7972000000000001</c:v>
                </c:pt>
                <c:pt idx="278">
                  <c:v>2.7206999999999999</c:v>
                </c:pt>
                <c:pt idx="279">
                  <c:v>2.6997999999999998</c:v>
                </c:pt>
                <c:pt idx="280">
                  <c:v>2.6808000000000001</c:v>
                </c:pt>
                <c:pt idx="281">
                  <c:v>2.6898</c:v>
                </c:pt>
                <c:pt idx="282">
                  <c:v>2.6474000000000002</c:v>
                </c:pt>
                <c:pt idx="283">
                  <c:v>2.6246999999999998</c:v>
                </c:pt>
                <c:pt idx="284">
                  <c:v>2.6471999999999998</c:v>
                </c:pt>
                <c:pt idx="285">
                  <c:v>2.6282999999999999</c:v>
                </c:pt>
                <c:pt idx="286">
                  <c:v>2.6282000000000001</c:v>
                </c:pt>
                <c:pt idx="287">
                  <c:v>2.7214999999999998</c:v>
                </c:pt>
                <c:pt idx="288">
                  <c:v>2.7214999999999998</c:v>
                </c:pt>
                <c:pt idx="289">
                  <c:v>2.7151000000000001</c:v>
                </c:pt>
                <c:pt idx="290">
                  <c:v>2.7105000000000001</c:v>
                </c:pt>
                <c:pt idx="291">
                  <c:v>2.6987000000000001</c:v>
                </c:pt>
                <c:pt idx="292">
                  <c:v>2.6804999999999999</c:v>
                </c:pt>
                <c:pt idx="293">
                  <c:v>2.6623000000000001</c:v>
                </c:pt>
                <c:pt idx="294">
                  <c:v>2.7004000000000001</c:v>
                </c:pt>
                <c:pt idx="295">
                  <c:v>2.6913</c:v>
                </c:pt>
                <c:pt idx="296">
                  <c:v>2.6459000000000001</c:v>
                </c:pt>
                <c:pt idx="297">
                  <c:v>2.6132999999999997</c:v>
                </c:pt>
                <c:pt idx="298">
                  <c:v>2.5842999999999998</c:v>
                </c:pt>
                <c:pt idx="299">
                  <c:v>2.6067999999999998</c:v>
                </c:pt>
                <c:pt idx="300">
                  <c:v>2.5914000000000001</c:v>
                </c:pt>
                <c:pt idx="301">
                  <c:v>2.5878000000000001</c:v>
                </c:pt>
                <c:pt idx="302">
                  <c:v>2.6160999999999999</c:v>
                </c:pt>
                <c:pt idx="303">
                  <c:v>2.6233</c:v>
                </c:pt>
                <c:pt idx="304">
                  <c:v>2.6611000000000002</c:v>
                </c:pt>
                <c:pt idx="305">
                  <c:v>2.6089000000000002</c:v>
                </c:pt>
                <c:pt idx="306">
                  <c:v>2.5427</c:v>
                </c:pt>
                <c:pt idx="307">
                  <c:v>2.4893000000000001</c:v>
                </c:pt>
                <c:pt idx="308">
                  <c:v>2.5230999999999999</c:v>
                </c:pt>
                <c:pt idx="309">
                  <c:v>2.5445000000000002</c:v>
                </c:pt>
                <c:pt idx="310">
                  <c:v>2.5106000000000002</c:v>
                </c:pt>
                <c:pt idx="311">
                  <c:v>2.532</c:v>
                </c:pt>
                <c:pt idx="312">
                  <c:v>2.5499000000000001</c:v>
                </c:pt>
                <c:pt idx="313">
                  <c:v>2.532</c:v>
                </c:pt>
                <c:pt idx="314">
                  <c:v>2.532</c:v>
                </c:pt>
                <c:pt idx="315">
                  <c:v>2.5141999999999998</c:v>
                </c:pt>
                <c:pt idx="316">
                  <c:v>2.4430999999999998</c:v>
                </c:pt>
                <c:pt idx="317">
                  <c:v>2.4643999999999999</c:v>
                </c:pt>
                <c:pt idx="318">
                  <c:v>2.4759000000000002</c:v>
                </c:pt>
                <c:pt idx="319">
                  <c:v>2.5266999999999999</c:v>
                </c:pt>
                <c:pt idx="320">
                  <c:v>2.5985</c:v>
                </c:pt>
                <c:pt idx="321">
                  <c:v>2.6021000000000001</c:v>
                </c:pt>
                <c:pt idx="322">
                  <c:v>2.5823999999999998</c:v>
                </c:pt>
                <c:pt idx="323">
                  <c:v>2.5869</c:v>
                </c:pt>
                <c:pt idx="324">
                  <c:v>2.6032000000000002</c:v>
                </c:pt>
                <c:pt idx="325">
                  <c:v>2.6438999999999999</c:v>
                </c:pt>
                <c:pt idx="326">
                  <c:v>2.6394000000000002</c:v>
                </c:pt>
                <c:pt idx="327">
                  <c:v>2.5951</c:v>
                </c:pt>
                <c:pt idx="328">
                  <c:v>2.6032999999999999</c:v>
                </c:pt>
                <c:pt idx="329">
                  <c:v>2.597</c:v>
                </c:pt>
                <c:pt idx="330">
                  <c:v>2.6522999999999999</c:v>
                </c:pt>
                <c:pt idx="331">
                  <c:v>2.5844</c:v>
                </c:pt>
                <c:pt idx="332">
                  <c:v>2.6206</c:v>
                </c:pt>
                <c:pt idx="333">
                  <c:v>2.6052</c:v>
                </c:pt>
                <c:pt idx="334">
                  <c:v>2.6261000000000001</c:v>
                </c:pt>
                <c:pt idx="335">
                  <c:v>2.5781000000000001</c:v>
                </c:pt>
                <c:pt idx="336">
                  <c:v>2.5592000000000001</c:v>
                </c:pt>
                <c:pt idx="337">
                  <c:v>2.5286</c:v>
                </c:pt>
                <c:pt idx="338">
                  <c:v>2.5339999999999998</c:v>
                </c:pt>
                <c:pt idx="339">
                  <c:v>2.5304000000000002</c:v>
                </c:pt>
                <c:pt idx="340">
                  <c:v>2.5647000000000002</c:v>
                </c:pt>
                <c:pt idx="341">
                  <c:v>2.6263999999999998</c:v>
                </c:pt>
                <c:pt idx="342">
                  <c:v>2.6383000000000001</c:v>
                </c:pt>
                <c:pt idx="343">
                  <c:v>2.6383000000000001</c:v>
                </c:pt>
                <c:pt idx="344">
                  <c:v>2.6109999999999998</c:v>
                </c:pt>
                <c:pt idx="345">
                  <c:v>2.5556999999999999</c:v>
                </c:pt>
                <c:pt idx="346">
                  <c:v>2.5503</c:v>
                </c:pt>
                <c:pt idx="347">
                  <c:v>2.5358999999999998</c:v>
                </c:pt>
                <c:pt idx="348">
                  <c:v>2.516</c:v>
                </c:pt>
                <c:pt idx="349">
                  <c:v>2.5468000000000002</c:v>
                </c:pt>
                <c:pt idx="350">
                  <c:v>2.5468000000000002</c:v>
                </c:pt>
                <c:pt idx="351">
                  <c:v>2.5259999999999998</c:v>
                </c:pt>
                <c:pt idx="352">
                  <c:v>2.4458000000000002</c:v>
                </c:pt>
                <c:pt idx="353">
                  <c:v>2.4809000000000001</c:v>
                </c:pt>
                <c:pt idx="354">
                  <c:v>2.4674</c:v>
                </c:pt>
                <c:pt idx="355">
                  <c:v>2.4601000000000002</c:v>
                </c:pt>
                <c:pt idx="356">
                  <c:v>2.4655</c:v>
                </c:pt>
                <c:pt idx="357">
                  <c:v>2.5024999999999999</c:v>
                </c:pt>
                <c:pt idx="358">
                  <c:v>2.4655</c:v>
                </c:pt>
                <c:pt idx="359">
                  <c:v>2.4853000000000001</c:v>
                </c:pt>
                <c:pt idx="360">
                  <c:v>2.4601000000000002</c:v>
                </c:pt>
                <c:pt idx="361">
                  <c:v>2.5568999999999997</c:v>
                </c:pt>
                <c:pt idx="362">
                  <c:v>2.5577999999999999</c:v>
                </c:pt>
                <c:pt idx="363">
                  <c:v>2.4925000000000002</c:v>
                </c:pt>
                <c:pt idx="364">
                  <c:v>2.4817</c:v>
                </c:pt>
                <c:pt idx="365">
                  <c:v>2.4843999999999999</c:v>
                </c:pt>
                <c:pt idx="366">
                  <c:v>2.4708000000000001</c:v>
                </c:pt>
                <c:pt idx="367">
                  <c:v>2.4114</c:v>
                </c:pt>
                <c:pt idx="368">
                  <c:v>2.4203000000000001</c:v>
                </c:pt>
                <c:pt idx="369">
                  <c:v>2.4275000000000002</c:v>
                </c:pt>
                <c:pt idx="370">
                  <c:v>2.4491000000000001</c:v>
                </c:pt>
                <c:pt idx="371">
                  <c:v>2.4165999999999999</c:v>
                </c:pt>
                <c:pt idx="372">
                  <c:v>2.4015</c:v>
                </c:pt>
                <c:pt idx="373">
                  <c:v>2.3397000000000001</c:v>
                </c:pt>
                <c:pt idx="374">
                  <c:v>2.3927</c:v>
                </c:pt>
                <c:pt idx="375">
                  <c:v>2.3997000000000002</c:v>
                </c:pt>
                <c:pt idx="376">
                  <c:v>2.4264000000000001</c:v>
                </c:pt>
                <c:pt idx="377">
                  <c:v>2.4068000000000001</c:v>
                </c:pt>
                <c:pt idx="378">
                  <c:v>2.4024000000000001</c:v>
                </c:pt>
                <c:pt idx="379">
                  <c:v>2.3820000000000001</c:v>
                </c:pt>
                <c:pt idx="380">
                  <c:v>2.3961999999999999</c:v>
                </c:pt>
                <c:pt idx="381">
                  <c:v>2.3573</c:v>
                </c:pt>
                <c:pt idx="382">
                  <c:v>2.3361000000000001</c:v>
                </c:pt>
                <c:pt idx="383">
                  <c:v>2.3431000000000002</c:v>
                </c:pt>
                <c:pt idx="384">
                  <c:v>2.3431000000000002</c:v>
                </c:pt>
                <c:pt idx="385">
                  <c:v>2.4211</c:v>
                </c:pt>
                <c:pt idx="386">
                  <c:v>2.3961999999999999</c:v>
                </c:pt>
                <c:pt idx="387">
                  <c:v>2.4497</c:v>
                </c:pt>
                <c:pt idx="388">
                  <c:v>2.4586999999999999</c:v>
                </c:pt>
                <c:pt idx="389">
                  <c:v>2.4712000000000001</c:v>
                </c:pt>
                <c:pt idx="390">
                  <c:v>2.5036</c:v>
                </c:pt>
                <c:pt idx="391">
                  <c:v>2.5413999999999999</c:v>
                </c:pt>
                <c:pt idx="392">
                  <c:v>2.5495999999999999</c:v>
                </c:pt>
                <c:pt idx="393">
                  <c:v>2.6105</c:v>
                </c:pt>
                <c:pt idx="394">
                  <c:v>2.5887000000000002</c:v>
                </c:pt>
                <c:pt idx="395">
                  <c:v>2.5924</c:v>
                </c:pt>
                <c:pt idx="396">
                  <c:v>2.6198000000000001</c:v>
                </c:pt>
                <c:pt idx="397">
                  <c:v>2.6143999999999998</c:v>
                </c:pt>
                <c:pt idx="398">
                  <c:v>2.5745</c:v>
                </c:pt>
                <c:pt idx="399">
                  <c:v>2.5636000000000001</c:v>
                </c:pt>
                <c:pt idx="400">
                  <c:v>2.5274999999999999</c:v>
                </c:pt>
                <c:pt idx="401">
                  <c:v>2.5636999999999999</c:v>
                </c:pt>
                <c:pt idx="402">
                  <c:v>2.5022000000000002</c:v>
                </c:pt>
                <c:pt idx="403">
                  <c:v>2.5276000000000001</c:v>
                </c:pt>
                <c:pt idx="404">
                  <c:v>2.4771000000000001</c:v>
                </c:pt>
                <c:pt idx="405">
                  <c:v>2.4887999999999999</c:v>
                </c:pt>
                <c:pt idx="406">
                  <c:v>2.3856000000000002</c:v>
                </c:pt>
                <c:pt idx="407">
                  <c:v>2.4249999999999998</c:v>
                </c:pt>
                <c:pt idx="408">
                  <c:v>2.4340000000000002</c:v>
                </c:pt>
                <c:pt idx="409">
                  <c:v>2.4196</c:v>
                </c:pt>
                <c:pt idx="410">
                  <c:v>2.3391000000000002</c:v>
                </c:pt>
                <c:pt idx="411">
                  <c:v>2.3212999999999999</c:v>
                </c:pt>
                <c:pt idx="412">
                  <c:v>2.3132999999999999</c:v>
                </c:pt>
                <c:pt idx="413">
                  <c:v>2.2804000000000002</c:v>
                </c:pt>
                <c:pt idx="414">
                  <c:v>2.2804000000000002</c:v>
                </c:pt>
                <c:pt idx="415">
                  <c:v>2.1972999999999998</c:v>
                </c:pt>
                <c:pt idx="416">
                  <c:v>2.1358000000000001</c:v>
                </c:pt>
                <c:pt idx="417">
                  <c:v>2.1558999999999999</c:v>
                </c:pt>
                <c:pt idx="418">
                  <c:v>2.1936</c:v>
                </c:pt>
                <c:pt idx="419">
                  <c:v>2.1909000000000001</c:v>
                </c:pt>
                <c:pt idx="420">
                  <c:v>2.2217000000000002</c:v>
                </c:pt>
                <c:pt idx="421">
                  <c:v>2.2164000000000001</c:v>
                </c:pt>
                <c:pt idx="422">
                  <c:v>2.2711999999999999</c:v>
                </c:pt>
                <c:pt idx="423">
                  <c:v>2.2685</c:v>
                </c:pt>
                <c:pt idx="424">
                  <c:v>2.2605</c:v>
                </c:pt>
                <c:pt idx="425">
                  <c:v>2.2959999999999998</c:v>
                </c:pt>
                <c:pt idx="426">
                  <c:v>2.3174000000000001</c:v>
                </c:pt>
                <c:pt idx="427">
                  <c:v>2.3058000000000001</c:v>
                </c:pt>
                <c:pt idx="428">
                  <c:v>2.3353000000000002</c:v>
                </c:pt>
                <c:pt idx="429">
                  <c:v>2.3425000000000002</c:v>
                </c:pt>
                <c:pt idx="430">
                  <c:v>2.3334999999999999</c:v>
                </c:pt>
                <c:pt idx="431">
                  <c:v>2.3424</c:v>
                </c:pt>
                <c:pt idx="432">
                  <c:v>2.3856000000000002</c:v>
                </c:pt>
                <c:pt idx="433">
                  <c:v>2.2976000000000001</c:v>
                </c:pt>
                <c:pt idx="434">
                  <c:v>2.3603999999999998</c:v>
                </c:pt>
                <c:pt idx="435">
                  <c:v>2.3603999999999998</c:v>
                </c:pt>
                <c:pt idx="436">
                  <c:v>2.3712</c:v>
                </c:pt>
                <c:pt idx="437">
                  <c:v>2.3399000000000001</c:v>
                </c:pt>
                <c:pt idx="438">
                  <c:v>2.3204000000000002</c:v>
                </c:pt>
                <c:pt idx="439">
                  <c:v>2.3399000000000001</c:v>
                </c:pt>
                <c:pt idx="440">
                  <c:v>2.3151000000000002</c:v>
                </c:pt>
                <c:pt idx="441">
                  <c:v>2.3593999999999999</c:v>
                </c:pt>
                <c:pt idx="442">
                  <c:v>2.3372999999999999</c:v>
                </c:pt>
                <c:pt idx="443">
                  <c:v>2.3098999999999998</c:v>
                </c:pt>
                <c:pt idx="444">
                  <c:v>2.3064</c:v>
                </c:pt>
                <c:pt idx="445">
                  <c:v>2.2570000000000001</c:v>
                </c:pt>
                <c:pt idx="446">
                  <c:v>2.2446999999999999</c:v>
                </c:pt>
                <c:pt idx="447">
                  <c:v>2.2446999999999999</c:v>
                </c:pt>
                <c:pt idx="448">
                  <c:v>2.1640000000000001</c:v>
                </c:pt>
                <c:pt idx="449">
                  <c:v>2.2349999999999999</c:v>
                </c:pt>
                <c:pt idx="450">
                  <c:v>2.2923</c:v>
                </c:pt>
                <c:pt idx="451">
                  <c:v>2.2799</c:v>
                </c:pt>
                <c:pt idx="452">
                  <c:v>2.2341000000000002</c:v>
                </c:pt>
                <c:pt idx="453">
                  <c:v>2.3064999999999998</c:v>
                </c:pt>
                <c:pt idx="454">
                  <c:v>2.2570000000000001</c:v>
                </c:pt>
                <c:pt idx="455">
                  <c:v>2.2128999999999999</c:v>
                </c:pt>
                <c:pt idx="456">
                  <c:v>2.1638000000000002</c:v>
                </c:pt>
                <c:pt idx="457">
                  <c:v>2.1619999999999999</c:v>
                </c:pt>
                <c:pt idx="458">
                  <c:v>2.0817000000000001</c:v>
                </c:pt>
                <c:pt idx="459">
                  <c:v>2.1181999999999999</c:v>
                </c:pt>
                <c:pt idx="460">
                  <c:v>2.0590999999999999</c:v>
                </c:pt>
                <c:pt idx="461">
                  <c:v>2.1356000000000002</c:v>
                </c:pt>
                <c:pt idx="462">
                  <c:v>2.2075</c:v>
                </c:pt>
                <c:pt idx="463">
                  <c:v>2.1617999999999999</c:v>
                </c:pt>
                <c:pt idx="464">
                  <c:v>2.1583000000000001</c:v>
                </c:pt>
                <c:pt idx="465">
                  <c:v>2.2614000000000001</c:v>
                </c:pt>
                <c:pt idx="466">
                  <c:v>2.2631999999999999</c:v>
                </c:pt>
                <c:pt idx="467">
                  <c:v>2.2631999999999999</c:v>
                </c:pt>
                <c:pt idx="468">
                  <c:v>2.2499000000000002</c:v>
                </c:pt>
                <c:pt idx="469">
                  <c:v>2.2021000000000002</c:v>
                </c:pt>
                <c:pt idx="470">
                  <c:v>2.1871</c:v>
                </c:pt>
                <c:pt idx="471">
                  <c:v>2.1711999999999998</c:v>
                </c:pt>
                <c:pt idx="472">
                  <c:v>2.1711999999999998</c:v>
                </c:pt>
                <c:pt idx="473">
                  <c:v>2.1105</c:v>
                </c:pt>
                <c:pt idx="474">
                  <c:v>2.032</c:v>
                </c:pt>
                <c:pt idx="475">
                  <c:v>1.9401999999999999</c:v>
                </c:pt>
                <c:pt idx="476">
                  <c:v>1.9677</c:v>
                </c:pt>
                <c:pt idx="477">
                  <c:v>2.0179</c:v>
                </c:pt>
                <c:pt idx="478">
                  <c:v>1.9449000000000001</c:v>
                </c:pt>
                <c:pt idx="479">
                  <c:v>1.907</c:v>
                </c:pt>
                <c:pt idx="480">
                  <c:v>1.9</c:v>
                </c:pt>
                <c:pt idx="481">
                  <c:v>1.8552999999999999</c:v>
                </c:pt>
                <c:pt idx="482">
                  <c:v>1.7149000000000001</c:v>
                </c:pt>
                <c:pt idx="483">
                  <c:v>1.8368</c:v>
                </c:pt>
                <c:pt idx="484">
                  <c:v>1.8368</c:v>
                </c:pt>
                <c:pt idx="485">
                  <c:v>1.788</c:v>
                </c:pt>
                <c:pt idx="486">
                  <c:v>1.8717000000000001</c:v>
                </c:pt>
                <c:pt idx="487">
                  <c:v>1.8631</c:v>
                </c:pt>
                <c:pt idx="488">
                  <c:v>1.7968</c:v>
                </c:pt>
                <c:pt idx="489">
                  <c:v>1.8241000000000001</c:v>
                </c:pt>
                <c:pt idx="490">
                  <c:v>1.8231000000000002</c:v>
                </c:pt>
                <c:pt idx="491">
                  <c:v>1.7206999999999999</c:v>
                </c:pt>
                <c:pt idx="492">
                  <c:v>1.7511999999999999</c:v>
                </c:pt>
                <c:pt idx="493">
                  <c:v>1.6407</c:v>
                </c:pt>
                <c:pt idx="494">
                  <c:v>1.6642000000000001</c:v>
                </c:pt>
                <c:pt idx="495">
                  <c:v>1.7915000000000001</c:v>
                </c:pt>
                <c:pt idx="496">
                  <c:v>1.7513000000000001</c:v>
                </c:pt>
                <c:pt idx="497">
                  <c:v>1.8204</c:v>
                </c:pt>
                <c:pt idx="498">
                  <c:v>1.9567000000000001</c:v>
                </c:pt>
                <c:pt idx="499">
                  <c:v>1.9775</c:v>
                </c:pt>
                <c:pt idx="500">
                  <c:v>1.9967000000000001</c:v>
                </c:pt>
                <c:pt idx="501">
                  <c:v>2.0175999999999998</c:v>
                </c:pt>
                <c:pt idx="502">
                  <c:v>1.9843999999999999</c:v>
                </c:pt>
                <c:pt idx="503">
                  <c:v>2.0503999999999998</c:v>
                </c:pt>
                <c:pt idx="504">
                  <c:v>2.0503999999999998</c:v>
                </c:pt>
                <c:pt idx="505">
                  <c:v>2.1379000000000001</c:v>
                </c:pt>
                <c:pt idx="506">
                  <c:v>2.08</c:v>
                </c:pt>
                <c:pt idx="507">
                  <c:v>2.1141999999999999</c:v>
                </c:pt>
                <c:pt idx="508">
                  <c:v>2.1116999999999999</c:v>
                </c:pt>
                <c:pt idx="509">
                  <c:v>2.0573999999999999</c:v>
                </c:pt>
                <c:pt idx="510">
                  <c:v>1.98</c:v>
                </c:pt>
                <c:pt idx="511">
                  <c:v>1.9687999999999999</c:v>
                </c:pt>
                <c:pt idx="512">
                  <c:v>2.0295000000000001</c:v>
                </c:pt>
                <c:pt idx="513">
                  <c:v>1.9929999999999999</c:v>
                </c:pt>
                <c:pt idx="514">
                  <c:v>2.0819999999999999</c:v>
                </c:pt>
                <c:pt idx="515">
                  <c:v>2.1189</c:v>
                </c:pt>
                <c:pt idx="516">
                  <c:v>2.1172</c:v>
                </c:pt>
                <c:pt idx="517">
                  <c:v>2.1154000000000002</c:v>
                </c:pt>
                <c:pt idx="518">
                  <c:v>2.2414000000000001</c:v>
                </c:pt>
                <c:pt idx="519">
                  <c:v>2.1907000000000001</c:v>
                </c:pt>
                <c:pt idx="520">
                  <c:v>2.1297000000000001</c:v>
                </c:pt>
                <c:pt idx="521">
                  <c:v>2.1086</c:v>
                </c:pt>
                <c:pt idx="522">
                  <c:v>2.0769000000000002</c:v>
                </c:pt>
              </c:numCache>
            </c:numRef>
          </c:val>
          <c:smooth val="0"/>
        </c:ser>
        <c:ser>
          <c:idx val="1"/>
          <c:order val="1"/>
          <c:tx>
            <c:strRef>
              <c:f>Hoja1!$J$4</c:f>
              <c:strCache>
                <c:ptCount val="1"/>
                <c:pt idx="0">
                  <c:v>Bono Alemán 10 años</c:v>
                </c:pt>
              </c:strCache>
            </c:strRef>
          </c:tx>
          <c:spPr>
            <a:ln>
              <a:solidFill>
                <a:srgbClr val="C00000"/>
              </a:solidFill>
            </a:ln>
          </c:spPr>
          <c:marker>
            <c:symbol val="none"/>
          </c:marker>
          <c:cat>
            <c:numRef>
              <c:f>Hoja1!$H$5:$H$527</c:f>
              <c:numCache>
                <c:formatCode>m/d/yyyy</c:formatCode>
                <c:ptCount val="523"/>
                <c:pt idx="0">
                  <c:v>41345</c:v>
                </c:pt>
                <c:pt idx="1">
                  <c:v>41346</c:v>
                </c:pt>
                <c:pt idx="2">
                  <c:v>41347</c:v>
                </c:pt>
                <c:pt idx="3">
                  <c:v>41348</c:v>
                </c:pt>
                <c:pt idx="4">
                  <c:v>41351</c:v>
                </c:pt>
                <c:pt idx="5">
                  <c:v>41352</c:v>
                </c:pt>
                <c:pt idx="6">
                  <c:v>41353</c:v>
                </c:pt>
                <c:pt idx="7">
                  <c:v>41354</c:v>
                </c:pt>
                <c:pt idx="8">
                  <c:v>41355</c:v>
                </c:pt>
                <c:pt idx="9">
                  <c:v>41358</c:v>
                </c:pt>
                <c:pt idx="10">
                  <c:v>41359</c:v>
                </c:pt>
                <c:pt idx="11">
                  <c:v>41360</c:v>
                </c:pt>
                <c:pt idx="12">
                  <c:v>41361</c:v>
                </c:pt>
                <c:pt idx="13">
                  <c:v>41362</c:v>
                </c:pt>
                <c:pt idx="14">
                  <c:v>41365</c:v>
                </c:pt>
                <c:pt idx="15">
                  <c:v>41366</c:v>
                </c:pt>
                <c:pt idx="16">
                  <c:v>41367</c:v>
                </c:pt>
                <c:pt idx="17">
                  <c:v>41368</c:v>
                </c:pt>
                <c:pt idx="18">
                  <c:v>41369</c:v>
                </c:pt>
                <c:pt idx="19">
                  <c:v>41372</c:v>
                </c:pt>
                <c:pt idx="20">
                  <c:v>41373</c:v>
                </c:pt>
                <c:pt idx="21">
                  <c:v>41374</c:v>
                </c:pt>
                <c:pt idx="22">
                  <c:v>41375</c:v>
                </c:pt>
                <c:pt idx="23">
                  <c:v>41376</c:v>
                </c:pt>
                <c:pt idx="24">
                  <c:v>41379</c:v>
                </c:pt>
                <c:pt idx="25">
                  <c:v>41380</c:v>
                </c:pt>
                <c:pt idx="26">
                  <c:v>41381</c:v>
                </c:pt>
                <c:pt idx="27">
                  <c:v>41382</c:v>
                </c:pt>
                <c:pt idx="28">
                  <c:v>41383</c:v>
                </c:pt>
                <c:pt idx="29">
                  <c:v>41386</c:v>
                </c:pt>
                <c:pt idx="30">
                  <c:v>41387</c:v>
                </c:pt>
                <c:pt idx="31">
                  <c:v>41388</c:v>
                </c:pt>
                <c:pt idx="32">
                  <c:v>41389</c:v>
                </c:pt>
                <c:pt idx="33">
                  <c:v>41390</c:v>
                </c:pt>
                <c:pt idx="34">
                  <c:v>41393</c:v>
                </c:pt>
                <c:pt idx="35">
                  <c:v>41394</c:v>
                </c:pt>
                <c:pt idx="36">
                  <c:v>41395</c:v>
                </c:pt>
                <c:pt idx="37">
                  <c:v>41396</c:v>
                </c:pt>
                <c:pt idx="38">
                  <c:v>41397</c:v>
                </c:pt>
                <c:pt idx="39">
                  <c:v>41400</c:v>
                </c:pt>
                <c:pt idx="40">
                  <c:v>41401</c:v>
                </c:pt>
                <c:pt idx="41">
                  <c:v>41402</c:v>
                </c:pt>
                <c:pt idx="42">
                  <c:v>41403</c:v>
                </c:pt>
                <c:pt idx="43">
                  <c:v>41404</c:v>
                </c:pt>
                <c:pt idx="44">
                  <c:v>41407</c:v>
                </c:pt>
                <c:pt idx="45">
                  <c:v>41408</c:v>
                </c:pt>
                <c:pt idx="46">
                  <c:v>41409</c:v>
                </c:pt>
                <c:pt idx="47">
                  <c:v>41410</c:v>
                </c:pt>
                <c:pt idx="48">
                  <c:v>41411</c:v>
                </c:pt>
                <c:pt idx="49">
                  <c:v>41414</c:v>
                </c:pt>
                <c:pt idx="50">
                  <c:v>41415</c:v>
                </c:pt>
                <c:pt idx="51">
                  <c:v>41416</c:v>
                </c:pt>
                <c:pt idx="52">
                  <c:v>41417</c:v>
                </c:pt>
                <c:pt idx="53">
                  <c:v>41418</c:v>
                </c:pt>
                <c:pt idx="54">
                  <c:v>41421</c:v>
                </c:pt>
                <c:pt idx="55">
                  <c:v>41422</c:v>
                </c:pt>
                <c:pt idx="56">
                  <c:v>41423</c:v>
                </c:pt>
                <c:pt idx="57">
                  <c:v>41424</c:v>
                </c:pt>
                <c:pt idx="58">
                  <c:v>41425</c:v>
                </c:pt>
                <c:pt idx="59">
                  <c:v>41428</c:v>
                </c:pt>
                <c:pt idx="60">
                  <c:v>41429</c:v>
                </c:pt>
                <c:pt idx="61">
                  <c:v>41430</c:v>
                </c:pt>
                <c:pt idx="62">
                  <c:v>41431</c:v>
                </c:pt>
                <c:pt idx="63">
                  <c:v>41432</c:v>
                </c:pt>
                <c:pt idx="64">
                  <c:v>41435</c:v>
                </c:pt>
                <c:pt idx="65">
                  <c:v>41436</c:v>
                </c:pt>
                <c:pt idx="66">
                  <c:v>41437</c:v>
                </c:pt>
                <c:pt idx="67">
                  <c:v>41438</c:v>
                </c:pt>
                <c:pt idx="68">
                  <c:v>41439</c:v>
                </c:pt>
                <c:pt idx="69">
                  <c:v>41442</c:v>
                </c:pt>
                <c:pt idx="70">
                  <c:v>41443</c:v>
                </c:pt>
                <c:pt idx="71">
                  <c:v>41444</c:v>
                </c:pt>
                <c:pt idx="72">
                  <c:v>41445</c:v>
                </c:pt>
                <c:pt idx="73">
                  <c:v>41446</c:v>
                </c:pt>
                <c:pt idx="74">
                  <c:v>41449</c:v>
                </c:pt>
                <c:pt idx="75">
                  <c:v>41450</c:v>
                </c:pt>
                <c:pt idx="76">
                  <c:v>41451</c:v>
                </c:pt>
                <c:pt idx="77">
                  <c:v>41452</c:v>
                </c:pt>
                <c:pt idx="78">
                  <c:v>41453</c:v>
                </c:pt>
                <c:pt idx="79">
                  <c:v>41456</c:v>
                </c:pt>
                <c:pt idx="80">
                  <c:v>41457</c:v>
                </c:pt>
                <c:pt idx="81">
                  <c:v>41458</c:v>
                </c:pt>
                <c:pt idx="82">
                  <c:v>41459</c:v>
                </c:pt>
                <c:pt idx="83">
                  <c:v>41460</c:v>
                </c:pt>
                <c:pt idx="84">
                  <c:v>41463</c:v>
                </c:pt>
                <c:pt idx="85">
                  <c:v>41464</c:v>
                </c:pt>
                <c:pt idx="86">
                  <c:v>41465</c:v>
                </c:pt>
                <c:pt idx="87">
                  <c:v>41466</c:v>
                </c:pt>
                <c:pt idx="88">
                  <c:v>41467</c:v>
                </c:pt>
                <c:pt idx="89">
                  <c:v>41470</c:v>
                </c:pt>
                <c:pt idx="90">
                  <c:v>41471</c:v>
                </c:pt>
                <c:pt idx="91">
                  <c:v>41472</c:v>
                </c:pt>
                <c:pt idx="92">
                  <c:v>41473</c:v>
                </c:pt>
                <c:pt idx="93">
                  <c:v>41474</c:v>
                </c:pt>
                <c:pt idx="94">
                  <c:v>41477</c:v>
                </c:pt>
                <c:pt idx="95">
                  <c:v>41478</c:v>
                </c:pt>
                <c:pt idx="96">
                  <c:v>41479</c:v>
                </c:pt>
                <c:pt idx="97">
                  <c:v>41480</c:v>
                </c:pt>
                <c:pt idx="98">
                  <c:v>41481</c:v>
                </c:pt>
                <c:pt idx="99">
                  <c:v>41484</c:v>
                </c:pt>
                <c:pt idx="100">
                  <c:v>41485</c:v>
                </c:pt>
                <c:pt idx="101">
                  <c:v>41486</c:v>
                </c:pt>
                <c:pt idx="102">
                  <c:v>41487</c:v>
                </c:pt>
                <c:pt idx="103">
                  <c:v>41488</c:v>
                </c:pt>
                <c:pt idx="104">
                  <c:v>41491</c:v>
                </c:pt>
                <c:pt idx="105">
                  <c:v>41492</c:v>
                </c:pt>
                <c:pt idx="106">
                  <c:v>41493</c:v>
                </c:pt>
                <c:pt idx="107">
                  <c:v>41494</c:v>
                </c:pt>
                <c:pt idx="108">
                  <c:v>41495</c:v>
                </c:pt>
                <c:pt idx="109">
                  <c:v>41498</c:v>
                </c:pt>
                <c:pt idx="110">
                  <c:v>41499</c:v>
                </c:pt>
                <c:pt idx="111">
                  <c:v>41500</c:v>
                </c:pt>
                <c:pt idx="112">
                  <c:v>41501</c:v>
                </c:pt>
                <c:pt idx="113">
                  <c:v>41502</c:v>
                </c:pt>
                <c:pt idx="114">
                  <c:v>41505</c:v>
                </c:pt>
                <c:pt idx="115">
                  <c:v>41506</c:v>
                </c:pt>
                <c:pt idx="116">
                  <c:v>41507</c:v>
                </c:pt>
                <c:pt idx="117">
                  <c:v>41508</c:v>
                </c:pt>
                <c:pt idx="118">
                  <c:v>41509</c:v>
                </c:pt>
                <c:pt idx="119">
                  <c:v>41512</c:v>
                </c:pt>
                <c:pt idx="120">
                  <c:v>41513</c:v>
                </c:pt>
                <c:pt idx="121">
                  <c:v>41514</c:v>
                </c:pt>
                <c:pt idx="122">
                  <c:v>41515</c:v>
                </c:pt>
                <c:pt idx="123">
                  <c:v>41516</c:v>
                </c:pt>
                <c:pt idx="124">
                  <c:v>41519</c:v>
                </c:pt>
                <c:pt idx="125">
                  <c:v>41520</c:v>
                </c:pt>
                <c:pt idx="126">
                  <c:v>41521</c:v>
                </c:pt>
                <c:pt idx="127">
                  <c:v>41522</c:v>
                </c:pt>
                <c:pt idx="128">
                  <c:v>41523</c:v>
                </c:pt>
                <c:pt idx="129">
                  <c:v>41526</c:v>
                </c:pt>
                <c:pt idx="130">
                  <c:v>41527</c:v>
                </c:pt>
                <c:pt idx="131">
                  <c:v>41528</c:v>
                </c:pt>
                <c:pt idx="132">
                  <c:v>41529</c:v>
                </c:pt>
                <c:pt idx="133">
                  <c:v>41530</c:v>
                </c:pt>
                <c:pt idx="134">
                  <c:v>41533</c:v>
                </c:pt>
                <c:pt idx="135">
                  <c:v>41534</c:v>
                </c:pt>
                <c:pt idx="136">
                  <c:v>41535</c:v>
                </c:pt>
                <c:pt idx="137">
                  <c:v>41536</c:v>
                </c:pt>
                <c:pt idx="138">
                  <c:v>41537</c:v>
                </c:pt>
                <c:pt idx="139">
                  <c:v>41540</c:v>
                </c:pt>
                <c:pt idx="140">
                  <c:v>41541</c:v>
                </c:pt>
                <c:pt idx="141">
                  <c:v>41542</c:v>
                </c:pt>
                <c:pt idx="142">
                  <c:v>41543</c:v>
                </c:pt>
                <c:pt idx="143">
                  <c:v>41544</c:v>
                </c:pt>
                <c:pt idx="144">
                  <c:v>41547</c:v>
                </c:pt>
                <c:pt idx="145">
                  <c:v>41548</c:v>
                </c:pt>
                <c:pt idx="146">
                  <c:v>41549</c:v>
                </c:pt>
                <c:pt idx="147">
                  <c:v>41550</c:v>
                </c:pt>
                <c:pt idx="148">
                  <c:v>41551</c:v>
                </c:pt>
                <c:pt idx="149">
                  <c:v>41554</c:v>
                </c:pt>
                <c:pt idx="150">
                  <c:v>41555</c:v>
                </c:pt>
                <c:pt idx="151">
                  <c:v>41556</c:v>
                </c:pt>
                <c:pt idx="152">
                  <c:v>41557</c:v>
                </c:pt>
                <c:pt idx="153">
                  <c:v>41558</c:v>
                </c:pt>
                <c:pt idx="154">
                  <c:v>41561</c:v>
                </c:pt>
                <c:pt idx="155">
                  <c:v>41562</c:v>
                </c:pt>
                <c:pt idx="156">
                  <c:v>41563</c:v>
                </c:pt>
                <c:pt idx="157">
                  <c:v>41564</c:v>
                </c:pt>
                <c:pt idx="158">
                  <c:v>41565</c:v>
                </c:pt>
                <c:pt idx="159">
                  <c:v>41568</c:v>
                </c:pt>
                <c:pt idx="160">
                  <c:v>41569</c:v>
                </c:pt>
                <c:pt idx="161">
                  <c:v>41570</c:v>
                </c:pt>
                <c:pt idx="162">
                  <c:v>41571</c:v>
                </c:pt>
                <c:pt idx="163">
                  <c:v>41572</c:v>
                </c:pt>
                <c:pt idx="164">
                  <c:v>41575</c:v>
                </c:pt>
                <c:pt idx="165">
                  <c:v>41576</c:v>
                </c:pt>
                <c:pt idx="166">
                  <c:v>41577</c:v>
                </c:pt>
                <c:pt idx="167">
                  <c:v>41578</c:v>
                </c:pt>
                <c:pt idx="168">
                  <c:v>41579</c:v>
                </c:pt>
                <c:pt idx="169">
                  <c:v>41582</c:v>
                </c:pt>
                <c:pt idx="170">
                  <c:v>41583</c:v>
                </c:pt>
                <c:pt idx="171">
                  <c:v>41584</c:v>
                </c:pt>
                <c:pt idx="172">
                  <c:v>41585</c:v>
                </c:pt>
                <c:pt idx="173">
                  <c:v>41586</c:v>
                </c:pt>
                <c:pt idx="174">
                  <c:v>41589</c:v>
                </c:pt>
                <c:pt idx="175">
                  <c:v>41590</c:v>
                </c:pt>
                <c:pt idx="176">
                  <c:v>41591</c:v>
                </c:pt>
                <c:pt idx="177">
                  <c:v>41592</c:v>
                </c:pt>
                <c:pt idx="178">
                  <c:v>41593</c:v>
                </c:pt>
                <c:pt idx="179">
                  <c:v>41596</c:v>
                </c:pt>
                <c:pt idx="180">
                  <c:v>41597</c:v>
                </c:pt>
                <c:pt idx="181">
                  <c:v>41598</c:v>
                </c:pt>
                <c:pt idx="182">
                  <c:v>41599</c:v>
                </c:pt>
                <c:pt idx="183">
                  <c:v>41600</c:v>
                </c:pt>
                <c:pt idx="184">
                  <c:v>41603</c:v>
                </c:pt>
                <c:pt idx="185">
                  <c:v>41604</c:v>
                </c:pt>
                <c:pt idx="186">
                  <c:v>41605</c:v>
                </c:pt>
                <c:pt idx="187">
                  <c:v>41606</c:v>
                </c:pt>
                <c:pt idx="188">
                  <c:v>41607</c:v>
                </c:pt>
                <c:pt idx="189">
                  <c:v>41610</c:v>
                </c:pt>
                <c:pt idx="190">
                  <c:v>41611</c:v>
                </c:pt>
                <c:pt idx="191">
                  <c:v>41612</c:v>
                </c:pt>
                <c:pt idx="192">
                  <c:v>41613</c:v>
                </c:pt>
                <c:pt idx="193">
                  <c:v>41614</c:v>
                </c:pt>
                <c:pt idx="194">
                  <c:v>41617</c:v>
                </c:pt>
                <c:pt idx="195">
                  <c:v>41618</c:v>
                </c:pt>
                <c:pt idx="196">
                  <c:v>41619</c:v>
                </c:pt>
                <c:pt idx="197">
                  <c:v>41620</c:v>
                </c:pt>
                <c:pt idx="198">
                  <c:v>41621</c:v>
                </c:pt>
                <c:pt idx="199">
                  <c:v>41624</c:v>
                </c:pt>
                <c:pt idx="200">
                  <c:v>41625</c:v>
                </c:pt>
                <c:pt idx="201">
                  <c:v>41626</c:v>
                </c:pt>
                <c:pt idx="202">
                  <c:v>41627</c:v>
                </c:pt>
                <c:pt idx="203">
                  <c:v>41628</c:v>
                </c:pt>
                <c:pt idx="204">
                  <c:v>41631</c:v>
                </c:pt>
                <c:pt idx="205">
                  <c:v>41632</c:v>
                </c:pt>
                <c:pt idx="206">
                  <c:v>41633</c:v>
                </c:pt>
                <c:pt idx="207">
                  <c:v>41634</c:v>
                </c:pt>
                <c:pt idx="208">
                  <c:v>41635</c:v>
                </c:pt>
                <c:pt idx="209">
                  <c:v>41638</c:v>
                </c:pt>
                <c:pt idx="210">
                  <c:v>41639</c:v>
                </c:pt>
                <c:pt idx="211">
                  <c:v>41640</c:v>
                </c:pt>
                <c:pt idx="212">
                  <c:v>41641</c:v>
                </c:pt>
                <c:pt idx="213">
                  <c:v>41642</c:v>
                </c:pt>
                <c:pt idx="214">
                  <c:v>41645</c:v>
                </c:pt>
                <c:pt idx="215">
                  <c:v>41646</c:v>
                </c:pt>
                <c:pt idx="216">
                  <c:v>41647</c:v>
                </c:pt>
                <c:pt idx="217">
                  <c:v>41648</c:v>
                </c:pt>
                <c:pt idx="218">
                  <c:v>41649</c:v>
                </c:pt>
                <c:pt idx="219">
                  <c:v>41652</c:v>
                </c:pt>
                <c:pt idx="220">
                  <c:v>41653</c:v>
                </c:pt>
                <c:pt idx="221">
                  <c:v>41654</c:v>
                </c:pt>
                <c:pt idx="222">
                  <c:v>41655</c:v>
                </c:pt>
                <c:pt idx="223">
                  <c:v>41656</c:v>
                </c:pt>
                <c:pt idx="224">
                  <c:v>41659</c:v>
                </c:pt>
                <c:pt idx="225">
                  <c:v>41660</c:v>
                </c:pt>
                <c:pt idx="226">
                  <c:v>41661</c:v>
                </c:pt>
                <c:pt idx="227">
                  <c:v>41662</c:v>
                </c:pt>
                <c:pt idx="228">
                  <c:v>41663</c:v>
                </c:pt>
                <c:pt idx="229">
                  <c:v>41666</c:v>
                </c:pt>
                <c:pt idx="230">
                  <c:v>41667</c:v>
                </c:pt>
                <c:pt idx="231">
                  <c:v>41668</c:v>
                </c:pt>
                <c:pt idx="232">
                  <c:v>41669</c:v>
                </c:pt>
                <c:pt idx="233">
                  <c:v>41670</c:v>
                </c:pt>
                <c:pt idx="234">
                  <c:v>41673</c:v>
                </c:pt>
                <c:pt idx="235">
                  <c:v>41674</c:v>
                </c:pt>
                <c:pt idx="236">
                  <c:v>41675</c:v>
                </c:pt>
                <c:pt idx="237">
                  <c:v>41676</c:v>
                </c:pt>
                <c:pt idx="238">
                  <c:v>41677</c:v>
                </c:pt>
                <c:pt idx="239">
                  <c:v>41680</c:v>
                </c:pt>
                <c:pt idx="240">
                  <c:v>41681</c:v>
                </c:pt>
                <c:pt idx="241">
                  <c:v>41682</c:v>
                </c:pt>
                <c:pt idx="242">
                  <c:v>41683</c:v>
                </c:pt>
                <c:pt idx="243">
                  <c:v>41684</c:v>
                </c:pt>
                <c:pt idx="244">
                  <c:v>41687</c:v>
                </c:pt>
                <c:pt idx="245">
                  <c:v>41688</c:v>
                </c:pt>
                <c:pt idx="246">
                  <c:v>41689</c:v>
                </c:pt>
                <c:pt idx="247">
                  <c:v>41690</c:v>
                </c:pt>
                <c:pt idx="248">
                  <c:v>41691</c:v>
                </c:pt>
                <c:pt idx="249">
                  <c:v>41694</c:v>
                </c:pt>
                <c:pt idx="250">
                  <c:v>41695</c:v>
                </c:pt>
                <c:pt idx="251">
                  <c:v>41696</c:v>
                </c:pt>
                <c:pt idx="252">
                  <c:v>41697</c:v>
                </c:pt>
                <c:pt idx="253">
                  <c:v>41698</c:v>
                </c:pt>
                <c:pt idx="254">
                  <c:v>41701</c:v>
                </c:pt>
                <c:pt idx="255">
                  <c:v>41702</c:v>
                </c:pt>
                <c:pt idx="256">
                  <c:v>41703</c:v>
                </c:pt>
                <c:pt idx="257">
                  <c:v>41704</c:v>
                </c:pt>
                <c:pt idx="258">
                  <c:v>41705</c:v>
                </c:pt>
                <c:pt idx="259">
                  <c:v>41708</c:v>
                </c:pt>
                <c:pt idx="260">
                  <c:v>41709</c:v>
                </c:pt>
                <c:pt idx="261">
                  <c:v>41710</c:v>
                </c:pt>
                <c:pt idx="262">
                  <c:v>41711</c:v>
                </c:pt>
                <c:pt idx="263">
                  <c:v>41712</c:v>
                </c:pt>
                <c:pt idx="264">
                  <c:v>41715</c:v>
                </c:pt>
                <c:pt idx="265">
                  <c:v>41716</c:v>
                </c:pt>
                <c:pt idx="266">
                  <c:v>41717</c:v>
                </c:pt>
                <c:pt idx="267">
                  <c:v>41718</c:v>
                </c:pt>
                <c:pt idx="268">
                  <c:v>41719</c:v>
                </c:pt>
                <c:pt idx="269">
                  <c:v>41722</c:v>
                </c:pt>
                <c:pt idx="270">
                  <c:v>41723</c:v>
                </c:pt>
                <c:pt idx="271">
                  <c:v>41724</c:v>
                </c:pt>
                <c:pt idx="272">
                  <c:v>41725</c:v>
                </c:pt>
                <c:pt idx="273">
                  <c:v>41726</c:v>
                </c:pt>
                <c:pt idx="274">
                  <c:v>41729</c:v>
                </c:pt>
                <c:pt idx="275">
                  <c:v>41730</c:v>
                </c:pt>
                <c:pt idx="276">
                  <c:v>41731</c:v>
                </c:pt>
                <c:pt idx="277">
                  <c:v>41732</c:v>
                </c:pt>
                <c:pt idx="278">
                  <c:v>41733</c:v>
                </c:pt>
                <c:pt idx="279">
                  <c:v>41736</c:v>
                </c:pt>
                <c:pt idx="280">
                  <c:v>41737</c:v>
                </c:pt>
                <c:pt idx="281">
                  <c:v>41738</c:v>
                </c:pt>
                <c:pt idx="282">
                  <c:v>41739</c:v>
                </c:pt>
                <c:pt idx="283">
                  <c:v>41740</c:v>
                </c:pt>
                <c:pt idx="284">
                  <c:v>41743</c:v>
                </c:pt>
                <c:pt idx="285">
                  <c:v>41744</c:v>
                </c:pt>
                <c:pt idx="286">
                  <c:v>41745</c:v>
                </c:pt>
                <c:pt idx="287">
                  <c:v>41746</c:v>
                </c:pt>
                <c:pt idx="288">
                  <c:v>41747</c:v>
                </c:pt>
                <c:pt idx="289">
                  <c:v>41750</c:v>
                </c:pt>
                <c:pt idx="290">
                  <c:v>41751</c:v>
                </c:pt>
                <c:pt idx="291">
                  <c:v>41752</c:v>
                </c:pt>
                <c:pt idx="292">
                  <c:v>41753</c:v>
                </c:pt>
                <c:pt idx="293">
                  <c:v>41754</c:v>
                </c:pt>
                <c:pt idx="294">
                  <c:v>41757</c:v>
                </c:pt>
                <c:pt idx="295">
                  <c:v>41758</c:v>
                </c:pt>
                <c:pt idx="296">
                  <c:v>41759</c:v>
                </c:pt>
                <c:pt idx="297">
                  <c:v>41760</c:v>
                </c:pt>
                <c:pt idx="298">
                  <c:v>41761</c:v>
                </c:pt>
                <c:pt idx="299">
                  <c:v>41764</c:v>
                </c:pt>
                <c:pt idx="300">
                  <c:v>41765</c:v>
                </c:pt>
                <c:pt idx="301">
                  <c:v>41766</c:v>
                </c:pt>
                <c:pt idx="302">
                  <c:v>41767</c:v>
                </c:pt>
                <c:pt idx="303">
                  <c:v>41768</c:v>
                </c:pt>
                <c:pt idx="304">
                  <c:v>41771</c:v>
                </c:pt>
                <c:pt idx="305">
                  <c:v>41772</c:v>
                </c:pt>
                <c:pt idx="306">
                  <c:v>41773</c:v>
                </c:pt>
                <c:pt idx="307">
                  <c:v>41774</c:v>
                </c:pt>
                <c:pt idx="308">
                  <c:v>41775</c:v>
                </c:pt>
                <c:pt idx="309">
                  <c:v>41778</c:v>
                </c:pt>
                <c:pt idx="310">
                  <c:v>41779</c:v>
                </c:pt>
                <c:pt idx="311">
                  <c:v>41780</c:v>
                </c:pt>
                <c:pt idx="312">
                  <c:v>41781</c:v>
                </c:pt>
                <c:pt idx="313">
                  <c:v>41782</c:v>
                </c:pt>
                <c:pt idx="314">
                  <c:v>41785</c:v>
                </c:pt>
                <c:pt idx="315">
                  <c:v>41786</c:v>
                </c:pt>
                <c:pt idx="316">
                  <c:v>41787</c:v>
                </c:pt>
                <c:pt idx="317">
                  <c:v>41788</c:v>
                </c:pt>
                <c:pt idx="318">
                  <c:v>41789</c:v>
                </c:pt>
                <c:pt idx="319">
                  <c:v>41792</c:v>
                </c:pt>
                <c:pt idx="320">
                  <c:v>41793</c:v>
                </c:pt>
                <c:pt idx="321">
                  <c:v>41794</c:v>
                </c:pt>
                <c:pt idx="322">
                  <c:v>41795</c:v>
                </c:pt>
                <c:pt idx="323">
                  <c:v>41796</c:v>
                </c:pt>
                <c:pt idx="324">
                  <c:v>41799</c:v>
                </c:pt>
                <c:pt idx="325">
                  <c:v>41800</c:v>
                </c:pt>
                <c:pt idx="326">
                  <c:v>41801</c:v>
                </c:pt>
                <c:pt idx="327">
                  <c:v>41802</c:v>
                </c:pt>
                <c:pt idx="328">
                  <c:v>41803</c:v>
                </c:pt>
                <c:pt idx="329">
                  <c:v>41806</c:v>
                </c:pt>
                <c:pt idx="330">
                  <c:v>41807</c:v>
                </c:pt>
                <c:pt idx="331">
                  <c:v>41808</c:v>
                </c:pt>
                <c:pt idx="332">
                  <c:v>41809</c:v>
                </c:pt>
                <c:pt idx="333">
                  <c:v>41810</c:v>
                </c:pt>
                <c:pt idx="334">
                  <c:v>41813</c:v>
                </c:pt>
                <c:pt idx="335">
                  <c:v>41814</c:v>
                </c:pt>
                <c:pt idx="336">
                  <c:v>41815</c:v>
                </c:pt>
                <c:pt idx="337">
                  <c:v>41816</c:v>
                </c:pt>
                <c:pt idx="338">
                  <c:v>41817</c:v>
                </c:pt>
                <c:pt idx="339">
                  <c:v>41820</c:v>
                </c:pt>
                <c:pt idx="340">
                  <c:v>41821</c:v>
                </c:pt>
                <c:pt idx="341">
                  <c:v>41822</c:v>
                </c:pt>
                <c:pt idx="342">
                  <c:v>41823</c:v>
                </c:pt>
                <c:pt idx="343">
                  <c:v>41824</c:v>
                </c:pt>
                <c:pt idx="344">
                  <c:v>41827</c:v>
                </c:pt>
                <c:pt idx="345">
                  <c:v>41828</c:v>
                </c:pt>
                <c:pt idx="346">
                  <c:v>41829</c:v>
                </c:pt>
                <c:pt idx="347">
                  <c:v>41830</c:v>
                </c:pt>
                <c:pt idx="348">
                  <c:v>41831</c:v>
                </c:pt>
                <c:pt idx="349">
                  <c:v>41834</c:v>
                </c:pt>
                <c:pt idx="350">
                  <c:v>41835</c:v>
                </c:pt>
                <c:pt idx="351">
                  <c:v>41836</c:v>
                </c:pt>
                <c:pt idx="352">
                  <c:v>41837</c:v>
                </c:pt>
                <c:pt idx="353">
                  <c:v>41838</c:v>
                </c:pt>
                <c:pt idx="354">
                  <c:v>41841</c:v>
                </c:pt>
                <c:pt idx="355">
                  <c:v>41842</c:v>
                </c:pt>
                <c:pt idx="356">
                  <c:v>41843</c:v>
                </c:pt>
                <c:pt idx="357">
                  <c:v>41844</c:v>
                </c:pt>
                <c:pt idx="358">
                  <c:v>41845</c:v>
                </c:pt>
                <c:pt idx="359">
                  <c:v>41848</c:v>
                </c:pt>
                <c:pt idx="360">
                  <c:v>41849</c:v>
                </c:pt>
                <c:pt idx="361">
                  <c:v>41850</c:v>
                </c:pt>
                <c:pt idx="362">
                  <c:v>41851</c:v>
                </c:pt>
                <c:pt idx="363">
                  <c:v>41852</c:v>
                </c:pt>
                <c:pt idx="364">
                  <c:v>41855</c:v>
                </c:pt>
                <c:pt idx="365">
                  <c:v>41856</c:v>
                </c:pt>
                <c:pt idx="366">
                  <c:v>41857</c:v>
                </c:pt>
                <c:pt idx="367">
                  <c:v>41858</c:v>
                </c:pt>
                <c:pt idx="368">
                  <c:v>41859</c:v>
                </c:pt>
                <c:pt idx="369">
                  <c:v>41862</c:v>
                </c:pt>
                <c:pt idx="370">
                  <c:v>41863</c:v>
                </c:pt>
                <c:pt idx="371">
                  <c:v>41864</c:v>
                </c:pt>
                <c:pt idx="372">
                  <c:v>41865</c:v>
                </c:pt>
                <c:pt idx="373">
                  <c:v>41866</c:v>
                </c:pt>
                <c:pt idx="374">
                  <c:v>41869</c:v>
                </c:pt>
                <c:pt idx="375">
                  <c:v>41870</c:v>
                </c:pt>
                <c:pt idx="376">
                  <c:v>41871</c:v>
                </c:pt>
                <c:pt idx="377">
                  <c:v>41872</c:v>
                </c:pt>
                <c:pt idx="378">
                  <c:v>41873</c:v>
                </c:pt>
                <c:pt idx="379">
                  <c:v>41876</c:v>
                </c:pt>
                <c:pt idx="380">
                  <c:v>41877</c:v>
                </c:pt>
                <c:pt idx="381">
                  <c:v>41878</c:v>
                </c:pt>
                <c:pt idx="382">
                  <c:v>41879</c:v>
                </c:pt>
                <c:pt idx="383">
                  <c:v>41880</c:v>
                </c:pt>
                <c:pt idx="384">
                  <c:v>41883</c:v>
                </c:pt>
                <c:pt idx="385">
                  <c:v>41884</c:v>
                </c:pt>
                <c:pt idx="386">
                  <c:v>41885</c:v>
                </c:pt>
                <c:pt idx="387">
                  <c:v>41886</c:v>
                </c:pt>
                <c:pt idx="388">
                  <c:v>41887</c:v>
                </c:pt>
                <c:pt idx="389">
                  <c:v>41890</c:v>
                </c:pt>
                <c:pt idx="390">
                  <c:v>41891</c:v>
                </c:pt>
                <c:pt idx="391">
                  <c:v>41892</c:v>
                </c:pt>
                <c:pt idx="392">
                  <c:v>41893</c:v>
                </c:pt>
                <c:pt idx="393">
                  <c:v>41894</c:v>
                </c:pt>
                <c:pt idx="394">
                  <c:v>41897</c:v>
                </c:pt>
                <c:pt idx="395">
                  <c:v>41898</c:v>
                </c:pt>
                <c:pt idx="396">
                  <c:v>41899</c:v>
                </c:pt>
                <c:pt idx="397">
                  <c:v>41900</c:v>
                </c:pt>
                <c:pt idx="398">
                  <c:v>41901</c:v>
                </c:pt>
                <c:pt idx="399">
                  <c:v>41904</c:v>
                </c:pt>
                <c:pt idx="400">
                  <c:v>41905</c:v>
                </c:pt>
                <c:pt idx="401">
                  <c:v>41906</c:v>
                </c:pt>
                <c:pt idx="402">
                  <c:v>41907</c:v>
                </c:pt>
                <c:pt idx="403">
                  <c:v>41908</c:v>
                </c:pt>
                <c:pt idx="404">
                  <c:v>41911</c:v>
                </c:pt>
                <c:pt idx="405">
                  <c:v>41912</c:v>
                </c:pt>
                <c:pt idx="406">
                  <c:v>41913</c:v>
                </c:pt>
                <c:pt idx="407">
                  <c:v>41914</c:v>
                </c:pt>
                <c:pt idx="408">
                  <c:v>41915</c:v>
                </c:pt>
                <c:pt idx="409">
                  <c:v>41918</c:v>
                </c:pt>
                <c:pt idx="410">
                  <c:v>41919</c:v>
                </c:pt>
                <c:pt idx="411">
                  <c:v>41920</c:v>
                </c:pt>
                <c:pt idx="412">
                  <c:v>41921</c:v>
                </c:pt>
                <c:pt idx="413">
                  <c:v>41922</c:v>
                </c:pt>
                <c:pt idx="414">
                  <c:v>41925</c:v>
                </c:pt>
                <c:pt idx="415">
                  <c:v>41926</c:v>
                </c:pt>
                <c:pt idx="416">
                  <c:v>41927</c:v>
                </c:pt>
                <c:pt idx="417">
                  <c:v>41928</c:v>
                </c:pt>
                <c:pt idx="418">
                  <c:v>41929</c:v>
                </c:pt>
                <c:pt idx="419">
                  <c:v>41932</c:v>
                </c:pt>
                <c:pt idx="420">
                  <c:v>41933</c:v>
                </c:pt>
                <c:pt idx="421">
                  <c:v>41934</c:v>
                </c:pt>
                <c:pt idx="422">
                  <c:v>41935</c:v>
                </c:pt>
                <c:pt idx="423">
                  <c:v>41936</c:v>
                </c:pt>
                <c:pt idx="424">
                  <c:v>41939</c:v>
                </c:pt>
                <c:pt idx="425">
                  <c:v>41940</c:v>
                </c:pt>
                <c:pt idx="426">
                  <c:v>41941</c:v>
                </c:pt>
                <c:pt idx="427">
                  <c:v>41942</c:v>
                </c:pt>
                <c:pt idx="428">
                  <c:v>41943</c:v>
                </c:pt>
                <c:pt idx="429">
                  <c:v>41946</c:v>
                </c:pt>
                <c:pt idx="430">
                  <c:v>41947</c:v>
                </c:pt>
                <c:pt idx="431">
                  <c:v>41948</c:v>
                </c:pt>
                <c:pt idx="432">
                  <c:v>41949</c:v>
                </c:pt>
                <c:pt idx="433">
                  <c:v>41950</c:v>
                </c:pt>
                <c:pt idx="434">
                  <c:v>41953</c:v>
                </c:pt>
                <c:pt idx="435">
                  <c:v>41954</c:v>
                </c:pt>
                <c:pt idx="436">
                  <c:v>41955</c:v>
                </c:pt>
                <c:pt idx="437">
                  <c:v>41956</c:v>
                </c:pt>
                <c:pt idx="438">
                  <c:v>41957</c:v>
                </c:pt>
                <c:pt idx="439">
                  <c:v>41960</c:v>
                </c:pt>
                <c:pt idx="440">
                  <c:v>41961</c:v>
                </c:pt>
                <c:pt idx="441">
                  <c:v>41962</c:v>
                </c:pt>
                <c:pt idx="442">
                  <c:v>41963</c:v>
                </c:pt>
                <c:pt idx="443">
                  <c:v>41964</c:v>
                </c:pt>
                <c:pt idx="444">
                  <c:v>41967</c:v>
                </c:pt>
                <c:pt idx="445">
                  <c:v>41968</c:v>
                </c:pt>
                <c:pt idx="446">
                  <c:v>41969</c:v>
                </c:pt>
                <c:pt idx="447">
                  <c:v>41970</c:v>
                </c:pt>
                <c:pt idx="448">
                  <c:v>41971</c:v>
                </c:pt>
                <c:pt idx="449">
                  <c:v>41974</c:v>
                </c:pt>
                <c:pt idx="450">
                  <c:v>41975</c:v>
                </c:pt>
                <c:pt idx="451">
                  <c:v>41976</c:v>
                </c:pt>
                <c:pt idx="452">
                  <c:v>41977</c:v>
                </c:pt>
                <c:pt idx="453">
                  <c:v>41978</c:v>
                </c:pt>
                <c:pt idx="454">
                  <c:v>41981</c:v>
                </c:pt>
                <c:pt idx="455">
                  <c:v>41982</c:v>
                </c:pt>
                <c:pt idx="456">
                  <c:v>41983</c:v>
                </c:pt>
                <c:pt idx="457">
                  <c:v>41984</c:v>
                </c:pt>
                <c:pt idx="458">
                  <c:v>41985</c:v>
                </c:pt>
                <c:pt idx="459">
                  <c:v>41988</c:v>
                </c:pt>
                <c:pt idx="460">
                  <c:v>41989</c:v>
                </c:pt>
                <c:pt idx="461">
                  <c:v>41990</c:v>
                </c:pt>
                <c:pt idx="462">
                  <c:v>41991</c:v>
                </c:pt>
                <c:pt idx="463">
                  <c:v>41992</c:v>
                </c:pt>
                <c:pt idx="464">
                  <c:v>41995</c:v>
                </c:pt>
                <c:pt idx="465">
                  <c:v>41996</c:v>
                </c:pt>
                <c:pt idx="466">
                  <c:v>41997</c:v>
                </c:pt>
                <c:pt idx="467">
                  <c:v>41998</c:v>
                </c:pt>
                <c:pt idx="468">
                  <c:v>41999</c:v>
                </c:pt>
                <c:pt idx="469">
                  <c:v>42002</c:v>
                </c:pt>
                <c:pt idx="470">
                  <c:v>42003</c:v>
                </c:pt>
                <c:pt idx="471">
                  <c:v>42004</c:v>
                </c:pt>
                <c:pt idx="472">
                  <c:v>42005</c:v>
                </c:pt>
                <c:pt idx="473">
                  <c:v>42006</c:v>
                </c:pt>
                <c:pt idx="474">
                  <c:v>42009</c:v>
                </c:pt>
                <c:pt idx="475">
                  <c:v>42010</c:v>
                </c:pt>
                <c:pt idx="476">
                  <c:v>42011</c:v>
                </c:pt>
                <c:pt idx="477">
                  <c:v>42012</c:v>
                </c:pt>
                <c:pt idx="478">
                  <c:v>42013</c:v>
                </c:pt>
                <c:pt idx="479">
                  <c:v>42016</c:v>
                </c:pt>
                <c:pt idx="480">
                  <c:v>42017</c:v>
                </c:pt>
                <c:pt idx="481">
                  <c:v>42018</c:v>
                </c:pt>
                <c:pt idx="482">
                  <c:v>42019</c:v>
                </c:pt>
                <c:pt idx="483">
                  <c:v>42020</c:v>
                </c:pt>
                <c:pt idx="484">
                  <c:v>42023</c:v>
                </c:pt>
                <c:pt idx="485">
                  <c:v>42024</c:v>
                </c:pt>
                <c:pt idx="486">
                  <c:v>42025</c:v>
                </c:pt>
                <c:pt idx="487">
                  <c:v>42026</c:v>
                </c:pt>
                <c:pt idx="488">
                  <c:v>42027</c:v>
                </c:pt>
                <c:pt idx="489">
                  <c:v>42030</c:v>
                </c:pt>
                <c:pt idx="490">
                  <c:v>42031</c:v>
                </c:pt>
                <c:pt idx="491">
                  <c:v>42032</c:v>
                </c:pt>
                <c:pt idx="492">
                  <c:v>42033</c:v>
                </c:pt>
                <c:pt idx="493">
                  <c:v>42034</c:v>
                </c:pt>
                <c:pt idx="494">
                  <c:v>42037</c:v>
                </c:pt>
                <c:pt idx="495">
                  <c:v>42038</c:v>
                </c:pt>
                <c:pt idx="496">
                  <c:v>42039</c:v>
                </c:pt>
                <c:pt idx="497">
                  <c:v>42040</c:v>
                </c:pt>
                <c:pt idx="498">
                  <c:v>42041</c:v>
                </c:pt>
                <c:pt idx="499">
                  <c:v>42044</c:v>
                </c:pt>
                <c:pt idx="500">
                  <c:v>42045</c:v>
                </c:pt>
                <c:pt idx="501">
                  <c:v>42046</c:v>
                </c:pt>
                <c:pt idx="502">
                  <c:v>42047</c:v>
                </c:pt>
                <c:pt idx="503">
                  <c:v>42048</c:v>
                </c:pt>
                <c:pt idx="504">
                  <c:v>42051</c:v>
                </c:pt>
                <c:pt idx="505">
                  <c:v>42052</c:v>
                </c:pt>
                <c:pt idx="506">
                  <c:v>42053</c:v>
                </c:pt>
                <c:pt idx="507">
                  <c:v>42054</c:v>
                </c:pt>
                <c:pt idx="508">
                  <c:v>42055</c:v>
                </c:pt>
                <c:pt idx="509">
                  <c:v>42058</c:v>
                </c:pt>
                <c:pt idx="510">
                  <c:v>42059</c:v>
                </c:pt>
                <c:pt idx="511">
                  <c:v>42060</c:v>
                </c:pt>
                <c:pt idx="512">
                  <c:v>42061</c:v>
                </c:pt>
                <c:pt idx="513">
                  <c:v>42062</c:v>
                </c:pt>
                <c:pt idx="514">
                  <c:v>42065</c:v>
                </c:pt>
                <c:pt idx="515">
                  <c:v>42066</c:v>
                </c:pt>
                <c:pt idx="516">
                  <c:v>42067</c:v>
                </c:pt>
                <c:pt idx="517">
                  <c:v>42068</c:v>
                </c:pt>
                <c:pt idx="518">
                  <c:v>42069</c:v>
                </c:pt>
                <c:pt idx="519">
                  <c:v>42072</c:v>
                </c:pt>
                <c:pt idx="520">
                  <c:v>42073</c:v>
                </c:pt>
                <c:pt idx="521">
                  <c:v>42074</c:v>
                </c:pt>
                <c:pt idx="522">
                  <c:v>42075</c:v>
                </c:pt>
              </c:numCache>
            </c:numRef>
          </c:cat>
          <c:val>
            <c:numRef>
              <c:f>Hoja1!$J$5:$J$527</c:f>
              <c:numCache>
                <c:formatCode>0.00</c:formatCode>
                <c:ptCount val="523"/>
                <c:pt idx="0">
                  <c:v>1.48</c:v>
                </c:pt>
                <c:pt idx="1">
                  <c:v>1.48</c:v>
                </c:pt>
                <c:pt idx="2">
                  <c:v>1.472</c:v>
                </c:pt>
                <c:pt idx="3">
                  <c:v>1.454</c:v>
                </c:pt>
                <c:pt idx="4">
                  <c:v>1.4060000000000001</c:v>
                </c:pt>
                <c:pt idx="5">
                  <c:v>1.3460000000000001</c:v>
                </c:pt>
                <c:pt idx="6">
                  <c:v>1.3860000000000001</c:v>
                </c:pt>
                <c:pt idx="7">
                  <c:v>1.365</c:v>
                </c:pt>
                <c:pt idx="8">
                  <c:v>1.3780000000000001</c:v>
                </c:pt>
                <c:pt idx="9">
                  <c:v>1.3260000000000001</c:v>
                </c:pt>
                <c:pt idx="10">
                  <c:v>1.3439999999999999</c:v>
                </c:pt>
                <c:pt idx="11">
                  <c:v>1.2690000000000001</c:v>
                </c:pt>
                <c:pt idx="12">
                  <c:v>1.288</c:v>
                </c:pt>
                <c:pt idx="13">
                  <c:v>1.288</c:v>
                </c:pt>
                <c:pt idx="14">
                  <c:v>1.288</c:v>
                </c:pt>
                <c:pt idx="15">
                  <c:v>1.306</c:v>
                </c:pt>
                <c:pt idx="16">
                  <c:v>1.2869999999999999</c:v>
                </c:pt>
                <c:pt idx="17">
                  <c:v>1.238</c:v>
                </c:pt>
                <c:pt idx="18">
                  <c:v>1.2110000000000001</c:v>
                </c:pt>
                <c:pt idx="19">
                  <c:v>1.236</c:v>
                </c:pt>
                <c:pt idx="20">
                  <c:v>1.26</c:v>
                </c:pt>
                <c:pt idx="21">
                  <c:v>1.3029999999999999</c:v>
                </c:pt>
                <c:pt idx="22">
                  <c:v>1.3009999999999999</c:v>
                </c:pt>
                <c:pt idx="23">
                  <c:v>1.26</c:v>
                </c:pt>
                <c:pt idx="24">
                  <c:v>1.244</c:v>
                </c:pt>
                <c:pt idx="25">
                  <c:v>1.276</c:v>
                </c:pt>
                <c:pt idx="26">
                  <c:v>1.228</c:v>
                </c:pt>
                <c:pt idx="27">
                  <c:v>1.2250000000000001</c:v>
                </c:pt>
                <c:pt idx="28">
                  <c:v>1.25</c:v>
                </c:pt>
                <c:pt idx="29">
                  <c:v>1.2310000000000001</c:v>
                </c:pt>
                <c:pt idx="30">
                  <c:v>1.26</c:v>
                </c:pt>
                <c:pt idx="31">
                  <c:v>1.238</c:v>
                </c:pt>
                <c:pt idx="32">
                  <c:v>1.2370000000000001</c:v>
                </c:pt>
                <c:pt idx="33">
                  <c:v>1.2050000000000001</c:v>
                </c:pt>
                <c:pt idx="34">
                  <c:v>1.2030000000000001</c:v>
                </c:pt>
                <c:pt idx="35">
                  <c:v>1.2150000000000001</c:v>
                </c:pt>
                <c:pt idx="36">
                  <c:v>1.206</c:v>
                </c:pt>
                <c:pt idx="37">
                  <c:v>1.165</c:v>
                </c:pt>
                <c:pt idx="38">
                  <c:v>1.2389999999999999</c:v>
                </c:pt>
                <c:pt idx="39">
                  <c:v>1.2429999999999999</c:v>
                </c:pt>
                <c:pt idx="40">
                  <c:v>1.298</c:v>
                </c:pt>
                <c:pt idx="41">
                  <c:v>1.2690000000000001</c:v>
                </c:pt>
                <c:pt idx="42">
                  <c:v>1.2690000000000001</c:v>
                </c:pt>
                <c:pt idx="43">
                  <c:v>1.379</c:v>
                </c:pt>
                <c:pt idx="44">
                  <c:v>1.355</c:v>
                </c:pt>
                <c:pt idx="45">
                  <c:v>1.373</c:v>
                </c:pt>
                <c:pt idx="46">
                  <c:v>1.3820000000000001</c:v>
                </c:pt>
                <c:pt idx="47">
                  <c:v>1.33</c:v>
                </c:pt>
                <c:pt idx="48">
                  <c:v>1.325</c:v>
                </c:pt>
                <c:pt idx="49">
                  <c:v>1.3759999999999999</c:v>
                </c:pt>
                <c:pt idx="50">
                  <c:v>1.3900000000000001</c:v>
                </c:pt>
                <c:pt idx="51">
                  <c:v>1.4259999999999999</c:v>
                </c:pt>
                <c:pt idx="52">
                  <c:v>1.4430000000000001</c:v>
                </c:pt>
                <c:pt idx="53">
                  <c:v>1.43</c:v>
                </c:pt>
                <c:pt idx="54">
                  <c:v>1.456</c:v>
                </c:pt>
                <c:pt idx="55">
                  <c:v>1.4969999999999999</c:v>
                </c:pt>
                <c:pt idx="56">
                  <c:v>1.532</c:v>
                </c:pt>
                <c:pt idx="57">
                  <c:v>1.516</c:v>
                </c:pt>
                <c:pt idx="58">
                  <c:v>1.504</c:v>
                </c:pt>
                <c:pt idx="59">
                  <c:v>1.5209999999999999</c:v>
                </c:pt>
                <c:pt idx="60">
                  <c:v>1.542</c:v>
                </c:pt>
                <c:pt idx="61">
                  <c:v>1.51</c:v>
                </c:pt>
                <c:pt idx="62">
                  <c:v>1.52</c:v>
                </c:pt>
                <c:pt idx="63">
                  <c:v>1.5449999999999999</c:v>
                </c:pt>
                <c:pt idx="64">
                  <c:v>1.6</c:v>
                </c:pt>
                <c:pt idx="65">
                  <c:v>1.6</c:v>
                </c:pt>
                <c:pt idx="66">
                  <c:v>1.5840000000000001</c:v>
                </c:pt>
                <c:pt idx="67">
                  <c:v>1.5609999999999999</c:v>
                </c:pt>
                <c:pt idx="68">
                  <c:v>1.5129999999999999</c:v>
                </c:pt>
                <c:pt idx="69">
                  <c:v>1.52</c:v>
                </c:pt>
                <c:pt idx="70">
                  <c:v>1.569</c:v>
                </c:pt>
                <c:pt idx="71">
                  <c:v>1.5569999999999999</c:v>
                </c:pt>
                <c:pt idx="72">
                  <c:v>1.6640000000000001</c:v>
                </c:pt>
                <c:pt idx="73">
                  <c:v>1.724</c:v>
                </c:pt>
                <c:pt idx="74">
                  <c:v>1.8109999999999999</c:v>
                </c:pt>
                <c:pt idx="75">
                  <c:v>1.8029999999999999</c:v>
                </c:pt>
                <c:pt idx="76">
                  <c:v>1.766</c:v>
                </c:pt>
                <c:pt idx="77">
                  <c:v>1.724</c:v>
                </c:pt>
                <c:pt idx="78">
                  <c:v>1.728</c:v>
                </c:pt>
                <c:pt idx="79">
                  <c:v>1.7189999999999999</c:v>
                </c:pt>
                <c:pt idx="80">
                  <c:v>1.7029999999999998</c:v>
                </c:pt>
                <c:pt idx="81">
                  <c:v>1.659</c:v>
                </c:pt>
                <c:pt idx="82">
                  <c:v>1.647</c:v>
                </c:pt>
                <c:pt idx="83">
                  <c:v>1.718</c:v>
                </c:pt>
                <c:pt idx="84">
                  <c:v>1.6970000000000001</c:v>
                </c:pt>
                <c:pt idx="85">
                  <c:v>1.653</c:v>
                </c:pt>
                <c:pt idx="86">
                  <c:v>1.657</c:v>
                </c:pt>
                <c:pt idx="87">
                  <c:v>1.6219999999999999</c:v>
                </c:pt>
                <c:pt idx="88">
                  <c:v>1.5590000000000002</c:v>
                </c:pt>
                <c:pt idx="89">
                  <c:v>1.577</c:v>
                </c:pt>
                <c:pt idx="90">
                  <c:v>1.55</c:v>
                </c:pt>
                <c:pt idx="91">
                  <c:v>1.542</c:v>
                </c:pt>
                <c:pt idx="92">
                  <c:v>1.518</c:v>
                </c:pt>
                <c:pt idx="93">
                  <c:v>1.518</c:v>
                </c:pt>
                <c:pt idx="94">
                  <c:v>1.514</c:v>
                </c:pt>
                <c:pt idx="95">
                  <c:v>1.55</c:v>
                </c:pt>
                <c:pt idx="96">
                  <c:v>1.645</c:v>
                </c:pt>
                <c:pt idx="97">
                  <c:v>1.67</c:v>
                </c:pt>
                <c:pt idx="98">
                  <c:v>1.665</c:v>
                </c:pt>
                <c:pt idx="99">
                  <c:v>1.663</c:v>
                </c:pt>
                <c:pt idx="100">
                  <c:v>1.667</c:v>
                </c:pt>
                <c:pt idx="101">
                  <c:v>1.669</c:v>
                </c:pt>
                <c:pt idx="102">
                  <c:v>1.6659999999999999</c:v>
                </c:pt>
                <c:pt idx="103">
                  <c:v>1.65</c:v>
                </c:pt>
                <c:pt idx="104">
                  <c:v>1.6859999999999999</c:v>
                </c:pt>
                <c:pt idx="105">
                  <c:v>1.7010000000000001</c:v>
                </c:pt>
                <c:pt idx="106">
                  <c:v>1.6859999999999999</c:v>
                </c:pt>
                <c:pt idx="107">
                  <c:v>1.6859999999999999</c:v>
                </c:pt>
                <c:pt idx="108">
                  <c:v>1.679</c:v>
                </c:pt>
                <c:pt idx="109">
                  <c:v>1.7010000000000001</c:v>
                </c:pt>
                <c:pt idx="110">
                  <c:v>1.8069999999999999</c:v>
                </c:pt>
                <c:pt idx="111">
                  <c:v>1.821</c:v>
                </c:pt>
                <c:pt idx="112">
                  <c:v>1.8820000000000001</c:v>
                </c:pt>
                <c:pt idx="113">
                  <c:v>1.88</c:v>
                </c:pt>
                <c:pt idx="114">
                  <c:v>1.8959999999999999</c:v>
                </c:pt>
                <c:pt idx="115">
                  <c:v>1.8399999999999999</c:v>
                </c:pt>
                <c:pt idx="116">
                  <c:v>1.87</c:v>
                </c:pt>
                <c:pt idx="117">
                  <c:v>1.919</c:v>
                </c:pt>
                <c:pt idx="118">
                  <c:v>1.9340000000000002</c:v>
                </c:pt>
                <c:pt idx="119">
                  <c:v>1.893</c:v>
                </c:pt>
                <c:pt idx="120">
                  <c:v>1.8460000000000001</c:v>
                </c:pt>
                <c:pt idx="121">
                  <c:v>1.875</c:v>
                </c:pt>
                <c:pt idx="122">
                  <c:v>1.855</c:v>
                </c:pt>
                <c:pt idx="123">
                  <c:v>1.855</c:v>
                </c:pt>
                <c:pt idx="124">
                  <c:v>1.9039999999999999</c:v>
                </c:pt>
                <c:pt idx="125">
                  <c:v>1.94</c:v>
                </c:pt>
                <c:pt idx="126">
                  <c:v>1.94</c:v>
                </c:pt>
                <c:pt idx="127">
                  <c:v>2.0409999999999999</c:v>
                </c:pt>
                <c:pt idx="128">
                  <c:v>1.9489999999999998</c:v>
                </c:pt>
                <c:pt idx="129">
                  <c:v>1.9590000000000001</c:v>
                </c:pt>
                <c:pt idx="130">
                  <c:v>2.0259999999999998</c:v>
                </c:pt>
                <c:pt idx="131">
                  <c:v>2.0449999999999999</c:v>
                </c:pt>
                <c:pt idx="132">
                  <c:v>1.9990000000000001</c:v>
                </c:pt>
                <c:pt idx="133">
                  <c:v>1.9750000000000001</c:v>
                </c:pt>
                <c:pt idx="134">
                  <c:v>1.9370000000000001</c:v>
                </c:pt>
                <c:pt idx="135">
                  <c:v>1.9630000000000001</c:v>
                </c:pt>
                <c:pt idx="136">
                  <c:v>2</c:v>
                </c:pt>
                <c:pt idx="137">
                  <c:v>1.92</c:v>
                </c:pt>
                <c:pt idx="138">
                  <c:v>1.9419999999999999</c:v>
                </c:pt>
                <c:pt idx="139">
                  <c:v>1.917</c:v>
                </c:pt>
                <c:pt idx="140">
                  <c:v>1.845</c:v>
                </c:pt>
                <c:pt idx="141">
                  <c:v>1.8220000000000001</c:v>
                </c:pt>
                <c:pt idx="142">
                  <c:v>1.83</c:v>
                </c:pt>
                <c:pt idx="143">
                  <c:v>1.7770000000000001</c:v>
                </c:pt>
                <c:pt idx="144">
                  <c:v>1.778</c:v>
                </c:pt>
                <c:pt idx="145">
                  <c:v>1.804</c:v>
                </c:pt>
                <c:pt idx="146">
                  <c:v>1.81</c:v>
                </c:pt>
                <c:pt idx="147">
                  <c:v>1.792</c:v>
                </c:pt>
                <c:pt idx="148">
                  <c:v>1.8399999999999999</c:v>
                </c:pt>
                <c:pt idx="149">
                  <c:v>1.802</c:v>
                </c:pt>
                <c:pt idx="150">
                  <c:v>1.81</c:v>
                </c:pt>
                <c:pt idx="151">
                  <c:v>1.8109999999999999</c:v>
                </c:pt>
                <c:pt idx="152">
                  <c:v>1.8679999999999999</c:v>
                </c:pt>
                <c:pt idx="153">
                  <c:v>1.863</c:v>
                </c:pt>
                <c:pt idx="154">
                  <c:v>1.8580000000000001</c:v>
                </c:pt>
                <c:pt idx="155">
                  <c:v>1.913</c:v>
                </c:pt>
                <c:pt idx="156">
                  <c:v>1.9279999999999999</c:v>
                </c:pt>
                <c:pt idx="157">
                  <c:v>1.867</c:v>
                </c:pt>
                <c:pt idx="158">
                  <c:v>1.831</c:v>
                </c:pt>
                <c:pt idx="159">
                  <c:v>1.847</c:v>
                </c:pt>
                <c:pt idx="160">
                  <c:v>1.7949999999999999</c:v>
                </c:pt>
                <c:pt idx="161">
                  <c:v>1.766</c:v>
                </c:pt>
                <c:pt idx="162">
                  <c:v>1.764</c:v>
                </c:pt>
                <c:pt idx="163">
                  <c:v>1.7549999999999999</c:v>
                </c:pt>
                <c:pt idx="164">
                  <c:v>1.7490000000000001</c:v>
                </c:pt>
                <c:pt idx="165">
                  <c:v>1.74</c:v>
                </c:pt>
                <c:pt idx="166">
                  <c:v>1.6870000000000001</c:v>
                </c:pt>
                <c:pt idx="167">
                  <c:v>1.673</c:v>
                </c:pt>
                <c:pt idx="168">
                  <c:v>1.6909999999999998</c:v>
                </c:pt>
                <c:pt idx="169">
                  <c:v>1.6760000000000002</c:v>
                </c:pt>
                <c:pt idx="170">
                  <c:v>1.742</c:v>
                </c:pt>
                <c:pt idx="171">
                  <c:v>1.74</c:v>
                </c:pt>
                <c:pt idx="172">
                  <c:v>1.6840000000000002</c:v>
                </c:pt>
                <c:pt idx="173">
                  <c:v>1.7570000000000001</c:v>
                </c:pt>
                <c:pt idx="174">
                  <c:v>1.7530000000000001</c:v>
                </c:pt>
                <c:pt idx="175">
                  <c:v>1.7890000000000001</c:v>
                </c:pt>
                <c:pt idx="176">
                  <c:v>1.7349999999999999</c:v>
                </c:pt>
                <c:pt idx="177">
                  <c:v>1.7</c:v>
                </c:pt>
                <c:pt idx="178">
                  <c:v>1.7050000000000001</c:v>
                </c:pt>
                <c:pt idx="179">
                  <c:v>1.6800000000000002</c:v>
                </c:pt>
                <c:pt idx="180">
                  <c:v>1.7189999999999999</c:v>
                </c:pt>
                <c:pt idx="181">
                  <c:v>1.714</c:v>
                </c:pt>
                <c:pt idx="182">
                  <c:v>1.74</c:v>
                </c:pt>
                <c:pt idx="183">
                  <c:v>1.746</c:v>
                </c:pt>
                <c:pt idx="184">
                  <c:v>1.722</c:v>
                </c:pt>
                <c:pt idx="185">
                  <c:v>1.6859999999999999</c:v>
                </c:pt>
                <c:pt idx="186">
                  <c:v>1.716</c:v>
                </c:pt>
                <c:pt idx="187">
                  <c:v>1.694</c:v>
                </c:pt>
                <c:pt idx="188">
                  <c:v>1.6919999999999999</c:v>
                </c:pt>
                <c:pt idx="189">
                  <c:v>1.7429999999999999</c:v>
                </c:pt>
                <c:pt idx="190">
                  <c:v>1.724</c:v>
                </c:pt>
                <c:pt idx="191">
                  <c:v>1.8140000000000001</c:v>
                </c:pt>
                <c:pt idx="192">
                  <c:v>1.8599999999999999</c:v>
                </c:pt>
                <c:pt idx="193">
                  <c:v>1.841</c:v>
                </c:pt>
                <c:pt idx="194">
                  <c:v>1.8380000000000001</c:v>
                </c:pt>
                <c:pt idx="195">
                  <c:v>1.8340000000000001</c:v>
                </c:pt>
                <c:pt idx="196">
                  <c:v>1.8129999999999999</c:v>
                </c:pt>
                <c:pt idx="197">
                  <c:v>1.8380000000000001</c:v>
                </c:pt>
                <c:pt idx="198">
                  <c:v>1.827</c:v>
                </c:pt>
                <c:pt idx="199">
                  <c:v>1.8340000000000001</c:v>
                </c:pt>
                <c:pt idx="200">
                  <c:v>1.8260000000000001</c:v>
                </c:pt>
                <c:pt idx="201">
                  <c:v>1.8460000000000001</c:v>
                </c:pt>
                <c:pt idx="202">
                  <c:v>1.871</c:v>
                </c:pt>
                <c:pt idx="203">
                  <c:v>1.869</c:v>
                </c:pt>
                <c:pt idx="204">
                  <c:v>1.88</c:v>
                </c:pt>
                <c:pt idx="205">
                  <c:v>1.8900000000000001</c:v>
                </c:pt>
                <c:pt idx="206">
                  <c:v>1.8900000000000001</c:v>
                </c:pt>
                <c:pt idx="207">
                  <c:v>1.8900000000000001</c:v>
                </c:pt>
                <c:pt idx="208">
                  <c:v>1.954</c:v>
                </c:pt>
                <c:pt idx="209">
                  <c:v>1.929</c:v>
                </c:pt>
                <c:pt idx="210">
                  <c:v>1.925</c:v>
                </c:pt>
                <c:pt idx="211">
                  <c:v>1.925</c:v>
                </c:pt>
                <c:pt idx="212">
                  <c:v>1.94</c:v>
                </c:pt>
                <c:pt idx="213">
                  <c:v>1.9419999999999999</c:v>
                </c:pt>
                <c:pt idx="214">
                  <c:v>1.9060000000000001</c:v>
                </c:pt>
                <c:pt idx="215">
                  <c:v>1.885</c:v>
                </c:pt>
                <c:pt idx="216">
                  <c:v>1.903</c:v>
                </c:pt>
                <c:pt idx="217">
                  <c:v>1.9140000000000001</c:v>
                </c:pt>
                <c:pt idx="218">
                  <c:v>1.8420000000000001</c:v>
                </c:pt>
                <c:pt idx="219">
                  <c:v>1.8159999999999998</c:v>
                </c:pt>
                <c:pt idx="220">
                  <c:v>1.8129999999999999</c:v>
                </c:pt>
                <c:pt idx="221">
                  <c:v>1.8239999999999998</c:v>
                </c:pt>
                <c:pt idx="222">
                  <c:v>1.7789999999999999</c:v>
                </c:pt>
                <c:pt idx="223">
                  <c:v>1.752</c:v>
                </c:pt>
                <c:pt idx="224">
                  <c:v>1.74</c:v>
                </c:pt>
                <c:pt idx="225">
                  <c:v>1.738</c:v>
                </c:pt>
                <c:pt idx="226">
                  <c:v>1.756</c:v>
                </c:pt>
                <c:pt idx="227">
                  <c:v>1.708</c:v>
                </c:pt>
                <c:pt idx="228">
                  <c:v>1.657</c:v>
                </c:pt>
                <c:pt idx="229">
                  <c:v>1.6640000000000001</c:v>
                </c:pt>
                <c:pt idx="230">
                  <c:v>1.6760000000000002</c:v>
                </c:pt>
                <c:pt idx="231">
                  <c:v>1.74</c:v>
                </c:pt>
                <c:pt idx="232">
                  <c:v>1.714</c:v>
                </c:pt>
                <c:pt idx="233">
                  <c:v>1.6579999999999999</c:v>
                </c:pt>
                <c:pt idx="234">
                  <c:v>1.643</c:v>
                </c:pt>
                <c:pt idx="235">
                  <c:v>1.649</c:v>
                </c:pt>
                <c:pt idx="236">
                  <c:v>1.635</c:v>
                </c:pt>
                <c:pt idx="237">
                  <c:v>1.694</c:v>
                </c:pt>
                <c:pt idx="238">
                  <c:v>1.6600000000000001</c:v>
                </c:pt>
                <c:pt idx="239">
                  <c:v>1.6779999999999999</c:v>
                </c:pt>
                <c:pt idx="240">
                  <c:v>1.6850000000000001</c:v>
                </c:pt>
                <c:pt idx="241">
                  <c:v>1.714</c:v>
                </c:pt>
                <c:pt idx="242">
                  <c:v>1.6659999999999999</c:v>
                </c:pt>
                <c:pt idx="243">
                  <c:v>1.6779999999999999</c:v>
                </c:pt>
                <c:pt idx="244">
                  <c:v>1.6830000000000001</c:v>
                </c:pt>
                <c:pt idx="245">
                  <c:v>1.6659999999999999</c:v>
                </c:pt>
                <c:pt idx="246">
                  <c:v>1.6600000000000001</c:v>
                </c:pt>
                <c:pt idx="247">
                  <c:v>1.6890000000000001</c:v>
                </c:pt>
                <c:pt idx="248">
                  <c:v>1.661</c:v>
                </c:pt>
                <c:pt idx="249">
                  <c:v>1.6779999999999999</c:v>
                </c:pt>
                <c:pt idx="250">
                  <c:v>1.645</c:v>
                </c:pt>
                <c:pt idx="251">
                  <c:v>1.6160000000000001</c:v>
                </c:pt>
                <c:pt idx="252">
                  <c:v>1.5620000000000001</c:v>
                </c:pt>
                <c:pt idx="253">
                  <c:v>1.623</c:v>
                </c:pt>
                <c:pt idx="254">
                  <c:v>1.55</c:v>
                </c:pt>
                <c:pt idx="255">
                  <c:v>1.597</c:v>
                </c:pt>
                <c:pt idx="256">
                  <c:v>1.6040000000000001</c:v>
                </c:pt>
                <c:pt idx="257">
                  <c:v>1.6459999999999999</c:v>
                </c:pt>
                <c:pt idx="258">
                  <c:v>1.6520000000000001</c:v>
                </c:pt>
                <c:pt idx="259">
                  <c:v>1.6240000000000001</c:v>
                </c:pt>
                <c:pt idx="260">
                  <c:v>1.637</c:v>
                </c:pt>
                <c:pt idx="261">
                  <c:v>1.595</c:v>
                </c:pt>
                <c:pt idx="262">
                  <c:v>1.54</c:v>
                </c:pt>
                <c:pt idx="263">
                  <c:v>1.5449999999999999</c:v>
                </c:pt>
                <c:pt idx="264">
                  <c:v>1.5659999999999998</c:v>
                </c:pt>
                <c:pt idx="265">
                  <c:v>1.5659999999999998</c:v>
                </c:pt>
                <c:pt idx="266">
                  <c:v>1.5979999999999999</c:v>
                </c:pt>
                <c:pt idx="267">
                  <c:v>1.645</c:v>
                </c:pt>
                <c:pt idx="268">
                  <c:v>1.63</c:v>
                </c:pt>
                <c:pt idx="269">
                  <c:v>1.577</c:v>
                </c:pt>
                <c:pt idx="270">
                  <c:v>1.5760000000000001</c:v>
                </c:pt>
                <c:pt idx="271">
                  <c:v>1.5669999999999999</c:v>
                </c:pt>
                <c:pt idx="272">
                  <c:v>1.5350000000000001</c:v>
                </c:pt>
                <c:pt idx="273">
                  <c:v>1.548</c:v>
                </c:pt>
                <c:pt idx="274">
                  <c:v>1.5649999999999999</c:v>
                </c:pt>
                <c:pt idx="275">
                  <c:v>1.5720000000000001</c:v>
                </c:pt>
                <c:pt idx="276">
                  <c:v>1.615</c:v>
                </c:pt>
                <c:pt idx="277">
                  <c:v>1.6019999999999999</c:v>
                </c:pt>
                <c:pt idx="278">
                  <c:v>1.552</c:v>
                </c:pt>
                <c:pt idx="279">
                  <c:v>1.538</c:v>
                </c:pt>
                <c:pt idx="280">
                  <c:v>1.556</c:v>
                </c:pt>
                <c:pt idx="281">
                  <c:v>1.5739999999999998</c:v>
                </c:pt>
                <c:pt idx="282">
                  <c:v>1.52</c:v>
                </c:pt>
                <c:pt idx="283">
                  <c:v>1.502</c:v>
                </c:pt>
                <c:pt idx="284">
                  <c:v>1.5249999999999999</c:v>
                </c:pt>
                <c:pt idx="285">
                  <c:v>1.4710000000000001</c:v>
                </c:pt>
                <c:pt idx="286">
                  <c:v>1.484</c:v>
                </c:pt>
                <c:pt idx="287">
                  <c:v>1.514</c:v>
                </c:pt>
                <c:pt idx="288">
                  <c:v>1.514</c:v>
                </c:pt>
                <c:pt idx="289">
                  <c:v>1.514</c:v>
                </c:pt>
                <c:pt idx="290">
                  <c:v>1.5329999999999999</c:v>
                </c:pt>
                <c:pt idx="291">
                  <c:v>1.5209999999999999</c:v>
                </c:pt>
                <c:pt idx="292">
                  <c:v>1.5289999999999999</c:v>
                </c:pt>
                <c:pt idx="293">
                  <c:v>1.4830000000000001</c:v>
                </c:pt>
                <c:pt idx="294">
                  <c:v>1.496</c:v>
                </c:pt>
                <c:pt idx="295">
                  <c:v>1.498</c:v>
                </c:pt>
                <c:pt idx="296">
                  <c:v>1.468</c:v>
                </c:pt>
                <c:pt idx="297">
                  <c:v>1.468</c:v>
                </c:pt>
                <c:pt idx="298">
                  <c:v>1.448</c:v>
                </c:pt>
                <c:pt idx="299">
                  <c:v>1.4570000000000001</c:v>
                </c:pt>
                <c:pt idx="300">
                  <c:v>1.4590000000000001</c:v>
                </c:pt>
                <c:pt idx="301">
                  <c:v>1.472</c:v>
                </c:pt>
                <c:pt idx="302">
                  <c:v>1.4450000000000001</c:v>
                </c:pt>
                <c:pt idx="303">
                  <c:v>1.454</c:v>
                </c:pt>
                <c:pt idx="304">
                  <c:v>1.4630000000000001</c:v>
                </c:pt>
                <c:pt idx="305">
                  <c:v>1.42</c:v>
                </c:pt>
                <c:pt idx="306">
                  <c:v>1.367</c:v>
                </c:pt>
                <c:pt idx="307">
                  <c:v>1.3049999999999999</c:v>
                </c:pt>
                <c:pt idx="308">
                  <c:v>1.329</c:v>
                </c:pt>
                <c:pt idx="309">
                  <c:v>1.3420000000000001</c:v>
                </c:pt>
                <c:pt idx="310">
                  <c:v>1.35</c:v>
                </c:pt>
                <c:pt idx="311">
                  <c:v>1.423</c:v>
                </c:pt>
                <c:pt idx="312">
                  <c:v>1.407</c:v>
                </c:pt>
                <c:pt idx="313">
                  <c:v>1.4119999999999999</c:v>
                </c:pt>
                <c:pt idx="314">
                  <c:v>1.415</c:v>
                </c:pt>
                <c:pt idx="315">
                  <c:v>1.3879999999999999</c:v>
                </c:pt>
                <c:pt idx="316">
                  <c:v>1.337</c:v>
                </c:pt>
                <c:pt idx="317">
                  <c:v>1.353</c:v>
                </c:pt>
                <c:pt idx="318">
                  <c:v>1.357</c:v>
                </c:pt>
                <c:pt idx="319">
                  <c:v>1.3679999999999999</c:v>
                </c:pt>
                <c:pt idx="320">
                  <c:v>1.407</c:v>
                </c:pt>
                <c:pt idx="321">
                  <c:v>1.431</c:v>
                </c:pt>
                <c:pt idx="322">
                  <c:v>1.403</c:v>
                </c:pt>
                <c:pt idx="323">
                  <c:v>1.351</c:v>
                </c:pt>
                <c:pt idx="324">
                  <c:v>1.3780000000000001</c:v>
                </c:pt>
                <c:pt idx="325">
                  <c:v>1.403</c:v>
                </c:pt>
                <c:pt idx="326">
                  <c:v>1.3959999999999999</c:v>
                </c:pt>
                <c:pt idx="327">
                  <c:v>1.3860000000000001</c:v>
                </c:pt>
                <c:pt idx="328">
                  <c:v>1.361</c:v>
                </c:pt>
                <c:pt idx="329">
                  <c:v>1.353</c:v>
                </c:pt>
                <c:pt idx="330">
                  <c:v>1.399</c:v>
                </c:pt>
                <c:pt idx="331">
                  <c:v>1.3740000000000001</c:v>
                </c:pt>
                <c:pt idx="332">
                  <c:v>1.321</c:v>
                </c:pt>
                <c:pt idx="333">
                  <c:v>1.343</c:v>
                </c:pt>
                <c:pt idx="334">
                  <c:v>1.3220000000000001</c:v>
                </c:pt>
                <c:pt idx="335">
                  <c:v>1.319</c:v>
                </c:pt>
                <c:pt idx="336">
                  <c:v>1.26</c:v>
                </c:pt>
                <c:pt idx="337">
                  <c:v>1.244</c:v>
                </c:pt>
                <c:pt idx="338">
                  <c:v>1.2610000000000001</c:v>
                </c:pt>
                <c:pt idx="339">
                  <c:v>1.244</c:v>
                </c:pt>
                <c:pt idx="340">
                  <c:v>1.246</c:v>
                </c:pt>
                <c:pt idx="341">
                  <c:v>1.286</c:v>
                </c:pt>
                <c:pt idx="342">
                  <c:v>1.288</c:v>
                </c:pt>
                <c:pt idx="343">
                  <c:v>1.264</c:v>
                </c:pt>
                <c:pt idx="344">
                  <c:v>1.2549999999999999</c:v>
                </c:pt>
                <c:pt idx="345">
                  <c:v>1.218</c:v>
                </c:pt>
                <c:pt idx="346">
                  <c:v>1.2270000000000001</c:v>
                </c:pt>
                <c:pt idx="347">
                  <c:v>1.198</c:v>
                </c:pt>
                <c:pt idx="348">
                  <c:v>1.202</c:v>
                </c:pt>
                <c:pt idx="349">
                  <c:v>1.208</c:v>
                </c:pt>
                <c:pt idx="350">
                  <c:v>1.2030000000000001</c:v>
                </c:pt>
                <c:pt idx="351">
                  <c:v>1.1910000000000001</c:v>
                </c:pt>
                <c:pt idx="352">
                  <c:v>1.1479999999999999</c:v>
                </c:pt>
                <c:pt idx="353">
                  <c:v>1.1539999999999999</c:v>
                </c:pt>
                <c:pt idx="354">
                  <c:v>1.147</c:v>
                </c:pt>
                <c:pt idx="355">
                  <c:v>1.165</c:v>
                </c:pt>
                <c:pt idx="356">
                  <c:v>1.145</c:v>
                </c:pt>
                <c:pt idx="357">
                  <c:v>1.1759999999999999</c:v>
                </c:pt>
                <c:pt idx="358">
                  <c:v>1.1459999999999999</c:v>
                </c:pt>
                <c:pt idx="359">
                  <c:v>1.147</c:v>
                </c:pt>
                <c:pt idx="360">
                  <c:v>1.119</c:v>
                </c:pt>
                <c:pt idx="361">
                  <c:v>1.169</c:v>
                </c:pt>
                <c:pt idx="362">
                  <c:v>1.1539999999999999</c:v>
                </c:pt>
                <c:pt idx="363">
                  <c:v>1.1299999999999999</c:v>
                </c:pt>
                <c:pt idx="364">
                  <c:v>1.1339999999999999</c:v>
                </c:pt>
                <c:pt idx="365">
                  <c:v>1.167</c:v>
                </c:pt>
                <c:pt idx="366">
                  <c:v>1.1000000000000001</c:v>
                </c:pt>
                <c:pt idx="367">
                  <c:v>1.0609999999999999</c:v>
                </c:pt>
                <c:pt idx="368">
                  <c:v>1.052</c:v>
                </c:pt>
                <c:pt idx="369">
                  <c:v>1.0580000000000001</c:v>
                </c:pt>
                <c:pt idx="370">
                  <c:v>1.0580000000000001</c:v>
                </c:pt>
                <c:pt idx="371">
                  <c:v>1.026</c:v>
                </c:pt>
                <c:pt idx="372">
                  <c:v>1.0169999999999999</c:v>
                </c:pt>
                <c:pt idx="373">
                  <c:v>0.95199999999999996</c:v>
                </c:pt>
                <c:pt idx="374">
                  <c:v>1.0129999999999999</c:v>
                </c:pt>
                <c:pt idx="375">
                  <c:v>1</c:v>
                </c:pt>
                <c:pt idx="376">
                  <c:v>0.98899999999999999</c:v>
                </c:pt>
                <c:pt idx="377">
                  <c:v>0.99199999999999999</c:v>
                </c:pt>
                <c:pt idx="378">
                  <c:v>0.98099999999999998</c:v>
                </c:pt>
                <c:pt idx="379">
                  <c:v>0.94699999999999995</c:v>
                </c:pt>
                <c:pt idx="380">
                  <c:v>0.93799999999999994</c:v>
                </c:pt>
                <c:pt idx="381">
                  <c:v>0.90900000000000003</c:v>
                </c:pt>
                <c:pt idx="382">
                  <c:v>0.88300000000000001</c:v>
                </c:pt>
                <c:pt idx="383">
                  <c:v>0.89</c:v>
                </c:pt>
                <c:pt idx="384">
                  <c:v>0.88100000000000001</c:v>
                </c:pt>
                <c:pt idx="385">
                  <c:v>0.93</c:v>
                </c:pt>
                <c:pt idx="386">
                  <c:v>0.95399999999999996</c:v>
                </c:pt>
                <c:pt idx="387">
                  <c:v>0.96899999999999997</c:v>
                </c:pt>
                <c:pt idx="388">
                  <c:v>0.92800000000000005</c:v>
                </c:pt>
                <c:pt idx="389">
                  <c:v>0.95199999999999996</c:v>
                </c:pt>
                <c:pt idx="390">
                  <c:v>0.996</c:v>
                </c:pt>
                <c:pt idx="391">
                  <c:v>1.046</c:v>
                </c:pt>
                <c:pt idx="392">
                  <c:v>1.0389999999999999</c:v>
                </c:pt>
                <c:pt idx="393">
                  <c:v>1.0820000000000001</c:v>
                </c:pt>
                <c:pt idx="394">
                  <c:v>1.0660000000000001</c:v>
                </c:pt>
                <c:pt idx="395">
                  <c:v>1.06</c:v>
                </c:pt>
                <c:pt idx="396">
                  <c:v>1.0489999999999999</c:v>
                </c:pt>
                <c:pt idx="397">
                  <c:v>1.081</c:v>
                </c:pt>
                <c:pt idx="398">
                  <c:v>1.042</c:v>
                </c:pt>
                <c:pt idx="399">
                  <c:v>1.01</c:v>
                </c:pt>
                <c:pt idx="400">
                  <c:v>1.012</c:v>
                </c:pt>
                <c:pt idx="401">
                  <c:v>1.0029999999999999</c:v>
                </c:pt>
                <c:pt idx="402">
                  <c:v>0.97199999999999998</c:v>
                </c:pt>
                <c:pt idx="403">
                  <c:v>0.97099999999999997</c:v>
                </c:pt>
                <c:pt idx="404">
                  <c:v>0.96299999999999997</c:v>
                </c:pt>
                <c:pt idx="405">
                  <c:v>0.94599999999999995</c:v>
                </c:pt>
                <c:pt idx="406">
                  <c:v>0.90100000000000002</c:v>
                </c:pt>
                <c:pt idx="407">
                  <c:v>0.90200000000000002</c:v>
                </c:pt>
                <c:pt idx="408">
                  <c:v>0.92500000000000004</c:v>
                </c:pt>
                <c:pt idx="409">
                  <c:v>0.90600000000000003</c:v>
                </c:pt>
                <c:pt idx="410">
                  <c:v>0.90500000000000003</c:v>
                </c:pt>
                <c:pt idx="411">
                  <c:v>0.90700000000000003</c:v>
                </c:pt>
                <c:pt idx="412">
                  <c:v>0.90500000000000003</c:v>
                </c:pt>
                <c:pt idx="413">
                  <c:v>0.88600000000000001</c:v>
                </c:pt>
                <c:pt idx="414">
                  <c:v>0.89400000000000002</c:v>
                </c:pt>
                <c:pt idx="415">
                  <c:v>0.83699999999999997</c:v>
                </c:pt>
                <c:pt idx="416">
                  <c:v>0.755</c:v>
                </c:pt>
                <c:pt idx="417">
                  <c:v>0.81899999999999995</c:v>
                </c:pt>
                <c:pt idx="418">
                  <c:v>0.85799999999999998</c:v>
                </c:pt>
                <c:pt idx="419">
                  <c:v>0.84799999999999998</c:v>
                </c:pt>
                <c:pt idx="420">
                  <c:v>0.87</c:v>
                </c:pt>
                <c:pt idx="421">
                  <c:v>0.87</c:v>
                </c:pt>
                <c:pt idx="422">
                  <c:v>0.90100000000000002</c:v>
                </c:pt>
                <c:pt idx="423">
                  <c:v>0.89100000000000001</c:v>
                </c:pt>
                <c:pt idx="424">
                  <c:v>0.86799999999999999</c:v>
                </c:pt>
                <c:pt idx="425">
                  <c:v>0.876</c:v>
                </c:pt>
                <c:pt idx="426">
                  <c:v>0.89700000000000002</c:v>
                </c:pt>
                <c:pt idx="427">
                  <c:v>0.84399999999999997</c:v>
                </c:pt>
                <c:pt idx="428">
                  <c:v>0.84</c:v>
                </c:pt>
                <c:pt idx="429">
                  <c:v>0.85199999999999998</c:v>
                </c:pt>
                <c:pt idx="430">
                  <c:v>0.80600000000000005</c:v>
                </c:pt>
                <c:pt idx="431">
                  <c:v>0.82599999999999996</c:v>
                </c:pt>
                <c:pt idx="432">
                  <c:v>0.82599999999999996</c:v>
                </c:pt>
                <c:pt idx="433">
                  <c:v>0.81599999999999995</c:v>
                </c:pt>
                <c:pt idx="434">
                  <c:v>0.83399999999999996</c:v>
                </c:pt>
                <c:pt idx="435">
                  <c:v>0.82599999999999996</c:v>
                </c:pt>
                <c:pt idx="436">
                  <c:v>0.80900000000000005</c:v>
                </c:pt>
                <c:pt idx="437">
                  <c:v>0.79800000000000004</c:v>
                </c:pt>
                <c:pt idx="438">
                  <c:v>0.78400000000000003</c:v>
                </c:pt>
                <c:pt idx="439">
                  <c:v>0.80100000000000005</c:v>
                </c:pt>
                <c:pt idx="440">
                  <c:v>0.79600000000000004</c:v>
                </c:pt>
                <c:pt idx="441">
                  <c:v>0.84799999999999998</c:v>
                </c:pt>
                <c:pt idx="442">
                  <c:v>0.79800000000000004</c:v>
                </c:pt>
                <c:pt idx="443">
                  <c:v>0.76900000000000002</c:v>
                </c:pt>
                <c:pt idx="444">
                  <c:v>0.78</c:v>
                </c:pt>
                <c:pt idx="445">
                  <c:v>0.747</c:v>
                </c:pt>
                <c:pt idx="446">
                  <c:v>0.73499999999999999</c:v>
                </c:pt>
                <c:pt idx="447">
                  <c:v>0.7</c:v>
                </c:pt>
                <c:pt idx="448">
                  <c:v>0.7</c:v>
                </c:pt>
                <c:pt idx="449">
                  <c:v>0.72699999999999998</c:v>
                </c:pt>
                <c:pt idx="450">
                  <c:v>0.74099999999999999</c:v>
                </c:pt>
                <c:pt idx="451">
                  <c:v>0.747</c:v>
                </c:pt>
                <c:pt idx="452">
                  <c:v>0.77200000000000002</c:v>
                </c:pt>
                <c:pt idx="453">
                  <c:v>0.78</c:v>
                </c:pt>
                <c:pt idx="454">
                  <c:v>0.71199999999999997</c:v>
                </c:pt>
                <c:pt idx="455">
                  <c:v>0.68500000000000005</c:v>
                </c:pt>
                <c:pt idx="456">
                  <c:v>0.68</c:v>
                </c:pt>
                <c:pt idx="457">
                  <c:v>0.67600000000000005</c:v>
                </c:pt>
                <c:pt idx="458">
                  <c:v>0.623</c:v>
                </c:pt>
                <c:pt idx="459">
                  <c:v>0.622</c:v>
                </c:pt>
                <c:pt idx="460">
                  <c:v>0.59499999999999997</c:v>
                </c:pt>
                <c:pt idx="461">
                  <c:v>0.59099999999999997</c:v>
                </c:pt>
                <c:pt idx="462">
                  <c:v>0.61599999999999999</c:v>
                </c:pt>
                <c:pt idx="463">
                  <c:v>0.59199999999999997</c:v>
                </c:pt>
                <c:pt idx="464">
                  <c:v>0.6</c:v>
                </c:pt>
                <c:pt idx="465">
                  <c:v>0.59099999999999997</c:v>
                </c:pt>
                <c:pt idx="466">
                  <c:v>0.58699999999999997</c:v>
                </c:pt>
                <c:pt idx="467">
                  <c:v>0.58699999999999997</c:v>
                </c:pt>
                <c:pt idx="468">
                  <c:v>0.58699999999999997</c:v>
                </c:pt>
                <c:pt idx="469">
                  <c:v>0.54300000000000004</c:v>
                </c:pt>
                <c:pt idx="470">
                  <c:v>0.53900000000000003</c:v>
                </c:pt>
                <c:pt idx="471">
                  <c:v>0.53800000000000003</c:v>
                </c:pt>
                <c:pt idx="472">
                  <c:v>0.53800000000000003</c:v>
                </c:pt>
                <c:pt idx="473">
                  <c:v>0.497</c:v>
                </c:pt>
                <c:pt idx="474">
                  <c:v>0.51700000000000002</c:v>
                </c:pt>
                <c:pt idx="475">
                  <c:v>0.44500000000000001</c:v>
                </c:pt>
                <c:pt idx="476">
                  <c:v>0.48299999999999998</c:v>
                </c:pt>
                <c:pt idx="477">
                  <c:v>0.50900000000000001</c:v>
                </c:pt>
                <c:pt idx="478">
                  <c:v>0.49099999999999999</c:v>
                </c:pt>
                <c:pt idx="479">
                  <c:v>0.47799999999999998</c:v>
                </c:pt>
                <c:pt idx="480">
                  <c:v>0.47599999999999998</c:v>
                </c:pt>
                <c:pt idx="481">
                  <c:v>0.42299999999999999</c:v>
                </c:pt>
                <c:pt idx="482">
                  <c:v>0.47299999999999998</c:v>
                </c:pt>
                <c:pt idx="483">
                  <c:v>0.45200000000000001</c:v>
                </c:pt>
                <c:pt idx="484">
                  <c:v>0.439</c:v>
                </c:pt>
                <c:pt idx="485">
                  <c:v>0.44800000000000001</c:v>
                </c:pt>
                <c:pt idx="486">
                  <c:v>0.52300000000000002</c:v>
                </c:pt>
                <c:pt idx="487">
                  <c:v>0.44600000000000001</c:v>
                </c:pt>
                <c:pt idx="488">
                  <c:v>0.36099999999999999</c:v>
                </c:pt>
                <c:pt idx="489">
                  <c:v>0.39400000000000002</c:v>
                </c:pt>
                <c:pt idx="490">
                  <c:v>0.38100000000000001</c:v>
                </c:pt>
                <c:pt idx="491">
                  <c:v>0.35199999999999998</c:v>
                </c:pt>
                <c:pt idx="492">
                  <c:v>0.35799999999999998</c:v>
                </c:pt>
                <c:pt idx="493">
                  <c:v>0.30199999999999999</c:v>
                </c:pt>
                <c:pt idx="494">
                  <c:v>0.312</c:v>
                </c:pt>
                <c:pt idx="495">
                  <c:v>0.34399999999999997</c:v>
                </c:pt>
                <c:pt idx="496">
                  <c:v>0.36499999999999999</c:v>
                </c:pt>
                <c:pt idx="497">
                  <c:v>0.36499999999999999</c:v>
                </c:pt>
                <c:pt idx="498">
                  <c:v>0.374</c:v>
                </c:pt>
                <c:pt idx="499">
                  <c:v>0.35399999999999998</c:v>
                </c:pt>
                <c:pt idx="500">
                  <c:v>0.36899999999999999</c:v>
                </c:pt>
                <c:pt idx="501">
                  <c:v>0.35399999999999998</c:v>
                </c:pt>
                <c:pt idx="502">
                  <c:v>0.318</c:v>
                </c:pt>
                <c:pt idx="503">
                  <c:v>0.34100000000000003</c:v>
                </c:pt>
                <c:pt idx="504">
                  <c:v>0.33300000000000002</c:v>
                </c:pt>
                <c:pt idx="505">
                  <c:v>0.37</c:v>
                </c:pt>
                <c:pt idx="506">
                  <c:v>0.38</c:v>
                </c:pt>
                <c:pt idx="507">
                  <c:v>0.379</c:v>
                </c:pt>
                <c:pt idx="508">
                  <c:v>0.36499999999999999</c:v>
                </c:pt>
                <c:pt idx="509">
                  <c:v>0.36399999999999999</c:v>
                </c:pt>
                <c:pt idx="510">
                  <c:v>0.374</c:v>
                </c:pt>
                <c:pt idx="511">
                  <c:v>0.32400000000000001</c:v>
                </c:pt>
                <c:pt idx="512">
                  <c:v>0.29699999999999999</c:v>
                </c:pt>
                <c:pt idx="513">
                  <c:v>0.32700000000000001</c:v>
                </c:pt>
                <c:pt idx="514">
                  <c:v>0.35499999999999998</c:v>
                </c:pt>
                <c:pt idx="515">
                  <c:v>0.36099999999999999</c:v>
                </c:pt>
                <c:pt idx="516">
                  <c:v>0.38200000000000001</c:v>
                </c:pt>
                <c:pt idx="517">
                  <c:v>0.34699999999999998</c:v>
                </c:pt>
                <c:pt idx="518">
                  <c:v>0.39300000000000002</c:v>
                </c:pt>
                <c:pt idx="519">
                  <c:v>0.311</c:v>
                </c:pt>
                <c:pt idx="520">
                  <c:v>0.23300000000000001</c:v>
                </c:pt>
                <c:pt idx="521">
                  <c:v>0.20799999999999999</c:v>
                </c:pt>
                <c:pt idx="522">
                  <c:v>0.23799999999999999</c:v>
                </c:pt>
              </c:numCache>
            </c:numRef>
          </c:val>
          <c:smooth val="0"/>
        </c:ser>
        <c:ser>
          <c:idx val="2"/>
          <c:order val="2"/>
          <c:tx>
            <c:strRef>
              <c:f>Hoja1!$K$4</c:f>
              <c:strCache>
                <c:ptCount val="1"/>
                <c:pt idx="0">
                  <c:v>Bono Francia 10 años</c:v>
                </c:pt>
              </c:strCache>
            </c:strRef>
          </c:tx>
          <c:marker>
            <c:symbol val="none"/>
          </c:marker>
          <c:cat>
            <c:numRef>
              <c:f>Hoja1!$H$5:$H$527</c:f>
              <c:numCache>
                <c:formatCode>m/d/yyyy</c:formatCode>
                <c:ptCount val="523"/>
                <c:pt idx="0">
                  <c:v>41345</c:v>
                </c:pt>
                <c:pt idx="1">
                  <c:v>41346</c:v>
                </c:pt>
                <c:pt idx="2">
                  <c:v>41347</c:v>
                </c:pt>
                <c:pt idx="3">
                  <c:v>41348</c:v>
                </c:pt>
                <c:pt idx="4">
                  <c:v>41351</c:v>
                </c:pt>
                <c:pt idx="5">
                  <c:v>41352</c:v>
                </c:pt>
                <c:pt idx="6">
                  <c:v>41353</c:v>
                </c:pt>
                <c:pt idx="7">
                  <c:v>41354</c:v>
                </c:pt>
                <c:pt idx="8">
                  <c:v>41355</c:v>
                </c:pt>
                <c:pt idx="9">
                  <c:v>41358</c:v>
                </c:pt>
                <c:pt idx="10">
                  <c:v>41359</c:v>
                </c:pt>
                <c:pt idx="11">
                  <c:v>41360</c:v>
                </c:pt>
                <c:pt idx="12">
                  <c:v>41361</c:v>
                </c:pt>
                <c:pt idx="13">
                  <c:v>41362</c:v>
                </c:pt>
                <c:pt idx="14">
                  <c:v>41365</c:v>
                </c:pt>
                <c:pt idx="15">
                  <c:v>41366</c:v>
                </c:pt>
                <c:pt idx="16">
                  <c:v>41367</c:v>
                </c:pt>
                <c:pt idx="17">
                  <c:v>41368</c:v>
                </c:pt>
                <c:pt idx="18">
                  <c:v>41369</c:v>
                </c:pt>
                <c:pt idx="19">
                  <c:v>41372</c:v>
                </c:pt>
                <c:pt idx="20">
                  <c:v>41373</c:v>
                </c:pt>
                <c:pt idx="21">
                  <c:v>41374</c:v>
                </c:pt>
                <c:pt idx="22">
                  <c:v>41375</c:v>
                </c:pt>
                <c:pt idx="23">
                  <c:v>41376</c:v>
                </c:pt>
                <c:pt idx="24">
                  <c:v>41379</c:v>
                </c:pt>
                <c:pt idx="25">
                  <c:v>41380</c:v>
                </c:pt>
                <c:pt idx="26">
                  <c:v>41381</c:v>
                </c:pt>
                <c:pt idx="27">
                  <c:v>41382</c:v>
                </c:pt>
                <c:pt idx="28">
                  <c:v>41383</c:v>
                </c:pt>
                <c:pt idx="29">
                  <c:v>41386</c:v>
                </c:pt>
                <c:pt idx="30">
                  <c:v>41387</c:v>
                </c:pt>
                <c:pt idx="31">
                  <c:v>41388</c:v>
                </c:pt>
                <c:pt idx="32">
                  <c:v>41389</c:v>
                </c:pt>
                <c:pt idx="33">
                  <c:v>41390</c:v>
                </c:pt>
                <c:pt idx="34">
                  <c:v>41393</c:v>
                </c:pt>
                <c:pt idx="35">
                  <c:v>41394</c:v>
                </c:pt>
                <c:pt idx="36">
                  <c:v>41395</c:v>
                </c:pt>
                <c:pt idx="37">
                  <c:v>41396</c:v>
                </c:pt>
                <c:pt idx="38">
                  <c:v>41397</c:v>
                </c:pt>
                <c:pt idx="39">
                  <c:v>41400</c:v>
                </c:pt>
                <c:pt idx="40">
                  <c:v>41401</c:v>
                </c:pt>
                <c:pt idx="41">
                  <c:v>41402</c:v>
                </c:pt>
                <c:pt idx="42">
                  <c:v>41403</c:v>
                </c:pt>
                <c:pt idx="43">
                  <c:v>41404</c:v>
                </c:pt>
                <c:pt idx="44">
                  <c:v>41407</c:v>
                </c:pt>
                <c:pt idx="45">
                  <c:v>41408</c:v>
                </c:pt>
                <c:pt idx="46">
                  <c:v>41409</c:v>
                </c:pt>
                <c:pt idx="47">
                  <c:v>41410</c:v>
                </c:pt>
                <c:pt idx="48">
                  <c:v>41411</c:v>
                </c:pt>
                <c:pt idx="49">
                  <c:v>41414</c:v>
                </c:pt>
                <c:pt idx="50">
                  <c:v>41415</c:v>
                </c:pt>
                <c:pt idx="51">
                  <c:v>41416</c:v>
                </c:pt>
                <c:pt idx="52">
                  <c:v>41417</c:v>
                </c:pt>
                <c:pt idx="53">
                  <c:v>41418</c:v>
                </c:pt>
                <c:pt idx="54">
                  <c:v>41421</c:v>
                </c:pt>
                <c:pt idx="55">
                  <c:v>41422</c:v>
                </c:pt>
                <c:pt idx="56">
                  <c:v>41423</c:v>
                </c:pt>
                <c:pt idx="57">
                  <c:v>41424</c:v>
                </c:pt>
                <c:pt idx="58">
                  <c:v>41425</c:v>
                </c:pt>
                <c:pt idx="59">
                  <c:v>41428</c:v>
                </c:pt>
                <c:pt idx="60">
                  <c:v>41429</c:v>
                </c:pt>
                <c:pt idx="61">
                  <c:v>41430</c:v>
                </c:pt>
                <c:pt idx="62">
                  <c:v>41431</c:v>
                </c:pt>
                <c:pt idx="63">
                  <c:v>41432</c:v>
                </c:pt>
                <c:pt idx="64">
                  <c:v>41435</c:v>
                </c:pt>
                <c:pt idx="65">
                  <c:v>41436</c:v>
                </c:pt>
                <c:pt idx="66">
                  <c:v>41437</c:v>
                </c:pt>
                <c:pt idx="67">
                  <c:v>41438</c:v>
                </c:pt>
                <c:pt idx="68">
                  <c:v>41439</c:v>
                </c:pt>
                <c:pt idx="69">
                  <c:v>41442</c:v>
                </c:pt>
                <c:pt idx="70">
                  <c:v>41443</c:v>
                </c:pt>
                <c:pt idx="71">
                  <c:v>41444</c:v>
                </c:pt>
                <c:pt idx="72">
                  <c:v>41445</c:v>
                </c:pt>
                <c:pt idx="73">
                  <c:v>41446</c:v>
                </c:pt>
                <c:pt idx="74">
                  <c:v>41449</c:v>
                </c:pt>
                <c:pt idx="75">
                  <c:v>41450</c:v>
                </c:pt>
                <c:pt idx="76">
                  <c:v>41451</c:v>
                </c:pt>
                <c:pt idx="77">
                  <c:v>41452</c:v>
                </c:pt>
                <c:pt idx="78">
                  <c:v>41453</c:v>
                </c:pt>
                <c:pt idx="79">
                  <c:v>41456</c:v>
                </c:pt>
                <c:pt idx="80">
                  <c:v>41457</c:v>
                </c:pt>
                <c:pt idx="81">
                  <c:v>41458</c:v>
                </c:pt>
                <c:pt idx="82">
                  <c:v>41459</c:v>
                </c:pt>
                <c:pt idx="83">
                  <c:v>41460</c:v>
                </c:pt>
                <c:pt idx="84">
                  <c:v>41463</c:v>
                </c:pt>
                <c:pt idx="85">
                  <c:v>41464</c:v>
                </c:pt>
                <c:pt idx="86">
                  <c:v>41465</c:v>
                </c:pt>
                <c:pt idx="87">
                  <c:v>41466</c:v>
                </c:pt>
                <c:pt idx="88">
                  <c:v>41467</c:v>
                </c:pt>
                <c:pt idx="89">
                  <c:v>41470</c:v>
                </c:pt>
                <c:pt idx="90">
                  <c:v>41471</c:v>
                </c:pt>
                <c:pt idx="91">
                  <c:v>41472</c:v>
                </c:pt>
                <c:pt idx="92">
                  <c:v>41473</c:v>
                </c:pt>
                <c:pt idx="93">
                  <c:v>41474</c:v>
                </c:pt>
                <c:pt idx="94">
                  <c:v>41477</c:v>
                </c:pt>
                <c:pt idx="95">
                  <c:v>41478</c:v>
                </c:pt>
                <c:pt idx="96">
                  <c:v>41479</c:v>
                </c:pt>
                <c:pt idx="97">
                  <c:v>41480</c:v>
                </c:pt>
                <c:pt idx="98">
                  <c:v>41481</c:v>
                </c:pt>
                <c:pt idx="99">
                  <c:v>41484</c:v>
                </c:pt>
                <c:pt idx="100">
                  <c:v>41485</c:v>
                </c:pt>
                <c:pt idx="101">
                  <c:v>41486</c:v>
                </c:pt>
                <c:pt idx="102">
                  <c:v>41487</c:v>
                </c:pt>
                <c:pt idx="103">
                  <c:v>41488</c:v>
                </c:pt>
                <c:pt idx="104">
                  <c:v>41491</c:v>
                </c:pt>
                <c:pt idx="105">
                  <c:v>41492</c:v>
                </c:pt>
                <c:pt idx="106">
                  <c:v>41493</c:v>
                </c:pt>
                <c:pt idx="107">
                  <c:v>41494</c:v>
                </c:pt>
                <c:pt idx="108">
                  <c:v>41495</c:v>
                </c:pt>
                <c:pt idx="109">
                  <c:v>41498</c:v>
                </c:pt>
                <c:pt idx="110">
                  <c:v>41499</c:v>
                </c:pt>
                <c:pt idx="111">
                  <c:v>41500</c:v>
                </c:pt>
                <c:pt idx="112">
                  <c:v>41501</c:v>
                </c:pt>
                <c:pt idx="113">
                  <c:v>41502</c:v>
                </c:pt>
                <c:pt idx="114">
                  <c:v>41505</c:v>
                </c:pt>
                <c:pt idx="115">
                  <c:v>41506</c:v>
                </c:pt>
                <c:pt idx="116">
                  <c:v>41507</c:v>
                </c:pt>
                <c:pt idx="117">
                  <c:v>41508</c:v>
                </c:pt>
                <c:pt idx="118">
                  <c:v>41509</c:v>
                </c:pt>
                <c:pt idx="119">
                  <c:v>41512</c:v>
                </c:pt>
                <c:pt idx="120">
                  <c:v>41513</c:v>
                </c:pt>
                <c:pt idx="121">
                  <c:v>41514</c:v>
                </c:pt>
                <c:pt idx="122">
                  <c:v>41515</c:v>
                </c:pt>
                <c:pt idx="123">
                  <c:v>41516</c:v>
                </c:pt>
                <c:pt idx="124">
                  <c:v>41519</c:v>
                </c:pt>
                <c:pt idx="125">
                  <c:v>41520</c:v>
                </c:pt>
                <c:pt idx="126">
                  <c:v>41521</c:v>
                </c:pt>
                <c:pt idx="127">
                  <c:v>41522</c:v>
                </c:pt>
                <c:pt idx="128">
                  <c:v>41523</c:v>
                </c:pt>
                <c:pt idx="129">
                  <c:v>41526</c:v>
                </c:pt>
                <c:pt idx="130">
                  <c:v>41527</c:v>
                </c:pt>
                <c:pt idx="131">
                  <c:v>41528</c:v>
                </c:pt>
                <c:pt idx="132">
                  <c:v>41529</c:v>
                </c:pt>
                <c:pt idx="133">
                  <c:v>41530</c:v>
                </c:pt>
                <c:pt idx="134">
                  <c:v>41533</c:v>
                </c:pt>
                <c:pt idx="135">
                  <c:v>41534</c:v>
                </c:pt>
                <c:pt idx="136">
                  <c:v>41535</c:v>
                </c:pt>
                <c:pt idx="137">
                  <c:v>41536</c:v>
                </c:pt>
                <c:pt idx="138">
                  <c:v>41537</c:v>
                </c:pt>
                <c:pt idx="139">
                  <c:v>41540</c:v>
                </c:pt>
                <c:pt idx="140">
                  <c:v>41541</c:v>
                </c:pt>
                <c:pt idx="141">
                  <c:v>41542</c:v>
                </c:pt>
                <c:pt idx="142">
                  <c:v>41543</c:v>
                </c:pt>
                <c:pt idx="143">
                  <c:v>41544</c:v>
                </c:pt>
                <c:pt idx="144">
                  <c:v>41547</c:v>
                </c:pt>
                <c:pt idx="145">
                  <c:v>41548</c:v>
                </c:pt>
                <c:pt idx="146">
                  <c:v>41549</c:v>
                </c:pt>
                <c:pt idx="147">
                  <c:v>41550</c:v>
                </c:pt>
                <c:pt idx="148">
                  <c:v>41551</c:v>
                </c:pt>
                <c:pt idx="149">
                  <c:v>41554</c:v>
                </c:pt>
                <c:pt idx="150">
                  <c:v>41555</c:v>
                </c:pt>
                <c:pt idx="151">
                  <c:v>41556</c:v>
                </c:pt>
                <c:pt idx="152">
                  <c:v>41557</c:v>
                </c:pt>
                <c:pt idx="153">
                  <c:v>41558</c:v>
                </c:pt>
                <c:pt idx="154">
                  <c:v>41561</c:v>
                </c:pt>
                <c:pt idx="155">
                  <c:v>41562</c:v>
                </c:pt>
                <c:pt idx="156">
                  <c:v>41563</c:v>
                </c:pt>
                <c:pt idx="157">
                  <c:v>41564</c:v>
                </c:pt>
                <c:pt idx="158">
                  <c:v>41565</c:v>
                </c:pt>
                <c:pt idx="159">
                  <c:v>41568</c:v>
                </c:pt>
                <c:pt idx="160">
                  <c:v>41569</c:v>
                </c:pt>
                <c:pt idx="161">
                  <c:v>41570</c:v>
                </c:pt>
                <c:pt idx="162">
                  <c:v>41571</c:v>
                </c:pt>
                <c:pt idx="163">
                  <c:v>41572</c:v>
                </c:pt>
                <c:pt idx="164">
                  <c:v>41575</c:v>
                </c:pt>
                <c:pt idx="165">
                  <c:v>41576</c:v>
                </c:pt>
                <c:pt idx="166">
                  <c:v>41577</c:v>
                </c:pt>
                <c:pt idx="167">
                  <c:v>41578</c:v>
                </c:pt>
                <c:pt idx="168">
                  <c:v>41579</c:v>
                </c:pt>
                <c:pt idx="169">
                  <c:v>41582</c:v>
                </c:pt>
                <c:pt idx="170">
                  <c:v>41583</c:v>
                </c:pt>
                <c:pt idx="171">
                  <c:v>41584</c:v>
                </c:pt>
                <c:pt idx="172">
                  <c:v>41585</c:v>
                </c:pt>
                <c:pt idx="173">
                  <c:v>41586</c:v>
                </c:pt>
                <c:pt idx="174">
                  <c:v>41589</c:v>
                </c:pt>
                <c:pt idx="175">
                  <c:v>41590</c:v>
                </c:pt>
                <c:pt idx="176">
                  <c:v>41591</c:v>
                </c:pt>
                <c:pt idx="177">
                  <c:v>41592</c:v>
                </c:pt>
                <c:pt idx="178">
                  <c:v>41593</c:v>
                </c:pt>
                <c:pt idx="179">
                  <c:v>41596</c:v>
                </c:pt>
                <c:pt idx="180">
                  <c:v>41597</c:v>
                </c:pt>
                <c:pt idx="181">
                  <c:v>41598</c:v>
                </c:pt>
                <c:pt idx="182">
                  <c:v>41599</c:v>
                </c:pt>
                <c:pt idx="183">
                  <c:v>41600</c:v>
                </c:pt>
                <c:pt idx="184">
                  <c:v>41603</c:v>
                </c:pt>
                <c:pt idx="185">
                  <c:v>41604</c:v>
                </c:pt>
                <c:pt idx="186">
                  <c:v>41605</c:v>
                </c:pt>
                <c:pt idx="187">
                  <c:v>41606</c:v>
                </c:pt>
                <c:pt idx="188">
                  <c:v>41607</c:v>
                </c:pt>
                <c:pt idx="189">
                  <c:v>41610</c:v>
                </c:pt>
                <c:pt idx="190">
                  <c:v>41611</c:v>
                </c:pt>
                <c:pt idx="191">
                  <c:v>41612</c:v>
                </c:pt>
                <c:pt idx="192">
                  <c:v>41613</c:v>
                </c:pt>
                <c:pt idx="193">
                  <c:v>41614</c:v>
                </c:pt>
                <c:pt idx="194">
                  <c:v>41617</c:v>
                </c:pt>
                <c:pt idx="195">
                  <c:v>41618</c:v>
                </c:pt>
                <c:pt idx="196">
                  <c:v>41619</c:v>
                </c:pt>
                <c:pt idx="197">
                  <c:v>41620</c:v>
                </c:pt>
                <c:pt idx="198">
                  <c:v>41621</c:v>
                </c:pt>
                <c:pt idx="199">
                  <c:v>41624</c:v>
                </c:pt>
                <c:pt idx="200">
                  <c:v>41625</c:v>
                </c:pt>
                <c:pt idx="201">
                  <c:v>41626</c:v>
                </c:pt>
                <c:pt idx="202">
                  <c:v>41627</c:v>
                </c:pt>
                <c:pt idx="203">
                  <c:v>41628</c:v>
                </c:pt>
                <c:pt idx="204">
                  <c:v>41631</c:v>
                </c:pt>
                <c:pt idx="205">
                  <c:v>41632</c:v>
                </c:pt>
                <c:pt idx="206">
                  <c:v>41633</c:v>
                </c:pt>
                <c:pt idx="207">
                  <c:v>41634</c:v>
                </c:pt>
                <c:pt idx="208">
                  <c:v>41635</c:v>
                </c:pt>
                <c:pt idx="209">
                  <c:v>41638</c:v>
                </c:pt>
                <c:pt idx="210">
                  <c:v>41639</c:v>
                </c:pt>
                <c:pt idx="211">
                  <c:v>41640</c:v>
                </c:pt>
                <c:pt idx="212">
                  <c:v>41641</c:v>
                </c:pt>
                <c:pt idx="213">
                  <c:v>41642</c:v>
                </c:pt>
                <c:pt idx="214">
                  <c:v>41645</c:v>
                </c:pt>
                <c:pt idx="215">
                  <c:v>41646</c:v>
                </c:pt>
                <c:pt idx="216">
                  <c:v>41647</c:v>
                </c:pt>
                <c:pt idx="217">
                  <c:v>41648</c:v>
                </c:pt>
                <c:pt idx="218">
                  <c:v>41649</c:v>
                </c:pt>
                <c:pt idx="219">
                  <c:v>41652</c:v>
                </c:pt>
                <c:pt idx="220">
                  <c:v>41653</c:v>
                </c:pt>
                <c:pt idx="221">
                  <c:v>41654</c:v>
                </c:pt>
                <c:pt idx="222">
                  <c:v>41655</c:v>
                </c:pt>
                <c:pt idx="223">
                  <c:v>41656</c:v>
                </c:pt>
                <c:pt idx="224">
                  <c:v>41659</c:v>
                </c:pt>
                <c:pt idx="225">
                  <c:v>41660</c:v>
                </c:pt>
                <c:pt idx="226">
                  <c:v>41661</c:v>
                </c:pt>
                <c:pt idx="227">
                  <c:v>41662</c:v>
                </c:pt>
                <c:pt idx="228">
                  <c:v>41663</c:v>
                </c:pt>
                <c:pt idx="229">
                  <c:v>41666</c:v>
                </c:pt>
                <c:pt idx="230">
                  <c:v>41667</c:v>
                </c:pt>
                <c:pt idx="231">
                  <c:v>41668</c:v>
                </c:pt>
                <c:pt idx="232">
                  <c:v>41669</c:v>
                </c:pt>
                <c:pt idx="233">
                  <c:v>41670</c:v>
                </c:pt>
                <c:pt idx="234">
                  <c:v>41673</c:v>
                </c:pt>
                <c:pt idx="235">
                  <c:v>41674</c:v>
                </c:pt>
                <c:pt idx="236">
                  <c:v>41675</c:v>
                </c:pt>
                <c:pt idx="237">
                  <c:v>41676</c:v>
                </c:pt>
                <c:pt idx="238">
                  <c:v>41677</c:v>
                </c:pt>
                <c:pt idx="239">
                  <c:v>41680</c:v>
                </c:pt>
                <c:pt idx="240">
                  <c:v>41681</c:v>
                </c:pt>
                <c:pt idx="241">
                  <c:v>41682</c:v>
                </c:pt>
                <c:pt idx="242">
                  <c:v>41683</c:v>
                </c:pt>
                <c:pt idx="243">
                  <c:v>41684</c:v>
                </c:pt>
                <c:pt idx="244">
                  <c:v>41687</c:v>
                </c:pt>
                <c:pt idx="245">
                  <c:v>41688</c:v>
                </c:pt>
                <c:pt idx="246">
                  <c:v>41689</c:v>
                </c:pt>
                <c:pt idx="247">
                  <c:v>41690</c:v>
                </c:pt>
                <c:pt idx="248">
                  <c:v>41691</c:v>
                </c:pt>
                <c:pt idx="249">
                  <c:v>41694</c:v>
                </c:pt>
                <c:pt idx="250">
                  <c:v>41695</c:v>
                </c:pt>
                <c:pt idx="251">
                  <c:v>41696</c:v>
                </c:pt>
                <c:pt idx="252">
                  <c:v>41697</c:v>
                </c:pt>
                <c:pt idx="253">
                  <c:v>41698</c:v>
                </c:pt>
                <c:pt idx="254">
                  <c:v>41701</c:v>
                </c:pt>
                <c:pt idx="255">
                  <c:v>41702</c:v>
                </c:pt>
                <c:pt idx="256">
                  <c:v>41703</c:v>
                </c:pt>
                <c:pt idx="257">
                  <c:v>41704</c:v>
                </c:pt>
                <c:pt idx="258">
                  <c:v>41705</c:v>
                </c:pt>
                <c:pt idx="259">
                  <c:v>41708</c:v>
                </c:pt>
                <c:pt idx="260">
                  <c:v>41709</c:v>
                </c:pt>
                <c:pt idx="261">
                  <c:v>41710</c:v>
                </c:pt>
                <c:pt idx="262">
                  <c:v>41711</c:v>
                </c:pt>
                <c:pt idx="263">
                  <c:v>41712</c:v>
                </c:pt>
                <c:pt idx="264">
                  <c:v>41715</c:v>
                </c:pt>
                <c:pt idx="265">
                  <c:v>41716</c:v>
                </c:pt>
                <c:pt idx="266">
                  <c:v>41717</c:v>
                </c:pt>
                <c:pt idx="267">
                  <c:v>41718</c:v>
                </c:pt>
                <c:pt idx="268">
                  <c:v>41719</c:v>
                </c:pt>
                <c:pt idx="269">
                  <c:v>41722</c:v>
                </c:pt>
                <c:pt idx="270">
                  <c:v>41723</c:v>
                </c:pt>
                <c:pt idx="271">
                  <c:v>41724</c:v>
                </c:pt>
                <c:pt idx="272">
                  <c:v>41725</c:v>
                </c:pt>
                <c:pt idx="273">
                  <c:v>41726</c:v>
                </c:pt>
                <c:pt idx="274">
                  <c:v>41729</c:v>
                </c:pt>
                <c:pt idx="275">
                  <c:v>41730</c:v>
                </c:pt>
                <c:pt idx="276">
                  <c:v>41731</c:v>
                </c:pt>
                <c:pt idx="277">
                  <c:v>41732</c:v>
                </c:pt>
                <c:pt idx="278">
                  <c:v>41733</c:v>
                </c:pt>
                <c:pt idx="279">
                  <c:v>41736</c:v>
                </c:pt>
                <c:pt idx="280">
                  <c:v>41737</c:v>
                </c:pt>
                <c:pt idx="281">
                  <c:v>41738</c:v>
                </c:pt>
                <c:pt idx="282">
                  <c:v>41739</c:v>
                </c:pt>
                <c:pt idx="283">
                  <c:v>41740</c:v>
                </c:pt>
                <c:pt idx="284">
                  <c:v>41743</c:v>
                </c:pt>
                <c:pt idx="285">
                  <c:v>41744</c:v>
                </c:pt>
                <c:pt idx="286">
                  <c:v>41745</c:v>
                </c:pt>
                <c:pt idx="287">
                  <c:v>41746</c:v>
                </c:pt>
                <c:pt idx="288">
                  <c:v>41747</c:v>
                </c:pt>
                <c:pt idx="289">
                  <c:v>41750</c:v>
                </c:pt>
                <c:pt idx="290">
                  <c:v>41751</c:v>
                </c:pt>
                <c:pt idx="291">
                  <c:v>41752</c:v>
                </c:pt>
                <c:pt idx="292">
                  <c:v>41753</c:v>
                </c:pt>
                <c:pt idx="293">
                  <c:v>41754</c:v>
                </c:pt>
                <c:pt idx="294">
                  <c:v>41757</c:v>
                </c:pt>
                <c:pt idx="295">
                  <c:v>41758</c:v>
                </c:pt>
                <c:pt idx="296">
                  <c:v>41759</c:v>
                </c:pt>
                <c:pt idx="297">
                  <c:v>41760</c:v>
                </c:pt>
                <c:pt idx="298">
                  <c:v>41761</c:v>
                </c:pt>
                <c:pt idx="299">
                  <c:v>41764</c:v>
                </c:pt>
                <c:pt idx="300">
                  <c:v>41765</c:v>
                </c:pt>
                <c:pt idx="301">
                  <c:v>41766</c:v>
                </c:pt>
                <c:pt idx="302">
                  <c:v>41767</c:v>
                </c:pt>
                <c:pt idx="303">
                  <c:v>41768</c:v>
                </c:pt>
                <c:pt idx="304">
                  <c:v>41771</c:v>
                </c:pt>
                <c:pt idx="305">
                  <c:v>41772</c:v>
                </c:pt>
                <c:pt idx="306">
                  <c:v>41773</c:v>
                </c:pt>
                <c:pt idx="307">
                  <c:v>41774</c:v>
                </c:pt>
                <c:pt idx="308">
                  <c:v>41775</c:v>
                </c:pt>
                <c:pt idx="309">
                  <c:v>41778</c:v>
                </c:pt>
                <c:pt idx="310">
                  <c:v>41779</c:v>
                </c:pt>
                <c:pt idx="311">
                  <c:v>41780</c:v>
                </c:pt>
                <c:pt idx="312">
                  <c:v>41781</c:v>
                </c:pt>
                <c:pt idx="313">
                  <c:v>41782</c:v>
                </c:pt>
                <c:pt idx="314">
                  <c:v>41785</c:v>
                </c:pt>
                <c:pt idx="315">
                  <c:v>41786</c:v>
                </c:pt>
                <c:pt idx="316">
                  <c:v>41787</c:v>
                </c:pt>
                <c:pt idx="317">
                  <c:v>41788</c:v>
                </c:pt>
                <c:pt idx="318">
                  <c:v>41789</c:v>
                </c:pt>
                <c:pt idx="319">
                  <c:v>41792</c:v>
                </c:pt>
                <c:pt idx="320">
                  <c:v>41793</c:v>
                </c:pt>
                <c:pt idx="321">
                  <c:v>41794</c:v>
                </c:pt>
                <c:pt idx="322">
                  <c:v>41795</c:v>
                </c:pt>
                <c:pt idx="323">
                  <c:v>41796</c:v>
                </c:pt>
                <c:pt idx="324">
                  <c:v>41799</c:v>
                </c:pt>
                <c:pt idx="325">
                  <c:v>41800</c:v>
                </c:pt>
                <c:pt idx="326">
                  <c:v>41801</c:v>
                </c:pt>
                <c:pt idx="327">
                  <c:v>41802</c:v>
                </c:pt>
                <c:pt idx="328">
                  <c:v>41803</c:v>
                </c:pt>
                <c:pt idx="329">
                  <c:v>41806</c:v>
                </c:pt>
                <c:pt idx="330">
                  <c:v>41807</c:v>
                </c:pt>
                <c:pt idx="331">
                  <c:v>41808</c:v>
                </c:pt>
                <c:pt idx="332">
                  <c:v>41809</c:v>
                </c:pt>
                <c:pt idx="333">
                  <c:v>41810</c:v>
                </c:pt>
                <c:pt idx="334">
                  <c:v>41813</c:v>
                </c:pt>
                <c:pt idx="335">
                  <c:v>41814</c:v>
                </c:pt>
                <c:pt idx="336">
                  <c:v>41815</c:v>
                </c:pt>
                <c:pt idx="337">
                  <c:v>41816</c:v>
                </c:pt>
                <c:pt idx="338">
                  <c:v>41817</c:v>
                </c:pt>
                <c:pt idx="339">
                  <c:v>41820</c:v>
                </c:pt>
                <c:pt idx="340">
                  <c:v>41821</c:v>
                </c:pt>
                <c:pt idx="341">
                  <c:v>41822</c:v>
                </c:pt>
                <c:pt idx="342">
                  <c:v>41823</c:v>
                </c:pt>
                <c:pt idx="343">
                  <c:v>41824</c:v>
                </c:pt>
                <c:pt idx="344">
                  <c:v>41827</c:v>
                </c:pt>
                <c:pt idx="345">
                  <c:v>41828</c:v>
                </c:pt>
                <c:pt idx="346">
                  <c:v>41829</c:v>
                </c:pt>
                <c:pt idx="347">
                  <c:v>41830</c:v>
                </c:pt>
                <c:pt idx="348">
                  <c:v>41831</c:v>
                </c:pt>
                <c:pt idx="349">
                  <c:v>41834</c:v>
                </c:pt>
                <c:pt idx="350">
                  <c:v>41835</c:v>
                </c:pt>
                <c:pt idx="351">
                  <c:v>41836</c:v>
                </c:pt>
                <c:pt idx="352">
                  <c:v>41837</c:v>
                </c:pt>
                <c:pt idx="353">
                  <c:v>41838</c:v>
                </c:pt>
                <c:pt idx="354">
                  <c:v>41841</c:v>
                </c:pt>
                <c:pt idx="355">
                  <c:v>41842</c:v>
                </c:pt>
                <c:pt idx="356">
                  <c:v>41843</c:v>
                </c:pt>
                <c:pt idx="357">
                  <c:v>41844</c:v>
                </c:pt>
                <c:pt idx="358">
                  <c:v>41845</c:v>
                </c:pt>
                <c:pt idx="359">
                  <c:v>41848</c:v>
                </c:pt>
                <c:pt idx="360">
                  <c:v>41849</c:v>
                </c:pt>
                <c:pt idx="361">
                  <c:v>41850</c:v>
                </c:pt>
                <c:pt idx="362">
                  <c:v>41851</c:v>
                </c:pt>
                <c:pt idx="363">
                  <c:v>41852</c:v>
                </c:pt>
                <c:pt idx="364">
                  <c:v>41855</c:v>
                </c:pt>
                <c:pt idx="365">
                  <c:v>41856</c:v>
                </c:pt>
                <c:pt idx="366">
                  <c:v>41857</c:v>
                </c:pt>
                <c:pt idx="367">
                  <c:v>41858</c:v>
                </c:pt>
                <c:pt idx="368">
                  <c:v>41859</c:v>
                </c:pt>
                <c:pt idx="369">
                  <c:v>41862</c:v>
                </c:pt>
                <c:pt idx="370">
                  <c:v>41863</c:v>
                </c:pt>
                <c:pt idx="371">
                  <c:v>41864</c:v>
                </c:pt>
                <c:pt idx="372">
                  <c:v>41865</c:v>
                </c:pt>
                <c:pt idx="373">
                  <c:v>41866</c:v>
                </c:pt>
                <c:pt idx="374">
                  <c:v>41869</c:v>
                </c:pt>
                <c:pt idx="375">
                  <c:v>41870</c:v>
                </c:pt>
                <c:pt idx="376">
                  <c:v>41871</c:v>
                </c:pt>
                <c:pt idx="377">
                  <c:v>41872</c:v>
                </c:pt>
                <c:pt idx="378">
                  <c:v>41873</c:v>
                </c:pt>
                <c:pt idx="379">
                  <c:v>41876</c:v>
                </c:pt>
                <c:pt idx="380">
                  <c:v>41877</c:v>
                </c:pt>
                <c:pt idx="381">
                  <c:v>41878</c:v>
                </c:pt>
                <c:pt idx="382">
                  <c:v>41879</c:v>
                </c:pt>
                <c:pt idx="383">
                  <c:v>41880</c:v>
                </c:pt>
                <c:pt idx="384">
                  <c:v>41883</c:v>
                </c:pt>
                <c:pt idx="385">
                  <c:v>41884</c:v>
                </c:pt>
                <c:pt idx="386">
                  <c:v>41885</c:v>
                </c:pt>
                <c:pt idx="387">
                  <c:v>41886</c:v>
                </c:pt>
                <c:pt idx="388">
                  <c:v>41887</c:v>
                </c:pt>
                <c:pt idx="389">
                  <c:v>41890</c:v>
                </c:pt>
                <c:pt idx="390">
                  <c:v>41891</c:v>
                </c:pt>
                <c:pt idx="391">
                  <c:v>41892</c:v>
                </c:pt>
                <c:pt idx="392">
                  <c:v>41893</c:v>
                </c:pt>
                <c:pt idx="393">
                  <c:v>41894</c:v>
                </c:pt>
                <c:pt idx="394">
                  <c:v>41897</c:v>
                </c:pt>
                <c:pt idx="395">
                  <c:v>41898</c:v>
                </c:pt>
                <c:pt idx="396">
                  <c:v>41899</c:v>
                </c:pt>
                <c:pt idx="397">
                  <c:v>41900</c:v>
                </c:pt>
                <c:pt idx="398">
                  <c:v>41901</c:v>
                </c:pt>
                <c:pt idx="399">
                  <c:v>41904</c:v>
                </c:pt>
                <c:pt idx="400">
                  <c:v>41905</c:v>
                </c:pt>
                <c:pt idx="401">
                  <c:v>41906</c:v>
                </c:pt>
                <c:pt idx="402">
                  <c:v>41907</c:v>
                </c:pt>
                <c:pt idx="403">
                  <c:v>41908</c:v>
                </c:pt>
                <c:pt idx="404">
                  <c:v>41911</c:v>
                </c:pt>
                <c:pt idx="405">
                  <c:v>41912</c:v>
                </c:pt>
                <c:pt idx="406">
                  <c:v>41913</c:v>
                </c:pt>
                <c:pt idx="407">
                  <c:v>41914</c:v>
                </c:pt>
                <c:pt idx="408">
                  <c:v>41915</c:v>
                </c:pt>
                <c:pt idx="409">
                  <c:v>41918</c:v>
                </c:pt>
                <c:pt idx="410">
                  <c:v>41919</c:v>
                </c:pt>
                <c:pt idx="411">
                  <c:v>41920</c:v>
                </c:pt>
                <c:pt idx="412">
                  <c:v>41921</c:v>
                </c:pt>
                <c:pt idx="413">
                  <c:v>41922</c:v>
                </c:pt>
                <c:pt idx="414">
                  <c:v>41925</c:v>
                </c:pt>
                <c:pt idx="415">
                  <c:v>41926</c:v>
                </c:pt>
                <c:pt idx="416">
                  <c:v>41927</c:v>
                </c:pt>
                <c:pt idx="417">
                  <c:v>41928</c:v>
                </c:pt>
                <c:pt idx="418">
                  <c:v>41929</c:v>
                </c:pt>
                <c:pt idx="419">
                  <c:v>41932</c:v>
                </c:pt>
                <c:pt idx="420">
                  <c:v>41933</c:v>
                </c:pt>
                <c:pt idx="421">
                  <c:v>41934</c:v>
                </c:pt>
                <c:pt idx="422">
                  <c:v>41935</c:v>
                </c:pt>
                <c:pt idx="423">
                  <c:v>41936</c:v>
                </c:pt>
                <c:pt idx="424">
                  <c:v>41939</c:v>
                </c:pt>
                <c:pt idx="425">
                  <c:v>41940</c:v>
                </c:pt>
                <c:pt idx="426">
                  <c:v>41941</c:v>
                </c:pt>
                <c:pt idx="427">
                  <c:v>41942</c:v>
                </c:pt>
                <c:pt idx="428">
                  <c:v>41943</c:v>
                </c:pt>
                <c:pt idx="429">
                  <c:v>41946</c:v>
                </c:pt>
                <c:pt idx="430">
                  <c:v>41947</c:v>
                </c:pt>
                <c:pt idx="431">
                  <c:v>41948</c:v>
                </c:pt>
                <c:pt idx="432">
                  <c:v>41949</c:v>
                </c:pt>
                <c:pt idx="433">
                  <c:v>41950</c:v>
                </c:pt>
                <c:pt idx="434">
                  <c:v>41953</c:v>
                </c:pt>
                <c:pt idx="435">
                  <c:v>41954</c:v>
                </c:pt>
                <c:pt idx="436">
                  <c:v>41955</c:v>
                </c:pt>
                <c:pt idx="437">
                  <c:v>41956</c:v>
                </c:pt>
                <c:pt idx="438">
                  <c:v>41957</c:v>
                </c:pt>
                <c:pt idx="439">
                  <c:v>41960</c:v>
                </c:pt>
                <c:pt idx="440">
                  <c:v>41961</c:v>
                </c:pt>
                <c:pt idx="441">
                  <c:v>41962</c:v>
                </c:pt>
                <c:pt idx="442">
                  <c:v>41963</c:v>
                </c:pt>
                <c:pt idx="443">
                  <c:v>41964</c:v>
                </c:pt>
                <c:pt idx="444">
                  <c:v>41967</c:v>
                </c:pt>
                <c:pt idx="445">
                  <c:v>41968</c:v>
                </c:pt>
                <c:pt idx="446">
                  <c:v>41969</c:v>
                </c:pt>
                <c:pt idx="447">
                  <c:v>41970</c:v>
                </c:pt>
                <c:pt idx="448">
                  <c:v>41971</c:v>
                </c:pt>
                <c:pt idx="449">
                  <c:v>41974</c:v>
                </c:pt>
                <c:pt idx="450">
                  <c:v>41975</c:v>
                </c:pt>
                <c:pt idx="451">
                  <c:v>41976</c:v>
                </c:pt>
                <c:pt idx="452">
                  <c:v>41977</c:v>
                </c:pt>
                <c:pt idx="453">
                  <c:v>41978</c:v>
                </c:pt>
                <c:pt idx="454">
                  <c:v>41981</c:v>
                </c:pt>
                <c:pt idx="455">
                  <c:v>41982</c:v>
                </c:pt>
                <c:pt idx="456">
                  <c:v>41983</c:v>
                </c:pt>
                <c:pt idx="457">
                  <c:v>41984</c:v>
                </c:pt>
                <c:pt idx="458">
                  <c:v>41985</c:v>
                </c:pt>
                <c:pt idx="459">
                  <c:v>41988</c:v>
                </c:pt>
                <c:pt idx="460">
                  <c:v>41989</c:v>
                </c:pt>
                <c:pt idx="461">
                  <c:v>41990</c:v>
                </c:pt>
                <c:pt idx="462">
                  <c:v>41991</c:v>
                </c:pt>
                <c:pt idx="463">
                  <c:v>41992</c:v>
                </c:pt>
                <c:pt idx="464">
                  <c:v>41995</c:v>
                </c:pt>
                <c:pt idx="465">
                  <c:v>41996</c:v>
                </c:pt>
                <c:pt idx="466">
                  <c:v>41997</c:v>
                </c:pt>
                <c:pt idx="467">
                  <c:v>41998</c:v>
                </c:pt>
                <c:pt idx="468">
                  <c:v>41999</c:v>
                </c:pt>
                <c:pt idx="469">
                  <c:v>42002</c:v>
                </c:pt>
                <c:pt idx="470">
                  <c:v>42003</c:v>
                </c:pt>
                <c:pt idx="471">
                  <c:v>42004</c:v>
                </c:pt>
                <c:pt idx="472">
                  <c:v>42005</c:v>
                </c:pt>
                <c:pt idx="473">
                  <c:v>42006</c:v>
                </c:pt>
                <c:pt idx="474">
                  <c:v>42009</c:v>
                </c:pt>
                <c:pt idx="475">
                  <c:v>42010</c:v>
                </c:pt>
                <c:pt idx="476">
                  <c:v>42011</c:v>
                </c:pt>
                <c:pt idx="477">
                  <c:v>42012</c:v>
                </c:pt>
                <c:pt idx="478">
                  <c:v>42013</c:v>
                </c:pt>
                <c:pt idx="479">
                  <c:v>42016</c:v>
                </c:pt>
                <c:pt idx="480">
                  <c:v>42017</c:v>
                </c:pt>
                <c:pt idx="481">
                  <c:v>42018</c:v>
                </c:pt>
                <c:pt idx="482">
                  <c:v>42019</c:v>
                </c:pt>
                <c:pt idx="483">
                  <c:v>42020</c:v>
                </c:pt>
                <c:pt idx="484">
                  <c:v>42023</c:v>
                </c:pt>
                <c:pt idx="485">
                  <c:v>42024</c:v>
                </c:pt>
                <c:pt idx="486">
                  <c:v>42025</c:v>
                </c:pt>
                <c:pt idx="487">
                  <c:v>42026</c:v>
                </c:pt>
                <c:pt idx="488">
                  <c:v>42027</c:v>
                </c:pt>
                <c:pt idx="489">
                  <c:v>42030</c:v>
                </c:pt>
                <c:pt idx="490">
                  <c:v>42031</c:v>
                </c:pt>
                <c:pt idx="491">
                  <c:v>42032</c:v>
                </c:pt>
                <c:pt idx="492">
                  <c:v>42033</c:v>
                </c:pt>
                <c:pt idx="493">
                  <c:v>42034</c:v>
                </c:pt>
                <c:pt idx="494">
                  <c:v>42037</c:v>
                </c:pt>
                <c:pt idx="495">
                  <c:v>42038</c:v>
                </c:pt>
                <c:pt idx="496">
                  <c:v>42039</c:v>
                </c:pt>
                <c:pt idx="497">
                  <c:v>42040</c:v>
                </c:pt>
                <c:pt idx="498">
                  <c:v>42041</c:v>
                </c:pt>
                <c:pt idx="499">
                  <c:v>42044</c:v>
                </c:pt>
                <c:pt idx="500">
                  <c:v>42045</c:v>
                </c:pt>
                <c:pt idx="501">
                  <c:v>42046</c:v>
                </c:pt>
                <c:pt idx="502">
                  <c:v>42047</c:v>
                </c:pt>
                <c:pt idx="503">
                  <c:v>42048</c:v>
                </c:pt>
                <c:pt idx="504">
                  <c:v>42051</c:v>
                </c:pt>
                <c:pt idx="505">
                  <c:v>42052</c:v>
                </c:pt>
                <c:pt idx="506">
                  <c:v>42053</c:v>
                </c:pt>
                <c:pt idx="507">
                  <c:v>42054</c:v>
                </c:pt>
                <c:pt idx="508">
                  <c:v>42055</c:v>
                </c:pt>
                <c:pt idx="509">
                  <c:v>42058</c:v>
                </c:pt>
                <c:pt idx="510">
                  <c:v>42059</c:v>
                </c:pt>
                <c:pt idx="511">
                  <c:v>42060</c:v>
                </c:pt>
                <c:pt idx="512">
                  <c:v>42061</c:v>
                </c:pt>
                <c:pt idx="513">
                  <c:v>42062</c:v>
                </c:pt>
                <c:pt idx="514">
                  <c:v>42065</c:v>
                </c:pt>
                <c:pt idx="515">
                  <c:v>42066</c:v>
                </c:pt>
                <c:pt idx="516">
                  <c:v>42067</c:v>
                </c:pt>
                <c:pt idx="517">
                  <c:v>42068</c:v>
                </c:pt>
                <c:pt idx="518">
                  <c:v>42069</c:v>
                </c:pt>
                <c:pt idx="519">
                  <c:v>42072</c:v>
                </c:pt>
                <c:pt idx="520">
                  <c:v>42073</c:v>
                </c:pt>
                <c:pt idx="521">
                  <c:v>42074</c:v>
                </c:pt>
                <c:pt idx="522">
                  <c:v>42075</c:v>
                </c:pt>
              </c:numCache>
            </c:numRef>
          </c:cat>
          <c:val>
            <c:numRef>
              <c:f>Hoja1!$K$5:$K$527</c:f>
              <c:numCache>
                <c:formatCode>0.00</c:formatCode>
                <c:ptCount val="523"/>
                <c:pt idx="0">
                  <c:v>2.101</c:v>
                </c:pt>
                <c:pt idx="1">
                  <c:v>2.093</c:v>
                </c:pt>
                <c:pt idx="2">
                  <c:v>2.089</c:v>
                </c:pt>
                <c:pt idx="3">
                  <c:v>2.0630000000000002</c:v>
                </c:pt>
                <c:pt idx="4">
                  <c:v>2.0289999999999999</c:v>
                </c:pt>
                <c:pt idx="5">
                  <c:v>2.004</c:v>
                </c:pt>
                <c:pt idx="6">
                  <c:v>2.0299999999999998</c:v>
                </c:pt>
                <c:pt idx="7">
                  <c:v>2.0030000000000001</c:v>
                </c:pt>
                <c:pt idx="8">
                  <c:v>2.0150000000000001</c:v>
                </c:pt>
                <c:pt idx="9">
                  <c:v>2.0129999999999999</c:v>
                </c:pt>
                <c:pt idx="10">
                  <c:v>2.0499999999999998</c:v>
                </c:pt>
                <c:pt idx="11">
                  <c:v>2.0089999999999999</c:v>
                </c:pt>
                <c:pt idx="12">
                  <c:v>2.0219999999999998</c:v>
                </c:pt>
                <c:pt idx="13">
                  <c:v>2.0219999999999998</c:v>
                </c:pt>
                <c:pt idx="14">
                  <c:v>2.0219999999999998</c:v>
                </c:pt>
                <c:pt idx="15">
                  <c:v>2.0099999999999998</c:v>
                </c:pt>
                <c:pt idx="16">
                  <c:v>1.9849999999999999</c:v>
                </c:pt>
                <c:pt idx="17">
                  <c:v>1.8660000000000001</c:v>
                </c:pt>
                <c:pt idx="18">
                  <c:v>1.75</c:v>
                </c:pt>
                <c:pt idx="19">
                  <c:v>1.7469999999999999</c:v>
                </c:pt>
                <c:pt idx="20">
                  <c:v>1.794</c:v>
                </c:pt>
                <c:pt idx="21">
                  <c:v>1.865</c:v>
                </c:pt>
                <c:pt idx="22">
                  <c:v>1.843</c:v>
                </c:pt>
                <c:pt idx="23">
                  <c:v>1.804</c:v>
                </c:pt>
                <c:pt idx="24">
                  <c:v>1.7970000000000002</c:v>
                </c:pt>
                <c:pt idx="25">
                  <c:v>1.8180000000000001</c:v>
                </c:pt>
                <c:pt idx="26">
                  <c:v>1.784</c:v>
                </c:pt>
                <c:pt idx="27">
                  <c:v>1.782</c:v>
                </c:pt>
                <c:pt idx="28">
                  <c:v>1.7909999999999999</c:v>
                </c:pt>
                <c:pt idx="29">
                  <c:v>1.7450000000000001</c:v>
                </c:pt>
                <c:pt idx="30">
                  <c:v>1.744</c:v>
                </c:pt>
                <c:pt idx="31">
                  <c:v>1.7450000000000001</c:v>
                </c:pt>
                <c:pt idx="32">
                  <c:v>1.752</c:v>
                </c:pt>
                <c:pt idx="33">
                  <c:v>1.7370000000000001</c:v>
                </c:pt>
                <c:pt idx="34">
                  <c:v>1.7410000000000001</c:v>
                </c:pt>
                <c:pt idx="35">
                  <c:v>1.708</c:v>
                </c:pt>
                <c:pt idx="36">
                  <c:v>1.708</c:v>
                </c:pt>
                <c:pt idx="37">
                  <c:v>1.659</c:v>
                </c:pt>
                <c:pt idx="38">
                  <c:v>1.8180000000000001</c:v>
                </c:pt>
                <c:pt idx="39">
                  <c:v>1.798</c:v>
                </c:pt>
                <c:pt idx="40">
                  <c:v>1.839</c:v>
                </c:pt>
                <c:pt idx="41">
                  <c:v>1.8140000000000001</c:v>
                </c:pt>
                <c:pt idx="42">
                  <c:v>1.841</c:v>
                </c:pt>
                <c:pt idx="43">
                  <c:v>1.952</c:v>
                </c:pt>
                <c:pt idx="44">
                  <c:v>1.9370000000000001</c:v>
                </c:pt>
                <c:pt idx="45">
                  <c:v>1.944</c:v>
                </c:pt>
                <c:pt idx="46">
                  <c:v>1.9359999999999999</c:v>
                </c:pt>
                <c:pt idx="47">
                  <c:v>1.8740000000000001</c:v>
                </c:pt>
                <c:pt idx="48">
                  <c:v>1.857</c:v>
                </c:pt>
                <c:pt idx="49">
                  <c:v>1.877</c:v>
                </c:pt>
                <c:pt idx="50">
                  <c:v>1.9</c:v>
                </c:pt>
                <c:pt idx="51">
                  <c:v>1.893</c:v>
                </c:pt>
                <c:pt idx="52">
                  <c:v>1.9340000000000002</c:v>
                </c:pt>
                <c:pt idx="53">
                  <c:v>1.9390000000000001</c:v>
                </c:pt>
                <c:pt idx="54">
                  <c:v>1.9649999999999999</c:v>
                </c:pt>
                <c:pt idx="55">
                  <c:v>2.004</c:v>
                </c:pt>
                <c:pt idx="56">
                  <c:v>2.06</c:v>
                </c:pt>
                <c:pt idx="57">
                  <c:v>2.0990000000000002</c:v>
                </c:pt>
                <c:pt idx="58">
                  <c:v>2.0710000000000002</c:v>
                </c:pt>
                <c:pt idx="59">
                  <c:v>2.0859999999999999</c:v>
                </c:pt>
                <c:pt idx="60">
                  <c:v>2.0779999999999998</c:v>
                </c:pt>
                <c:pt idx="61">
                  <c:v>2.056</c:v>
                </c:pt>
                <c:pt idx="62">
                  <c:v>2.109</c:v>
                </c:pt>
                <c:pt idx="63">
                  <c:v>2.125</c:v>
                </c:pt>
                <c:pt idx="64">
                  <c:v>2.181</c:v>
                </c:pt>
                <c:pt idx="65">
                  <c:v>2.21</c:v>
                </c:pt>
                <c:pt idx="66">
                  <c:v>2.1920000000000002</c:v>
                </c:pt>
                <c:pt idx="67">
                  <c:v>2.1589999999999998</c:v>
                </c:pt>
                <c:pt idx="68">
                  <c:v>2.0859999999999999</c:v>
                </c:pt>
                <c:pt idx="69">
                  <c:v>2.085</c:v>
                </c:pt>
                <c:pt idx="70">
                  <c:v>2.125</c:v>
                </c:pt>
                <c:pt idx="71">
                  <c:v>2.105</c:v>
                </c:pt>
                <c:pt idx="72">
                  <c:v>2.2610000000000001</c:v>
                </c:pt>
                <c:pt idx="73">
                  <c:v>2.3159999999999998</c:v>
                </c:pt>
                <c:pt idx="74">
                  <c:v>2.4470000000000001</c:v>
                </c:pt>
                <c:pt idx="75">
                  <c:v>2.4510000000000001</c:v>
                </c:pt>
                <c:pt idx="76">
                  <c:v>2.37</c:v>
                </c:pt>
                <c:pt idx="77">
                  <c:v>2.3220000000000001</c:v>
                </c:pt>
                <c:pt idx="78">
                  <c:v>2.343</c:v>
                </c:pt>
                <c:pt idx="79">
                  <c:v>2.319</c:v>
                </c:pt>
                <c:pt idx="80">
                  <c:v>2.3090000000000002</c:v>
                </c:pt>
                <c:pt idx="81">
                  <c:v>2.2839999999999998</c:v>
                </c:pt>
                <c:pt idx="82">
                  <c:v>2.258</c:v>
                </c:pt>
                <c:pt idx="83">
                  <c:v>2.2930000000000001</c:v>
                </c:pt>
                <c:pt idx="84">
                  <c:v>2.254</c:v>
                </c:pt>
                <c:pt idx="85">
                  <c:v>2.2370000000000001</c:v>
                </c:pt>
                <c:pt idx="86">
                  <c:v>2.2429999999999999</c:v>
                </c:pt>
                <c:pt idx="87">
                  <c:v>2.226</c:v>
                </c:pt>
                <c:pt idx="88">
                  <c:v>2.1890000000000001</c:v>
                </c:pt>
                <c:pt idx="89">
                  <c:v>2.2069999999999999</c:v>
                </c:pt>
                <c:pt idx="90">
                  <c:v>2.1880000000000002</c:v>
                </c:pt>
                <c:pt idx="91">
                  <c:v>2.1960000000000002</c:v>
                </c:pt>
                <c:pt idx="92">
                  <c:v>2.169</c:v>
                </c:pt>
                <c:pt idx="93">
                  <c:v>2.1850000000000001</c:v>
                </c:pt>
                <c:pt idx="94">
                  <c:v>2.1869999999999998</c:v>
                </c:pt>
                <c:pt idx="95">
                  <c:v>2.2109999999999999</c:v>
                </c:pt>
                <c:pt idx="96">
                  <c:v>2.266</c:v>
                </c:pt>
                <c:pt idx="97">
                  <c:v>2.2789999999999999</c:v>
                </c:pt>
                <c:pt idx="98">
                  <c:v>2.2749999999999999</c:v>
                </c:pt>
                <c:pt idx="99">
                  <c:v>2.27</c:v>
                </c:pt>
                <c:pt idx="100">
                  <c:v>2.2610000000000001</c:v>
                </c:pt>
                <c:pt idx="101">
                  <c:v>2.23</c:v>
                </c:pt>
                <c:pt idx="102">
                  <c:v>2.2200000000000002</c:v>
                </c:pt>
                <c:pt idx="103">
                  <c:v>2.194</c:v>
                </c:pt>
                <c:pt idx="104">
                  <c:v>2.2530000000000001</c:v>
                </c:pt>
                <c:pt idx="105">
                  <c:v>2.2650000000000001</c:v>
                </c:pt>
                <c:pt idx="106">
                  <c:v>2.2480000000000002</c:v>
                </c:pt>
                <c:pt idx="107">
                  <c:v>2.2389999999999999</c:v>
                </c:pt>
                <c:pt idx="108">
                  <c:v>2.23</c:v>
                </c:pt>
                <c:pt idx="109">
                  <c:v>2.2410000000000001</c:v>
                </c:pt>
                <c:pt idx="110">
                  <c:v>2.3479999999999999</c:v>
                </c:pt>
                <c:pt idx="111">
                  <c:v>2.3410000000000002</c:v>
                </c:pt>
                <c:pt idx="112">
                  <c:v>2.41</c:v>
                </c:pt>
                <c:pt idx="113">
                  <c:v>2.3970000000000002</c:v>
                </c:pt>
                <c:pt idx="114">
                  <c:v>2.4350000000000001</c:v>
                </c:pt>
                <c:pt idx="115">
                  <c:v>2.3970000000000002</c:v>
                </c:pt>
                <c:pt idx="116">
                  <c:v>2.4279999999999999</c:v>
                </c:pt>
                <c:pt idx="117">
                  <c:v>2.4699999999999998</c:v>
                </c:pt>
                <c:pt idx="118">
                  <c:v>2.472</c:v>
                </c:pt>
                <c:pt idx="119">
                  <c:v>2.4529999999999998</c:v>
                </c:pt>
                <c:pt idx="120">
                  <c:v>2.4319999999999999</c:v>
                </c:pt>
                <c:pt idx="121">
                  <c:v>2.4529999999999998</c:v>
                </c:pt>
                <c:pt idx="122">
                  <c:v>2.4430000000000001</c:v>
                </c:pt>
                <c:pt idx="123">
                  <c:v>2.4699999999999998</c:v>
                </c:pt>
                <c:pt idx="124">
                  <c:v>2.4929999999999999</c:v>
                </c:pt>
                <c:pt idx="125">
                  <c:v>2.516</c:v>
                </c:pt>
                <c:pt idx="126">
                  <c:v>2.528</c:v>
                </c:pt>
                <c:pt idx="127">
                  <c:v>2.6240000000000001</c:v>
                </c:pt>
                <c:pt idx="128">
                  <c:v>2.5460000000000003</c:v>
                </c:pt>
                <c:pt idx="129">
                  <c:v>2.5620000000000003</c:v>
                </c:pt>
                <c:pt idx="130">
                  <c:v>2.6280000000000001</c:v>
                </c:pt>
                <c:pt idx="131">
                  <c:v>2.5830000000000002</c:v>
                </c:pt>
                <c:pt idx="132">
                  <c:v>2.5529999999999999</c:v>
                </c:pt>
                <c:pt idx="133">
                  <c:v>2.5339999999999998</c:v>
                </c:pt>
                <c:pt idx="134">
                  <c:v>2.4820000000000002</c:v>
                </c:pt>
                <c:pt idx="135">
                  <c:v>2.48</c:v>
                </c:pt>
                <c:pt idx="136">
                  <c:v>2.504</c:v>
                </c:pt>
                <c:pt idx="137">
                  <c:v>2.42</c:v>
                </c:pt>
                <c:pt idx="138">
                  <c:v>2.4500000000000002</c:v>
                </c:pt>
                <c:pt idx="139">
                  <c:v>2.4220000000000002</c:v>
                </c:pt>
                <c:pt idx="140">
                  <c:v>2.3559999999999999</c:v>
                </c:pt>
                <c:pt idx="141">
                  <c:v>2.3479999999999999</c:v>
                </c:pt>
                <c:pt idx="142">
                  <c:v>2.3620000000000001</c:v>
                </c:pt>
                <c:pt idx="143">
                  <c:v>2.335</c:v>
                </c:pt>
                <c:pt idx="144">
                  <c:v>2.3210000000000002</c:v>
                </c:pt>
                <c:pt idx="145">
                  <c:v>2.3250000000000002</c:v>
                </c:pt>
                <c:pt idx="146">
                  <c:v>2.3420000000000001</c:v>
                </c:pt>
                <c:pt idx="147">
                  <c:v>2.3420000000000001</c:v>
                </c:pt>
                <c:pt idx="148">
                  <c:v>2.3620000000000001</c:v>
                </c:pt>
                <c:pt idx="149">
                  <c:v>2.331</c:v>
                </c:pt>
                <c:pt idx="150">
                  <c:v>2.339</c:v>
                </c:pt>
                <c:pt idx="151">
                  <c:v>2.3479999999999999</c:v>
                </c:pt>
                <c:pt idx="152">
                  <c:v>2.3860000000000001</c:v>
                </c:pt>
                <c:pt idx="153">
                  <c:v>2.3759999999999999</c:v>
                </c:pt>
                <c:pt idx="154">
                  <c:v>2.371</c:v>
                </c:pt>
                <c:pt idx="155">
                  <c:v>2.4169999999999998</c:v>
                </c:pt>
                <c:pt idx="156">
                  <c:v>2.431</c:v>
                </c:pt>
                <c:pt idx="157">
                  <c:v>2.38</c:v>
                </c:pt>
                <c:pt idx="158">
                  <c:v>2.3449999999999998</c:v>
                </c:pt>
                <c:pt idx="159">
                  <c:v>2.3529999999999998</c:v>
                </c:pt>
                <c:pt idx="160">
                  <c:v>2.2890000000000001</c:v>
                </c:pt>
                <c:pt idx="161">
                  <c:v>2.2570000000000001</c:v>
                </c:pt>
                <c:pt idx="162">
                  <c:v>2.2560000000000002</c:v>
                </c:pt>
                <c:pt idx="163">
                  <c:v>2.2509999999999999</c:v>
                </c:pt>
                <c:pt idx="164">
                  <c:v>2.2410000000000001</c:v>
                </c:pt>
                <c:pt idx="165">
                  <c:v>2.2229999999999999</c:v>
                </c:pt>
                <c:pt idx="166">
                  <c:v>2.1909999999999998</c:v>
                </c:pt>
                <c:pt idx="167">
                  <c:v>2.1579999999999999</c:v>
                </c:pt>
                <c:pt idx="168">
                  <c:v>2.1469999999999998</c:v>
                </c:pt>
                <c:pt idx="169">
                  <c:v>2.1459999999999999</c:v>
                </c:pt>
                <c:pt idx="170">
                  <c:v>2.2170000000000001</c:v>
                </c:pt>
                <c:pt idx="171">
                  <c:v>2.2200000000000002</c:v>
                </c:pt>
                <c:pt idx="172">
                  <c:v>2.1560000000000001</c:v>
                </c:pt>
                <c:pt idx="173">
                  <c:v>2.222</c:v>
                </c:pt>
                <c:pt idx="174">
                  <c:v>2.2200000000000002</c:v>
                </c:pt>
                <c:pt idx="175">
                  <c:v>2.258</c:v>
                </c:pt>
                <c:pt idx="176">
                  <c:v>2.2010000000000001</c:v>
                </c:pt>
                <c:pt idx="177">
                  <c:v>2.1669999999999998</c:v>
                </c:pt>
                <c:pt idx="178">
                  <c:v>2.181</c:v>
                </c:pt>
                <c:pt idx="179">
                  <c:v>2.1680000000000001</c:v>
                </c:pt>
                <c:pt idx="180">
                  <c:v>2.2000000000000002</c:v>
                </c:pt>
                <c:pt idx="181">
                  <c:v>2.1970000000000001</c:v>
                </c:pt>
                <c:pt idx="182">
                  <c:v>2.2170000000000001</c:v>
                </c:pt>
                <c:pt idx="183">
                  <c:v>2.2040000000000002</c:v>
                </c:pt>
                <c:pt idx="184">
                  <c:v>2.1840000000000002</c:v>
                </c:pt>
                <c:pt idx="185">
                  <c:v>2.1579999999999999</c:v>
                </c:pt>
                <c:pt idx="186">
                  <c:v>2.181</c:v>
                </c:pt>
                <c:pt idx="187">
                  <c:v>2.1669999999999998</c:v>
                </c:pt>
                <c:pt idx="188">
                  <c:v>2.15</c:v>
                </c:pt>
                <c:pt idx="189">
                  <c:v>2.177</c:v>
                </c:pt>
                <c:pt idx="190">
                  <c:v>2.34</c:v>
                </c:pt>
                <c:pt idx="191">
                  <c:v>2.4039999999999999</c:v>
                </c:pt>
                <c:pt idx="192">
                  <c:v>2.4430000000000001</c:v>
                </c:pt>
                <c:pt idx="193">
                  <c:v>2.4409999999999998</c:v>
                </c:pt>
                <c:pt idx="194">
                  <c:v>2.4359999999999999</c:v>
                </c:pt>
                <c:pt idx="195">
                  <c:v>2.4249999999999998</c:v>
                </c:pt>
                <c:pt idx="196">
                  <c:v>2.411</c:v>
                </c:pt>
                <c:pt idx="197">
                  <c:v>2.4380000000000002</c:v>
                </c:pt>
                <c:pt idx="198">
                  <c:v>2.427</c:v>
                </c:pt>
                <c:pt idx="199">
                  <c:v>2.4390000000000001</c:v>
                </c:pt>
                <c:pt idx="200">
                  <c:v>2.4319999999999999</c:v>
                </c:pt>
                <c:pt idx="201">
                  <c:v>2.4540000000000002</c:v>
                </c:pt>
                <c:pt idx="202">
                  <c:v>2.472</c:v>
                </c:pt>
                <c:pt idx="203">
                  <c:v>2.4660000000000002</c:v>
                </c:pt>
                <c:pt idx="204">
                  <c:v>2.4870000000000001</c:v>
                </c:pt>
                <c:pt idx="205">
                  <c:v>2.4830000000000001</c:v>
                </c:pt>
                <c:pt idx="206">
                  <c:v>2.4830000000000001</c:v>
                </c:pt>
                <c:pt idx="207">
                  <c:v>2.4830000000000001</c:v>
                </c:pt>
                <c:pt idx="208">
                  <c:v>2.573</c:v>
                </c:pt>
                <c:pt idx="209">
                  <c:v>2.56</c:v>
                </c:pt>
                <c:pt idx="210">
                  <c:v>2.5529999999999999</c:v>
                </c:pt>
                <c:pt idx="211">
                  <c:v>2.5529999999999999</c:v>
                </c:pt>
                <c:pt idx="212">
                  <c:v>2.5550000000000002</c:v>
                </c:pt>
                <c:pt idx="213">
                  <c:v>2.5470000000000002</c:v>
                </c:pt>
                <c:pt idx="214">
                  <c:v>2.524</c:v>
                </c:pt>
                <c:pt idx="215">
                  <c:v>2.4929999999999999</c:v>
                </c:pt>
                <c:pt idx="216">
                  <c:v>2.508</c:v>
                </c:pt>
                <c:pt idx="217">
                  <c:v>2.57</c:v>
                </c:pt>
                <c:pt idx="218">
                  <c:v>2.5009999999999999</c:v>
                </c:pt>
                <c:pt idx="219">
                  <c:v>2.48</c:v>
                </c:pt>
                <c:pt idx="220">
                  <c:v>2.464</c:v>
                </c:pt>
                <c:pt idx="221">
                  <c:v>2.4779999999999998</c:v>
                </c:pt>
                <c:pt idx="222">
                  <c:v>2.4449999999999998</c:v>
                </c:pt>
                <c:pt idx="223">
                  <c:v>2.411</c:v>
                </c:pt>
                <c:pt idx="224">
                  <c:v>2.3919999999999999</c:v>
                </c:pt>
                <c:pt idx="225">
                  <c:v>2.4050000000000002</c:v>
                </c:pt>
                <c:pt idx="226">
                  <c:v>2.4390000000000001</c:v>
                </c:pt>
                <c:pt idx="227">
                  <c:v>2.4220000000000002</c:v>
                </c:pt>
                <c:pt idx="228">
                  <c:v>2.375</c:v>
                </c:pt>
                <c:pt idx="229">
                  <c:v>2.3620000000000001</c:v>
                </c:pt>
                <c:pt idx="230">
                  <c:v>2.3620000000000001</c:v>
                </c:pt>
                <c:pt idx="231">
                  <c:v>2.3380000000000001</c:v>
                </c:pt>
                <c:pt idx="232">
                  <c:v>2.3050000000000002</c:v>
                </c:pt>
                <c:pt idx="233">
                  <c:v>2.2269999999999999</c:v>
                </c:pt>
                <c:pt idx="234">
                  <c:v>2.2130000000000001</c:v>
                </c:pt>
                <c:pt idx="235">
                  <c:v>2.23</c:v>
                </c:pt>
                <c:pt idx="236">
                  <c:v>2.226</c:v>
                </c:pt>
                <c:pt idx="237">
                  <c:v>2.2800000000000002</c:v>
                </c:pt>
                <c:pt idx="238">
                  <c:v>2.242</c:v>
                </c:pt>
                <c:pt idx="239">
                  <c:v>2.2730000000000001</c:v>
                </c:pt>
                <c:pt idx="240">
                  <c:v>2.2770000000000001</c:v>
                </c:pt>
                <c:pt idx="241">
                  <c:v>2.3029999999999999</c:v>
                </c:pt>
                <c:pt idx="242">
                  <c:v>2.2669999999999999</c:v>
                </c:pt>
                <c:pt idx="243">
                  <c:v>2.278</c:v>
                </c:pt>
                <c:pt idx="244">
                  <c:v>2.2789999999999999</c:v>
                </c:pt>
                <c:pt idx="245">
                  <c:v>2.25</c:v>
                </c:pt>
                <c:pt idx="246">
                  <c:v>2.254</c:v>
                </c:pt>
                <c:pt idx="247">
                  <c:v>2.2930000000000001</c:v>
                </c:pt>
                <c:pt idx="248">
                  <c:v>2.2549999999999999</c:v>
                </c:pt>
                <c:pt idx="249">
                  <c:v>2.27</c:v>
                </c:pt>
                <c:pt idx="250">
                  <c:v>2.2269999999999999</c:v>
                </c:pt>
                <c:pt idx="251">
                  <c:v>2.1970000000000001</c:v>
                </c:pt>
                <c:pt idx="252">
                  <c:v>2.1240000000000001</c:v>
                </c:pt>
                <c:pt idx="253">
                  <c:v>2.194</c:v>
                </c:pt>
                <c:pt idx="254">
                  <c:v>2.133</c:v>
                </c:pt>
                <c:pt idx="255">
                  <c:v>2.17</c:v>
                </c:pt>
                <c:pt idx="256">
                  <c:v>2.17</c:v>
                </c:pt>
                <c:pt idx="257">
                  <c:v>2.2160000000000002</c:v>
                </c:pt>
                <c:pt idx="258">
                  <c:v>2.214</c:v>
                </c:pt>
                <c:pt idx="259">
                  <c:v>2.1989999999999998</c:v>
                </c:pt>
                <c:pt idx="260">
                  <c:v>2.218</c:v>
                </c:pt>
                <c:pt idx="261">
                  <c:v>2.1829999999999998</c:v>
                </c:pt>
                <c:pt idx="262">
                  <c:v>2.137</c:v>
                </c:pt>
                <c:pt idx="263">
                  <c:v>2.1219999999999999</c:v>
                </c:pt>
                <c:pt idx="264">
                  <c:v>2.129</c:v>
                </c:pt>
                <c:pt idx="265">
                  <c:v>2.1179999999999999</c:v>
                </c:pt>
                <c:pt idx="266">
                  <c:v>2.161</c:v>
                </c:pt>
                <c:pt idx="267">
                  <c:v>2.1859999999999999</c:v>
                </c:pt>
                <c:pt idx="268">
                  <c:v>2.1579999999999999</c:v>
                </c:pt>
                <c:pt idx="269">
                  <c:v>2.1189999999999998</c:v>
                </c:pt>
                <c:pt idx="270">
                  <c:v>2.1179999999999999</c:v>
                </c:pt>
                <c:pt idx="271">
                  <c:v>2.0960000000000001</c:v>
                </c:pt>
                <c:pt idx="272">
                  <c:v>2.056</c:v>
                </c:pt>
                <c:pt idx="273">
                  <c:v>2.0630000000000002</c:v>
                </c:pt>
                <c:pt idx="274">
                  <c:v>2.0830000000000002</c:v>
                </c:pt>
                <c:pt idx="275">
                  <c:v>2.0990000000000002</c:v>
                </c:pt>
                <c:pt idx="276">
                  <c:v>2.1360000000000001</c:v>
                </c:pt>
                <c:pt idx="277">
                  <c:v>2.1110000000000002</c:v>
                </c:pt>
                <c:pt idx="278">
                  <c:v>2.0289999999999999</c:v>
                </c:pt>
                <c:pt idx="279">
                  <c:v>2.0390000000000001</c:v>
                </c:pt>
                <c:pt idx="280">
                  <c:v>2.056</c:v>
                </c:pt>
                <c:pt idx="281">
                  <c:v>2.0779999999999998</c:v>
                </c:pt>
                <c:pt idx="282">
                  <c:v>2.0169999999999999</c:v>
                </c:pt>
                <c:pt idx="283">
                  <c:v>2.0089999999999999</c:v>
                </c:pt>
                <c:pt idx="284">
                  <c:v>2.0129999999999999</c:v>
                </c:pt>
                <c:pt idx="285">
                  <c:v>1.9470000000000001</c:v>
                </c:pt>
                <c:pt idx="286">
                  <c:v>1.952</c:v>
                </c:pt>
                <c:pt idx="287">
                  <c:v>1.9849999999999999</c:v>
                </c:pt>
                <c:pt idx="288">
                  <c:v>1.9849999999999999</c:v>
                </c:pt>
                <c:pt idx="289">
                  <c:v>1.9849999999999999</c:v>
                </c:pt>
                <c:pt idx="290">
                  <c:v>2.0089999999999999</c:v>
                </c:pt>
                <c:pt idx="291">
                  <c:v>2.0049999999999999</c:v>
                </c:pt>
                <c:pt idx="292">
                  <c:v>2.008</c:v>
                </c:pt>
                <c:pt idx="293">
                  <c:v>1.972</c:v>
                </c:pt>
                <c:pt idx="294">
                  <c:v>1.99</c:v>
                </c:pt>
                <c:pt idx="295">
                  <c:v>1.994</c:v>
                </c:pt>
                <c:pt idx="296">
                  <c:v>1.9510000000000001</c:v>
                </c:pt>
                <c:pt idx="297">
                  <c:v>1.9510000000000001</c:v>
                </c:pt>
                <c:pt idx="298">
                  <c:v>1.9239999999999999</c:v>
                </c:pt>
                <c:pt idx="299">
                  <c:v>1.9379999999999999</c:v>
                </c:pt>
                <c:pt idx="300">
                  <c:v>1.927</c:v>
                </c:pt>
                <c:pt idx="301">
                  <c:v>1.9419999999999999</c:v>
                </c:pt>
                <c:pt idx="302">
                  <c:v>1.895</c:v>
                </c:pt>
                <c:pt idx="303">
                  <c:v>1.897</c:v>
                </c:pt>
                <c:pt idx="304">
                  <c:v>1.917</c:v>
                </c:pt>
                <c:pt idx="305">
                  <c:v>1.8780000000000001</c:v>
                </c:pt>
                <c:pt idx="306">
                  <c:v>1.8080000000000001</c:v>
                </c:pt>
                <c:pt idx="307">
                  <c:v>1.762</c:v>
                </c:pt>
                <c:pt idx="308">
                  <c:v>1.784</c:v>
                </c:pt>
                <c:pt idx="309">
                  <c:v>1.8090000000000002</c:v>
                </c:pt>
                <c:pt idx="310">
                  <c:v>1.833</c:v>
                </c:pt>
                <c:pt idx="311">
                  <c:v>1.8420000000000001</c:v>
                </c:pt>
                <c:pt idx="312">
                  <c:v>1.819</c:v>
                </c:pt>
                <c:pt idx="313">
                  <c:v>1.8149999999999999</c:v>
                </c:pt>
                <c:pt idx="314">
                  <c:v>1.8239999999999998</c:v>
                </c:pt>
                <c:pt idx="315">
                  <c:v>1.7909999999999999</c:v>
                </c:pt>
                <c:pt idx="316">
                  <c:v>1.724</c:v>
                </c:pt>
                <c:pt idx="317">
                  <c:v>1.7410000000000001</c:v>
                </c:pt>
                <c:pt idx="318">
                  <c:v>1.766</c:v>
                </c:pt>
                <c:pt idx="319">
                  <c:v>1.772</c:v>
                </c:pt>
                <c:pt idx="320">
                  <c:v>1.8109999999999999</c:v>
                </c:pt>
                <c:pt idx="321">
                  <c:v>1.841</c:v>
                </c:pt>
                <c:pt idx="322">
                  <c:v>1.7909999999999999</c:v>
                </c:pt>
                <c:pt idx="323">
                  <c:v>1.702</c:v>
                </c:pt>
                <c:pt idx="324">
                  <c:v>1.6989999999999998</c:v>
                </c:pt>
                <c:pt idx="325">
                  <c:v>1.7570000000000001</c:v>
                </c:pt>
                <c:pt idx="326">
                  <c:v>1.754</c:v>
                </c:pt>
                <c:pt idx="327">
                  <c:v>1.7549999999999999</c:v>
                </c:pt>
                <c:pt idx="328">
                  <c:v>1.7309999999999999</c:v>
                </c:pt>
                <c:pt idx="329">
                  <c:v>1.7269999999999999</c:v>
                </c:pt>
                <c:pt idx="330">
                  <c:v>1.7690000000000001</c:v>
                </c:pt>
                <c:pt idx="331">
                  <c:v>1.845</c:v>
                </c:pt>
                <c:pt idx="332">
                  <c:v>1.7690000000000001</c:v>
                </c:pt>
                <c:pt idx="333">
                  <c:v>1.7909999999999999</c:v>
                </c:pt>
                <c:pt idx="334">
                  <c:v>1.7789999999999999</c:v>
                </c:pt>
                <c:pt idx="335">
                  <c:v>1.7589999999999999</c:v>
                </c:pt>
                <c:pt idx="336">
                  <c:v>1.6970000000000001</c:v>
                </c:pt>
                <c:pt idx="337">
                  <c:v>1.6830000000000001</c:v>
                </c:pt>
                <c:pt idx="338">
                  <c:v>1.7050000000000001</c:v>
                </c:pt>
                <c:pt idx="339">
                  <c:v>1.6989999999999998</c:v>
                </c:pt>
                <c:pt idx="340">
                  <c:v>1.704</c:v>
                </c:pt>
                <c:pt idx="341">
                  <c:v>1.7490000000000001</c:v>
                </c:pt>
                <c:pt idx="342">
                  <c:v>1.7189999999999999</c:v>
                </c:pt>
                <c:pt idx="343">
                  <c:v>1.6949999999999998</c:v>
                </c:pt>
                <c:pt idx="344">
                  <c:v>1.6930000000000001</c:v>
                </c:pt>
                <c:pt idx="345">
                  <c:v>1.6520000000000001</c:v>
                </c:pt>
                <c:pt idx="346">
                  <c:v>1.659</c:v>
                </c:pt>
                <c:pt idx="347">
                  <c:v>1.6379999999999999</c:v>
                </c:pt>
                <c:pt idx="348">
                  <c:v>1.6400000000000001</c:v>
                </c:pt>
                <c:pt idx="349">
                  <c:v>1.645</c:v>
                </c:pt>
                <c:pt idx="350">
                  <c:v>1.635</c:v>
                </c:pt>
                <c:pt idx="351">
                  <c:v>1.6139999999999999</c:v>
                </c:pt>
                <c:pt idx="352">
                  <c:v>1.5760000000000001</c:v>
                </c:pt>
                <c:pt idx="353">
                  <c:v>1.573</c:v>
                </c:pt>
                <c:pt idx="354">
                  <c:v>1.5590000000000002</c:v>
                </c:pt>
                <c:pt idx="355">
                  <c:v>1.5680000000000001</c:v>
                </c:pt>
                <c:pt idx="356">
                  <c:v>1.5409999999999999</c:v>
                </c:pt>
                <c:pt idx="357">
                  <c:v>1.5739999999999998</c:v>
                </c:pt>
                <c:pt idx="358">
                  <c:v>1.5510000000000002</c:v>
                </c:pt>
                <c:pt idx="359">
                  <c:v>1.5409999999999999</c:v>
                </c:pt>
                <c:pt idx="360">
                  <c:v>1.504</c:v>
                </c:pt>
                <c:pt idx="361">
                  <c:v>1.5489999999999999</c:v>
                </c:pt>
                <c:pt idx="362">
                  <c:v>1.5289999999999999</c:v>
                </c:pt>
                <c:pt idx="363">
                  <c:v>1.5150000000000001</c:v>
                </c:pt>
                <c:pt idx="364">
                  <c:v>1.5150000000000001</c:v>
                </c:pt>
                <c:pt idx="365">
                  <c:v>1.5640000000000001</c:v>
                </c:pt>
                <c:pt idx="366">
                  <c:v>1.52</c:v>
                </c:pt>
                <c:pt idx="367">
                  <c:v>1.4870000000000001</c:v>
                </c:pt>
                <c:pt idx="368">
                  <c:v>1.4570000000000001</c:v>
                </c:pt>
                <c:pt idx="369">
                  <c:v>1.4670000000000001</c:v>
                </c:pt>
                <c:pt idx="370">
                  <c:v>1.46</c:v>
                </c:pt>
                <c:pt idx="371">
                  <c:v>1.4239999999999999</c:v>
                </c:pt>
                <c:pt idx="372">
                  <c:v>1.4039999999999999</c:v>
                </c:pt>
                <c:pt idx="373">
                  <c:v>1.339</c:v>
                </c:pt>
                <c:pt idx="374">
                  <c:v>1.4119999999999999</c:v>
                </c:pt>
                <c:pt idx="375">
                  <c:v>1.3900000000000001</c:v>
                </c:pt>
                <c:pt idx="376">
                  <c:v>1.379</c:v>
                </c:pt>
                <c:pt idx="377">
                  <c:v>1.385</c:v>
                </c:pt>
                <c:pt idx="378">
                  <c:v>1.3679999999999999</c:v>
                </c:pt>
                <c:pt idx="379">
                  <c:v>1.3089999999999999</c:v>
                </c:pt>
                <c:pt idx="380">
                  <c:v>1.274</c:v>
                </c:pt>
                <c:pt idx="381">
                  <c:v>1.2530000000000001</c:v>
                </c:pt>
                <c:pt idx="382">
                  <c:v>1.24</c:v>
                </c:pt>
                <c:pt idx="383">
                  <c:v>1.2530000000000001</c:v>
                </c:pt>
                <c:pt idx="384">
                  <c:v>1.2530000000000001</c:v>
                </c:pt>
                <c:pt idx="385">
                  <c:v>1.3140000000000001</c:v>
                </c:pt>
                <c:pt idx="386">
                  <c:v>1.3340000000000001</c:v>
                </c:pt>
                <c:pt idx="387">
                  <c:v>1.3029999999999999</c:v>
                </c:pt>
                <c:pt idx="388">
                  <c:v>1.2570000000000001</c:v>
                </c:pt>
                <c:pt idx="389">
                  <c:v>1.2829999999999999</c:v>
                </c:pt>
                <c:pt idx="390">
                  <c:v>1.3460000000000001</c:v>
                </c:pt>
                <c:pt idx="391">
                  <c:v>1.363</c:v>
                </c:pt>
                <c:pt idx="392">
                  <c:v>1.4</c:v>
                </c:pt>
                <c:pt idx="393">
                  <c:v>1.429</c:v>
                </c:pt>
                <c:pt idx="394">
                  <c:v>1.4259999999999999</c:v>
                </c:pt>
                <c:pt idx="395">
                  <c:v>1.4359999999999999</c:v>
                </c:pt>
                <c:pt idx="396">
                  <c:v>1.405</c:v>
                </c:pt>
                <c:pt idx="397">
                  <c:v>1.4390000000000001</c:v>
                </c:pt>
                <c:pt idx="398">
                  <c:v>1.3879999999999999</c:v>
                </c:pt>
                <c:pt idx="399">
                  <c:v>1.345</c:v>
                </c:pt>
                <c:pt idx="400">
                  <c:v>1.349</c:v>
                </c:pt>
                <c:pt idx="401">
                  <c:v>1.34</c:v>
                </c:pt>
                <c:pt idx="402">
                  <c:v>1.32</c:v>
                </c:pt>
                <c:pt idx="403">
                  <c:v>1.3109999999999999</c:v>
                </c:pt>
                <c:pt idx="404">
                  <c:v>1.304</c:v>
                </c:pt>
                <c:pt idx="405">
                  <c:v>1.2829999999999999</c:v>
                </c:pt>
                <c:pt idx="406">
                  <c:v>1.2410000000000001</c:v>
                </c:pt>
                <c:pt idx="407">
                  <c:v>1.2490000000000001</c:v>
                </c:pt>
                <c:pt idx="408">
                  <c:v>1.264</c:v>
                </c:pt>
                <c:pt idx="409">
                  <c:v>1.254</c:v>
                </c:pt>
                <c:pt idx="410">
                  <c:v>1.2650000000000001</c:v>
                </c:pt>
                <c:pt idx="411">
                  <c:v>1.26</c:v>
                </c:pt>
                <c:pt idx="412">
                  <c:v>1.2490000000000001</c:v>
                </c:pt>
                <c:pt idx="413">
                  <c:v>1.2509999999999999</c:v>
                </c:pt>
                <c:pt idx="414">
                  <c:v>1.2650000000000001</c:v>
                </c:pt>
                <c:pt idx="415">
                  <c:v>1.1990000000000001</c:v>
                </c:pt>
                <c:pt idx="416">
                  <c:v>1.1299999999999999</c:v>
                </c:pt>
                <c:pt idx="417">
                  <c:v>1.2610000000000001</c:v>
                </c:pt>
                <c:pt idx="418">
                  <c:v>1.296</c:v>
                </c:pt>
                <c:pt idx="419">
                  <c:v>1.3109999999999999</c:v>
                </c:pt>
                <c:pt idx="420">
                  <c:v>1.2929999999999999</c:v>
                </c:pt>
                <c:pt idx="421">
                  <c:v>1.284</c:v>
                </c:pt>
                <c:pt idx="422">
                  <c:v>1.2989999999999999</c:v>
                </c:pt>
                <c:pt idx="423">
                  <c:v>1.304</c:v>
                </c:pt>
                <c:pt idx="424">
                  <c:v>1.2829999999999999</c:v>
                </c:pt>
                <c:pt idx="425">
                  <c:v>1.276</c:v>
                </c:pt>
                <c:pt idx="426">
                  <c:v>1.2789999999999999</c:v>
                </c:pt>
                <c:pt idx="427">
                  <c:v>1.2290000000000001</c:v>
                </c:pt>
                <c:pt idx="428">
                  <c:v>1.181</c:v>
                </c:pt>
                <c:pt idx="429">
                  <c:v>1.2110000000000001</c:v>
                </c:pt>
                <c:pt idx="430">
                  <c:v>1.169</c:v>
                </c:pt>
                <c:pt idx="431">
                  <c:v>1.1890000000000001</c:v>
                </c:pt>
                <c:pt idx="432">
                  <c:v>1.1879999999999999</c:v>
                </c:pt>
                <c:pt idx="433">
                  <c:v>1.1830000000000001</c:v>
                </c:pt>
                <c:pt idx="434">
                  <c:v>1.1890000000000001</c:v>
                </c:pt>
                <c:pt idx="435">
                  <c:v>1.171</c:v>
                </c:pt>
                <c:pt idx="436">
                  <c:v>1.171</c:v>
                </c:pt>
                <c:pt idx="437">
                  <c:v>1.163</c:v>
                </c:pt>
                <c:pt idx="438">
                  <c:v>1.1379999999999999</c:v>
                </c:pt>
                <c:pt idx="439">
                  <c:v>1.1479999999999999</c:v>
                </c:pt>
                <c:pt idx="440">
                  <c:v>1.145</c:v>
                </c:pt>
                <c:pt idx="441">
                  <c:v>1.1950000000000001</c:v>
                </c:pt>
                <c:pt idx="442">
                  <c:v>1.1400000000000001</c:v>
                </c:pt>
                <c:pt idx="443">
                  <c:v>1.1100000000000001</c:v>
                </c:pt>
                <c:pt idx="444">
                  <c:v>1.113</c:v>
                </c:pt>
                <c:pt idx="445">
                  <c:v>1.0660000000000001</c:v>
                </c:pt>
                <c:pt idx="446">
                  <c:v>1.05</c:v>
                </c:pt>
                <c:pt idx="447">
                  <c:v>0.99199999999999999</c:v>
                </c:pt>
                <c:pt idx="448">
                  <c:v>0.96899999999999997</c:v>
                </c:pt>
                <c:pt idx="449">
                  <c:v>0.98799999999999999</c:v>
                </c:pt>
                <c:pt idx="450">
                  <c:v>1.012</c:v>
                </c:pt>
                <c:pt idx="451">
                  <c:v>1.016</c:v>
                </c:pt>
                <c:pt idx="452">
                  <c:v>1.036</c:v>
                </c:pt>
                <c:pt idx="453">
                  <c:v>1.03</c:v>
                </c:pt>
                <c:pt idx="454">
                  <c:v>0.97</c:v>
                </c:pt>
                <c:pt idx="455">
                  <c:v>0.96499999999999997</c:v>
                </c:pt>
                <c:pt idx="456">
                  <c:v>0.96099999999999997</c:v>
                </c:pt>
                <c:pt idx="457">
                  <c:v>0.94699999999999995</c:v>
                </c:pt>
                <c:pt idx="458">
                  <c:v>0.89500000000000002</c:v>
                </c:pt>
                <c:pt idx="459">
                  <c:v>0.89300000000000002</c:v>
                </c:pt>
                <c:pt idx="460">
                  <c:v>0.876</c:v>
                </c:pt>
                <c:pt idx="461">
                  <c:v>0.871</c:v>
                </c:pt>
                <c:pt idx="462">
                  <c:v>0.89100000000000001</c:v>
                </c:pt>
                <c:pt idx="463">
                  <c:v>0.88700000000000001</c:v>
                </c:pt>
                <c:pt idx="464">
                  <c:v>0.877</c:v>
                </c:pt>
                <c:pt idx="465">
                  <c:v>0.86699999999999999</c:v>
                </c:pt>
                <c:pt idx="466">
                  <c:v>0.86</c:v>
                </c:pt>
                <c:pt idx="467">
                  <c:v>0.86</c:v>
                </c:pt>
                <c:pt idx="468">
                  <c:v>0.86</c:v>
                </c:pt>
                <c:pt idx="469">
                  <c:v>0.83</c:v>
                </c:pt>
                <c:pt idx="470">
                  <c:v>0.82099999999999995</c:v>
                </c:pt>
                <c:pt idx="471">
                  <c:v>0.82199999999999995</c:v>
                </c:pt>
                <c:pt idx="472">
                  <c:v>0.82199999999999995</c:v>
                </c:pt>
                <c:pt idx="473">
                  <c:v>0.77800000000000002</c:v>
                </c:pt>
                <c:pt idx="474">
                  <c:v>0.80300000000000005</c:v>
                </c:pt>
                <c:pt idx="475">
                  <c:v>0.72899999999999998</c:v>
                </c:pt>
                <c:pt idx="476">
                  <c:v>0.78500000000000003</c:v>
                </c:pt>
                <c:pt idx="477">
                  <c:v>0.79700000000000004</c:v>
                </c:pt>
                <c:pt idx="478">
                  <c:v>0.77900000000000003</c:v>
                </c:pt>
                <c:pt idx="479">
                  <c:v>0.753</c:v>
                </c:pt>
                <c:pt idx="480">
                  <c:v>0.73799999999999999</c:v>
                </c:pt>
                <c:pt idx="481">
                  <c:v>0.65</c:v>
                </c:pt>
                <c:pt idx="482">
                  <c:v>0.67100000000000004</c:v>
                </c:pt>
                <c:pt idx="483">
                  <c:v>0.63200000000000001</c:v>
                </c:pt>
                <c:pt idx="484">
                  <c:v>0.63600000000000001</c:v>
                </c:pt>
                <c:pt idx="485">
                  <c:v>0.64600000000000002</c:v>
                </c:pt>
                <c:pt idx="486">
                  <c:v>0.70199999999999996</c:v>
                </c:pt>
                <c:pt idx="487">
                  <c:v>0.61499999999999999</c:v>
                </c:pt>
                <c:pt idx="488">
                  <c:v>0.54200000000000004</c:v>
                </c:pt>
                <c:pt idx="489">
                  <c:v>0.58199999999999996</c:v>
                </c:pt>
                <c:pt idx="490">
                  <c:v>0.57599999999999996</c:v>
                </c:pt>
                <c:pt idx="491">
                  <c:v>0.56899999999999995</c:v>
                </c:pt>
                <c:pt idx="492">
                  <c:v>0.59599999999999997</c:v>
                </c:pt>
                <c:pt idx="493">
                  <c:v>0.53500000000000003</c:v>
                </c:pt>
                <c:pt idx="494">
                  <c:v>0.54700000000000004</c:v>
                </c:pt>
                <c:pt idx="495">
                  <c:v>0.57599999999999996</c:v>
                </c:pt>
                <c:pt idx="496">
                  <c:v>0.59199999999999997</c:v>
                </c:pt>
                <c:pt idx="497">
                  <c:v>0.58599999999999997</c:v>
                </c:pt>
                <c:pt idx="498">
                  <c:v>0.61299999999999999</c:v>
                </c:pt>
                <c:pt idx="499">
                  <c:v>0.66600000000000004</c:v>
                </c:pt>
                <c:pt idx="500">
                  <c:v>0.70099999999999996</c:v>
                </c:pt>
                <c:pt idx="501">
                  <c:v>0.68</c:v>
                </c:pt>
                <c:pt idx="502">
                  <c:v>0.64</c:v>
                </c:pt>
                <c:pt idx="503">
                  <c:v>0.64300000000000002</c:v>
                </c:pt>
                <c:pt idx="504">
                  <c:v>0.65500000000000003</c:v>
                </c:pt>
                <c:pt idx="505">
                  <c:v>0.68899999999999995</c:v>
                </c:pt>
                <c:pt idx="506">
                  <c:v>0.68899999999999995</c:v>
                </c:pt>
                <c:pt idx="507">
                  <c:v>0.70399999999999996</c:v>
                </c:pt>
                <c:pt idx="508">
                  <c:v>0.68200000000000005</c:v>
                </c:pt>
                <c:pt idx="509">
                  <c:v>0.65700000000000003</c:v>
                </c:pt>
                <c:pt idx="510">
                  <c:v>0.64900000000000002</c:v>
                </c:pt>
                <c:pt idx="511">
                  <c:v>0.61</c:v>
                </c:pt>
                <c:pt idx="512">
                  <c:v>0.57499999999999996</c:v>
                </c:pt>
                <c:pt idx="513">
                  <c:v>0.60299999999999998</c:v>
                </c:pt>
                <c:pt idx="514">
                  <c:v>0.63600000000000001</c:v>
                </c:pt>
                <c:pt idx="515">
                  <c:v>0.66600000000000004</c:v>
                </c:pt>
                <c:pt idx="516">
                  <c:v>0.67500000000000004</c:v>
                </c:pt>
                <c:pt idx="517">
                  <c:v>0.64500000000000002</c:v>
                </c:pt>
                <c:pt idx="518">
                  <c:v>0.69099999999999995</c:v>
                </c:pt>
                <c:pt idx="519">
                  <c:v>0.60399999999999998</c:v>
                </c:pt>
                <c:pt idx="520">
                  <c:v>0.52200000000000002</c:v>
                </c:pt>
                <c:pt idx="521">
                  <c:v>0.48099999999999998</c:v>
                </c:pt>
                <c:pt idx="522">
                  <c:v>0.48199999999999998</c:v>
                </c:pt>
              </c:numCache>
            </c:numRef>
          </c:val>
          <c:smooth val="0"/>
        </c:ser>
        <c:dLbls>
          <c:showLegendKey val="0"/>
          <c:showVal val="0"/>
          <c:showCatName val="0"/>
          <c:showSerName val="0"/>
          <c:showPercent val="0"/>
          <c:showBubbleSize val="0"/>
        </c:dLbls>
        <c:marker val="1"/>
        <c:smooth val="0"/>
        <c:axId val="90942080"/>
        <c:axId val="90952064"/>
      </c:lineChart>
      <c:dateAx>
        <c:axId val="90942080"/>
        <c:scaling>
          <c:orientation val="minMax"/>
        </c:scaling>
        <c:delete val="0"/>
        <c:axPos val="b"/>
        <c:numFmt formatCode="dd/mm/yy;@" sourceLinked="0"/>
        <c:majorTickMark val="none"/>
        <c:minorTickMark val="none"/>
        <c:tickLblPos val="nextTo"/>
        <c:crossAx val="90952064"/>
        <c:crosses val="autoZero"/>
        <c:auto val="1"/>
        <c:lblOffset val="100"/>
        <c:baseTimeUnit val="days"/>
      </c:dateAx>
      <c:valAx>
        <c:axId val="90952064"/>
        <c:scaling>
          <c:orientation val="minMax"/>
        </c:scaling>
        <c:delete val="0"/>
        <c:axPos val="l"/>
        <c:title>
          <c:tx>
            <c:rich>
              <a:bodyPr rot="-5400000" vert="horz"/>
              <a:lstStyle/>
              <a:p>
                <a:pPr>
                  <a:defRPr sz="1200"/>
                </a:pPr>
                <a:r>
                  <a:rPr lang="en-US" sz="1200"/>
                  <a:t>Tasa (%)</a:t>
                </a:r>
              </a:p>
            </c:rich>
          </c:tx>
          <c:layout>
            <c:manualLayout>
              <c:xMode val="edge"/>
              <c:yMode val="edge"/>
              <c:x val="3.3291718684977114E-3"/>
              <c:y val="0.30405561255197838"/>
            </c:manualLayout>
          </c:layout>
          <c:overlay val="0"/>
        </c:title>
        <c:numFmt formatCode="0.00" sourceLinked="1"/>
        <c:majorTickMark val="none"/>
        <c:minorTickMark val="none"/>
        <c:tickLblPos val="nextTo"/>
        <c:crossAx val="90942080"/>
        <c:crosses val="autoZero"/>
        <c:crossBetween val="between"/>
      </c:valAx>
    </c:plotArea>
    <c:legend>
      <c:legendPos val="r"/>
      <c:layout>
        <c:manualLayout>
          <c:xMode val="edge"/>
          <c:yMode val="edge"/>
          <c:x val="4.8938302187881942E-2"/>
          <c:y val="0.87212520411173589"/>
          <c:w val="0.9111116353901455"/>
          <c:h val="9.6830505885496909E-2"/>
        </c:manualLayout>
      </c:layout>
      <c:overlay val="0"/>
      <c:txPr>
        <a:bodyPr/>
        <a:lstStyle/>
        <a:p>
          <a:pPr>
            <a:defRPr sz="1100" b="1"/>
          </a:pPr>
          <a:endParaRPr lang="es-MX"/>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a:t>Tipo</a:t>
            </a:r>
            <a:r>
              <a:rPr lang="es-MX" baseline="0"/>
              <a:t> de Cambio USDMXN</a:t>
            </a:r>
            <a:endParaRPr lang="es-MX"/>
          </a:p>
        </c:rich>
      </c:tx>
      <c:layout/>
      <c:overlay val="0"/>
    </c:title>
    <c:autoTitleDeleted val="0"/>
    <c:plotArea>
      <c:layout/>
      <c:lineChart>
        <c:grouping val="standard"/>
        <c:varyColors val="0"/>
        <c:ser>
          <c:idx val="0"/>
          <c:order val="0"/>
          <c:spPr>
            <a:ln>
              <a:solidFill>
                <a:srgbClr val="C00000"/>
              </a:solidFill>
            </a:ln>
          </c:spPr>
          <c:marker>
            <c:symbol val="none"/>
          </c:marker>
          <c:dLbls>
            <c:dLbl>
              <c:idx val="310"/>
              <c:layout>
                <c:manualLayout>
                  <c:x val="-1.142119729968724E-16"/>
                  <c:y val="-8.5731234268191944E-2"/>
                </c:manualLayout>
              </c:layout>
              <c:showLegendKey val="0"/>
              <c:showVal val="1"/>
              <c:showCatName val="0"/>
              <c:showSerName val="0"/>
              <c:showPercent val="0"/>
              <c:showBubbleSize val="0"/>
            </c:dLbl>
            <c:numFmt formatCode="#,##0.00" sourceLinked="0"/>
            <c:showLegendKey val="0"/>
            <c:showVal val="0"/>
            <c:showCatName val="0"/>
            <c:showSerName val="0"/>
            <c:showPercent val="0"/>
            <c:showBubbleSize val="0"/>
          </c:dLbls>
          <c:cat>
            <c:numRef>
              <c:f>Hoja1!$H$9:$H$321</c:f>
              <c:numCache>
                <c:formatCode>m/d/yyyy</c:formatCode>
                <c:ptCount val="313"/>
                <c:pt idx="0">
                  <c:v>41640</c:v>
                </c:pt>
                <c:pt idx="1">
                  <c:v>41641</c:v>
                </c:pt>
                <c:pt idx="2">
                  <c:v>41642</c:v>
                </c:pt>
                <c:pt idx="3">
                  <c:v>41645</c:v>
                </c:pt>
                <c:pt idx="4">
                  <c:v>41646</c:v>
                </c:pt>
                <c:pt idx="5">
                  <c:v>41647</c:v>
                </c:pt>
                <c:pt idx="6">
                  <c:v>41648</c:v>
                </c:pt>
                <c:pt idx="7">
                  <c:v>41649</c:v>
                </c:pt>
                <c:pt idx="8">
                  <c:v>41652</c:v>
                </c:pt>
                <c:pt idx="9">
                  <c:v>41653</c:v>
                </c:pt>
                <c:pt idx="10">
                  <c:v>41654</c:v>
                </c:pt>
                <c:pt idx="11">
                  <c:v>41655</c:v>
                </c:pt>
                <c:pt idx="12">
                  <c:v>41656</c:v>
                </c:pt>
                <c:pt idx="13">
                  <c:v>41659</c:v>
                </c:pt>
                <c:pt idx="14">
                  <c:v>41660</c:v>
                </c:pt>
                <c:pt idx="15">
                  <c:v>41661</c:v>
                </c:pt>
                <c:pt idx="16">
                  <c:v>41662</c:v>
                </c:pt>
                <c:pt idx="17">
                  <c:v>41663</c:v>
                </c:pt>
                <c:pt idx="18">
                  <c:v>41666</c:v>
                </c:pt>
                <c:pt idx="19">
                  <c:v>41667</c:v>
                </c:pt>
                <c:pt idx="20">
                  <c:v>41668</c:v>
                </c:pt>
                <c:pt idx="21">
                  <c:v>41669</c:v>
                </c:pt>
                <c:pt idx="22">
                  <c:v>41670</c:v>
                </c:pt>
                <c:pt idx="23">
                  <c:v>41673</c:v>
                </c:pt>
                <c:pt idx="24">
                  <c:v>41674</c:v>
                </c:pt>
                <c:pt idx="25">
                  <c:v>41675</c:v>
                </c:pt>
                <c:pt idx="26">
                  <c:v>41676</c:v>
                </c:pt>
                <c:pt idx="27">
                  <c:v>41677</c:v>
                </c:pt>
                <c:pt idx="28">
                  <c:v>41680</c:v>
                </c:pt>
                <c:pt idx="29">
                  <c:v>41681</c:v>
                </c:pt>
                <c:pt idx="30">
                  <c:v>41682</c:v>
                </c:pt>
                <c:pt idx="31">
                  <c:v>41683</c:v>
                </c:pt>
                <c:pt idx="32">
                  <c:v>41684</c:v>
                </c:pt>
                <c:pt idx="33">
                  <c:v>41687</c:v>
                </c:pt>
                <c:pt idx="34">
                  <c:v>41688</c:v>
                </c:pt>
                <c:pt idx="35">
                  <c:v>41689</c:v>
                </c:pt>
                <c:pt idx="36">
                  <c:v>41690</c:v>
                </c:pt>
                <c:pt idx="37">
                  <c:v>41691</c:v>
                </c:pt>
                <c:pt idx="38">
                  <c:v>41694</c:v>
                </c:pt>
                <c:pt idx="39">
                  <c:v>41695</c:v>
                </c:pt>
                <c:pt idx="40">
                  <c:v>41696</c:v>
                </c:pt>
                <c:pt idx="41">
                  <c:v>41697</c:v>
                </c:pt>
                <c:pt idx="42">
                  <c:v>41698</c:v>
                </c:pt>
                <c:pt idx="43">
                  <c:v>41701</c:v>
                </c:pt>
                <c:pt idx="44">
                  <c:v>41702</c:v>
                </c:pt>
                <c:pt idx="45">
                  <c:v>41703</c:v>
                </c:pt>
                <c:pt idx="46">
                  <c:v>41704</c:v>
                </c:pt>
                <c:pt idx="47">
                  <c:v>41705</c:v>
                </c:pt>
                <c:pt idx="48">
                  <c:v>41708</c:v>
                </c:pt>
                <c:pt idx="49">
                  <c:v>41709</c:v>
                </c:pt>
                <c:pt idx="50">
                  <c:v>41710</c:v>
                </c:pt>
                <c:pt idx="51">
                  <c:v>41711</c:v>
                </c:pt>
                <c:pt idx="52">
                  <c:v>41712</c:v>
                </c:pt>
                <c:pt idx="53">
                  <c:v>41715</c:v>
                </c:pt>
                <c:pt idx="54">
                  <c:v>41716</c:v>
                </c:pt>
                <c:pt idx="55">
                  <c:v>41717</c:v>
                </c:pt>
                <c:pt idx="56">
                  <c:v>41718</c:v>
                </c:pt>
                <c:pt idx="57">
                  <c:v>41719</c:v>
                </c:pt>
                <c:pt idx="58">
                  <c:v>41722</c:v>
                </c:pt>
                <c:pt idx="59">
                  <c:v>41723</c:v>
                </c:pt>
                <c:pt idx="60">
                  <c:v>41724</c:v>
                </c:pt>
                <c:pt idx="61">
                  <c:v>41725</c:v>
                </c:pt>
                <c:pt idx="62">
                  <c:v>41726</c:v>
                </c:pt>
                <c:pt idx="63">
                  <c:v>41729</c:v>
                </c:pt>
                <c:pt idx="64">
                  <c:v>41730</c:v>
                </c:pt>
                <c:pt idx="65">
                  <c:v>41731</c:v>
                </c:pt>
                <c:pt idx="66">
                  <c:v>41732</c:v>
                </c:pt>
                <c:pt idx="67">
                  <c:v>41733</c:v>
                </c:pt>
                <c:pt idx="68">
                  <c:v>41736</c:v>
                </c:pt>
                <c:pt idx="69">
                  <c:v>41737</c:v>
                </c:pt>
                <c:pt idx="70">
                  <c:v>41738</c:v>
                </c:pt>
                <c:pt idx="71">
                  <c:v>41739</c:v>
                </c:pt>
                <c:pt idx="72">
                  <c:v>41740</c:v>
                </c:pt>
                <c:pt idx="73">
                  <c:v>41743</c:v>
                </c:pt>
                <c:pt idx="74">
                  <c:v>41744</c:v>
                </c:pt>
                <c:pt idx="75">
                  <c:v>41745</c:v>
                </c:pt>
                <c:pt idx="76">
                  <c:v>41746</c:v>
                </c:pt>
                <c:pt idx="77">
                  <c:v>41747</c:v>
                </c:pt>
                <c:pt idx="78">
                  <c:v>41750</c:v>
                </c:pt>
                <c:pt idx="79">
                  <c:v>41751</c:v>
                </c:pt>
                <c:pt idx="80">
                  <c:v>41752</c:v>
                </c:pt>
                <c:pt idx="81">
                  <c:v>41753</c:v>
                </c:pt>
                <c:pt idx="82">
                  <c:v>41754</c:v>
                </c:pt>
                <c:pt idx="83">
                  <c:v>41757</c:v>
                </c:pt>
                <c:pt idx="84">
                  <c:v>41758</c:v>
                </c:pt>
                <c:pt idx="85">
                  <c:v>41759</c:v>
                </c:pt>
                <c:pt idx="86">
                  <c:v>41760</c:v>
                </c:pt>
                <c:pt idx="87">
                  <c:v>41761</c:v>
                </c:pt>
                <c:pt idx="88">
                  <c:v>41764</c:v>
                </c:pt>
                <c:pt idx="89">
                  <c:v>41765</c:v>
                </c:pt>
                <c:pt idx="90">
                  <c:v>41766</c:v>
                </c:pt>
                <c:pt idx="91">
                  <c:v>41767</c:v>
                </c:pt>
                <c:pt idx="92">
                  <c:v>41768</c:v>
                </c:pt>
                <c:pt idx="93">
                  <c:v>41771</c:v>
                </c:pt>
                <c:pt idx="94">
                  <c:v>41772</c:v>
                </c:pt>
                <c:pt idx="95">
                  <c:v>41773</c:v>
                </c:pt>
                <c:pt idx="96">
                  <c:v>41774</c:v>
                </c:pt>
                <c:pt idx="97">
                  <c:v>41775</c:v>
                </c:pt>
                <c:pt idx="98">
                  <c:v>41778</c:v>
                </c:pt>
                <c:pt idx="99">
                  <c:v>41779</c:v>
                </c:pt>
                <c:pt idx="100">
                  <c:v>41780</c:v>
                </c:pt>
                <c:pt idx="101">
                  <c:v>41781</c:v>
                </c:pt>
                <c:pt idx="102">
                  <c:v>41782</c:v>
                </c:pt>
                <c:pt idx="103">
                  <c:v>41785</c:v>
                </c:pt>
                <c:pt idx="104">
                  <c:v>41786</c:v>
                </c:pt>
                <c:pt idx="105">
                  <c:v>41787</c:v>
                </c:pt>
                <c:pt idx="106">
                  <c:v>41788</c:v>
                </c:pt>
                <c:pt idx="107">
                  <c:v>41789</c:v>
                </c:pt>
                <c:pt idx="108">
                  <c:v>41792</c:v>
                </c:pt>
                <c:pt idx="109">
                  <c:v>41793</c:v>
                </c:pt>
                <c:pt idx="110">
                  <c:v>41794</c:v>
                </c:pt>
                <c:pt idx="111">
                  <c:v>41795</c:v>
                </c:pt>
                <c:pt idx="112">
                  <c:v>41796</c:v>
                </c:pt>
                <c:pt idx="113">
                  <c:v>41799</c:v>
                </c:pt>
                <c:pt idx="114">
                  <c:v>41800</c:v>
                </c:pt>
                <c:pt idx="115">
                  <c:v>41801</c:v>
                </c:pt>
                <c:pt idx="116">
                  <c:v>41802</c:v>
                </c:pt>
                <c:pt idx="117">
                  <c:v>41803</c:v>
                </c:pt>
                <c:pt idx="118">
                  <c:v>41806</c:v>
                </c:pt>
                <c:pt idx="119">
                  <c:v>41807</c:v>
                </c:pt>
                <c:pt idx="120">
                  <c:v>41808</c:v>
                </c:pt>
                <c:pt idx="121">
                  <c:v>41809</c:v>
                </c:pt>
                <c:pt idx="122">
                  <c:v>41810</c:v>
                </c:pt>
                <c:pt idx="123">
                  <c:v>41813</c:v>
                </c:pt>
                <c:pt idx="124">
                  <c:v>41814</c:v>
                </c:pt>
                <c:pt idx="125">
                  <c:v>41815</c:v>
                </c:pt>
                <c:pt idx="126">
                  <c:v>41816</c:v>
                </c:pt>
                <c:pt idx="127">
                  <c:v>41817</c:v>
                </c:pt>
                <c:pt idx="128">
                  <c:v>41820</c:v>
                </c:pt>
                <c:pt idx="129">
                  <c:v>41821</c:v>
                </c:pt>
                <c:pt idx="130">
                  <c:v>41822</c:v>
                </c:pt>
                <c:pt idx="131">
                  <c:v>41823</c:v>
                </c:pt>
                <c:pt idx="132">
                  <c:v>41824</c:v>
                </c:pt>
                <c:pt idx="133">
                  <c:v>41827</c:v>
                </c:pt>
                <c:pt idx="134">
                  <c:v>41828</c:v>
                </c:pt>
                <c:pt idx="135">
                  <c:v>41829</c:v>
                </c:pt>
                <c:pt idx="136">
                  <c:v>41830</c:v>
                </c:pt>
                <c:pt idx="137">
                  <c:v>41831</c:v>
                </c:pt>
                <c:pt idx="138">
                  <c:v>41834</c:v>
                </c:pt>
                <c:pt idx="139">
                  <c:v>41835</c:v>
                </c:pt>
                <c:pt idx="140">
                  <c:v>41836</c:v>
                </c:pt>
                <c:pt idx="141">
                  <c:v>41837</c:v>
                </c:pt>
                <c:pt idx="142">
                  <c:v>41838</c:v>
                </c:pt>
                <c:pt idx="143">
                  <c:v>41841</c:v>
                </c:pt>
                <c:pt idx="144">
                  <c:v>41842</c:v>
                </c:pt>
                <c:pt idx="145">
                  <c:v>41843</c:v>
                </c:pt>
                <c:pt idx="146">
                  <c:v>41844</c:v>
                </c:pt>
                <c:pt idx="147">
                  <c:v>41845</c:v>
                </c:pt>
                <c:pt idx="148">
                  <c:v>41848</c:v>
                </c:pt>
                <c:pt idx="149">
                  <c:v>41849</c:v>
                </c:pt>
                <c:pt idx="150">
                  <c:v>41850</c:v>
                </c:pt>
                <c:pt idx="151">
                  <c:v>41851</c:v>
                </c:pt>
                <c:pt idx="152">
                  <c:v>41852</c:v>
                </c:pt>
                <c:pt idx="153">
                  <c:v>41855</c:v>
                </c:pt>
                <c:pt idx="154">
                  <c:v>41856</c:v>
                </c:pt>
                <c:pt idx="155">
                  <c:v>41857</c:v>
                </c:pt>
                <c:pt idx="156">
                  <c:v>41858</c:v>
                </c:pt>
                <c:pt idx="157">
                  <c:v>41859</c:v>
                </c:pt>
                <c:pt idx="158">
                  <c:v>41862</c:v>
                </c:pt>
                <c:pt idx="159">
                  <c:v>41863</c:v>
                </c:pt>
                <c:pt idx="160">
                  <c:v>41864</c:v>
                </c:pt>
                <c:pt idx="161">
                  <c:v>41865</c:v>
                </c:pt>
                <c:pt idx="162">
                  <c:v>41866</c:v>
                </c:pt>
                <c:pt idx="163">
                  <c:v>41869</c:v>
                </c:pt>
                <c:pt idx="164">
                  <c:v>41870</c:v>
                </c:pt>
                <c:pt idx="165">
                  <c:v>41871</c:v>
                </c:pt>
                <c:pt idx="166">
                  <c:v>41872</c:v>
                </c:pt>
                <c:pt idx="167">
                  <c:v>41873</c:v>
                </c:pt>
                <c:pt idx="168">
                  <c:v>41876</c:v>
                </c:pt>
                <c:pt idx="169">
                  <c:v>41877</c:v>
                </c:pt>
                <c:pt idx="170">
                  <c:v>41878</c:v>
                </c:pt>
                <c:pt idx="171">
                  <c:v>41879</c:v>
                </c:pt>
                <c:pt idx="172">
                  <c:v>41880</c:v>
                </c:pt>
                <c:pt idx="173">
                  <c:v>41883</c:v>
                </c:pt>
                <c:pt idx="174">
                  <c:v>41884</c:v>
                </c:pt>
                <c:pt idx="175">
                  <c:v>41885</c:v>
                </c:pt>
                <c:pt idx="176">
                  <c:v>41886</c:v>
                </c:pt>
                <c:pt idx="177">
                  <c:v>41887</c:v>
                </c:pt>
                <c:pt idx="178">
                  <c:v>41890</c:v>
                </c:pt>
                <c:pt idx="179">
                  <c:v>41891</c:v>
                </c:pt>
                <c:pt idx="180">
                  <c:v>41892</c:v>
                </c:pt>
                <c:pt idx="181">
                  <c:v>41893</c:v>
                </c:pt>
                <c:pt idx="182">
                  <c:v>41894</c:v>
                </c:pt>
                <c:pt idx="183">
                  <c:v>41897</c:v>
                </c:pt>
                <c:pt idx="184">
                  <c:v>41898</c:v>
                </c:pt>
                <c:pt idx="185">
                  <c:v>41899</c:v>
                </c:pt>
                <c:pt idx="186">
                  <c:v>41900</c:v>
                </c:pt>
                <c:pt idx="187">
                  <c:v>41901</c:v>
                </c:pt>
                <c:pt idx="188">
                  <c:v>41904</c:v>
                </c:pt>
                <c:pt idx="189">
                  <c:v>41905</c:v>
                </c:pt>
                <c:pt idx="190">
                  <c:v>41906</c:v>
                </c:pt>
                <c:pt idx="191">
                  <c:v>41907</c:v>
                </c:pt>
                <c:pt idx="192">
                  <c:v>41908</c:v>
                </c:pt>
                <c:pt idx="193">
                  <c:v>41911</c:v>
                </c:pt>
                <c:pt idx="194">
                  <c:v>41912</c:v>
                </c:pt>
                <c:pt idx="195">
                  <c:v>41913</c:v>
                </c:pt>
                <c:pt idx="196">
                  <c:v>41914</c:v>
                </c:pt>
                <c:pt idx="197">
                  <c:v>41915</c:v>
                </c:pt>
                <c:pt idx="198">
                  <c:v>41918</c:v>
                </c:pt>
                <c:pt idx="199">
                  <c:v>41919</c:v>
                </c:pt>
                <c:pt idx="200">
                  <c:v>41920</c:v>
                </c:pt>
                <c:pt idx="201">
                  <c:v>41921</c:v>
                </c:pt>
                <c:pt idx="202">
                  <c:v>41922</c:v>
                </c:pt>
                <c:pt idx="203">
                  <c:v>41925</c:v>
                </c:pt>
                <c:pt idx="204">
                  <c:v>41926</c:v>
                </c:pt>
                <c:pt idx="205">
                  <c:v>41927</c:v>
                </c:pt>
                <c:pt idx="206">
                  <c:v>41928</c:v>
                </c:pt>
                <c:pt idx="207">
                  <c:v>41929</c:v>
                </c:pt>
                <c:pt idx="208">
                  <c:v>41932</c:v>
                </c:pt>
                <c:pt idx="209">
                  <c:v>41933</c:v>
                </c:pt>
                <c:pt idx="210">
                  <c:v>41934</c:v>
                </c:pt>
                <c:pt idx="211">
                  <c:v>41935</c:v>
                </c:pt>
                <c:pt idx="212">
                  <c:v>41936</c:v>
                </c:pt>
                <c:pt idx="213">
                  <c:v>41939</c:v>
                </c:pt>
                <c:pt idx="214">
                  <c:v>41940</c:v>
                </c:pt>
                <c:pt idx="215">
                  <c:v>41941</c:v>
                </c:pt>
                <c:pt idx="216">
                  <c:v>41942</c:v>
                </c:pt>
                <c:pt idx="217">
                  <c:v>41943</c:v>
                </c:pt>
                <c:pt idx="218">
                  <c:v>41946</c:v>
                </c:pt>
                <c:pt idx="219">
                  <c:v>41947</c:v>
                </c:pt>
                <c:pt idx="220">
                  <c:v>41948</c:v>
                </c:pt>
                <c:pt idx="221">
                  <c:v>41949</c:v>
                </c:pt>
                <c:pt idx="222">
                  <c:v>41950</c:v>
                </c:pt>
                <c:pt idx="223">
                  <c:v>41953</c:v>
                </c:pt>
                <c:pt idx="224">
                  <c:v>41954</c:v>
                </c:pt>
                <c:pt idx="225">
                  <c:v>41955</c:v>
                </c:pt>
                <c:pt idx="226">
                  <c:v>41956</c:v>
                </c:pt>
                <c:pt idx="227">
                  <c:v>41957</c:v>
                </c:pt>
                <c:pt idx="228">
                  <c:v>41960</c:v>
                </c:pt>
                <c:pt idx="229">
                  <c:v>41961</c:v>
                </c:pt>
                <c:pt idx="230">
                  <c:v>41962</c:v>
                </c:pt>
                <c:pt idx="231">
                  <c:v>41963</c:v>
                </c:pt>
                <c:pt idx="232">
                  <c:v>41964</c:v>
                </c:pt>
                <c:pt idx="233">
                  <c:v>41967</c:v>
                </c:pt>
                <c:pt idx="234">
                  <c:v>41968</c:v>
                </c:pt>
                <c:pt idx="235">
                  <c:v>41969</c:v>
                </c:pt>
                <c:pt idx="236">
                  <c:v>41970</c:v>
                </c:pt>
                <c:pt idx="237">
                  <c:v>41971</c:v>
                </c:pt>
                <c:pt idx="238">
                  <c:v>41974</c:v>
                </c:pt>
                <c:pt idx="239">
                  <c:v>41975</c:v>
                </c:pt>
                <c:pt idx="240">
                  <c:v>41976</c:v>
                </c:pt>
                <c:pt idx="241">
                  <c:v>41977</c:v>
                </c:pt>
                <c:pt idx="242">
                  <c:v>41978</c:v>
                </c:pt>
                <c:pt idx="243">
                  <c:v>41981</c:v>
                </c:pt>
                <c:pt idx="244">
                  <c:v>41982</c:v>
                </c:pt>
                <c:pt idx="245">
                  <c:v>41983</c:v>
                </c:pt>
                <c:pt idx="246">
                  <c:v>41984</c:v>
                </c:pt>
                <c:pt idx="247">
                  <c:v>41985</c:v>
                </c:pt>
                <c:pt idx="248">
                  <c:v>41988</c:v>
                </c:pt>
                <c:pt idx="249">
                  <c:v>41989</c:v>
                </c:pt>
                <c:pt idx="250">
                  <c:v>41990</c:v>
                </c:pt>
                <c:pt idx="251">
                  <c:v>41991</c:v>
                </c:pt>
                <c:pt idx="252">
                  <c:v>41992</c:v>
                </c:pt>
                <c:pt idx="253">
                  <c:v>41995</c:v>
                </c:pt>
                <c:pt idx="254">
                  <c:v>41996</c:v>
                </c:pt>
                <c:pt idx="255">
                  <c:v>41997</c:v>
                </c:pt>
                <c:pt idx="256">
                  <c:v>41998</c:v>
                </c:pt>
                <c:pt idx="257">
                  <c:v>41999</c:v>
                </c:pt>
                <c:pt idx="258">
                  <c:v>42002</c:v>
                </c:pt>
                <c:pt idx="259">
                  <c:v>42003</c:v>
                </c:pt>
                <c:pt idx="260">
                  <c:v>42004</c:v>
                </c:pt>
                <c:pt idx="261">
                  <c:v>42005</c:v>
                </c:pt>
                <c:pt idx="262">
                  <c:v>42006</c:v>
                </c:pt>
                <c:pt idx="263">
                  <c:v>42009</c:v>
                </c:pt>
                <c:pt idx="264">
                  <c:v>42010</c:v>
                </c:pt>
                <c:pt idx="265">
                  <c:v>42011</c:v>
                </c:pt>
                <c:pt idx="266">
                  <c:v>42012</c:v>
                </c:pt>
                <c:pt idx="267">
                  <c:v>42013</c:v>
                </c:pt>
                <c:pt idx="268">
                  <c:v>42016</c:v>
                </c:pt>
                <c:pt idx="269">
                  <c:v>42017</c:v>
                </c:pt>
                <c:pt idx="270">
                  <c:v>42018</c:v>
                </c:pt>
                <c:pt idx="271">
                  <c:v>42019</c:v>
                </c:pt>
                <c:pt idx="272">
                  <c:v>42020</c:v>
                </c:pt>
                <c:pt idx="273">
                  <c:v>42023</c:v>
                </c:pt>
                <c:pt idx="274">
                  <c:v>42024</c:v>
                </c:pt>
                <c:pt idx="275">
                  <c:v>42025</c:v>
                </c:pt>
                <c:pt idx="276">
                  <c:v>42026</c:v>
                </c:pt>
                <c:pt idx="277">
                  <c:v>42027</c:v>
                </c:pt>
                <c:pt idx="278">
                  <c:v>42030</c:v>
                </c:pt>
                <c:pt idx="279">
                  <c:v>42031</c:v>
                </c:pt>
                <c:pt idx="280">
                  <c:v>42032</c:v>
                </c:pt>
                <c:pt idx="281">
                  <c:v>42033</c:v>
                </c:pt>
                <c:pt idx="282">
                  <c:v>42034</c:v>
                </c:pt>
                <c:pt idx="283">
                  <c:v>42037</c:v>
                </c:pt>
                <c:pt idx="284">
                  <c:v>42038</c:v>
                </c:pt>
                <c:pt idx="285">
                  <c:v>42039</c:v>
                </c:pt>
                <c:pt idx="286">
                  <c:v>42040</c:v>
                </c:pt>
                <c:pt idx="287">
                  <c:v>42041</c:v>
                </c:pt>
                <c:pt idx="288">
                  <c:v>42044</c:v>
                </c:pt>
                <c:pt idx="289">
                  <c:v>42045</c:v>
                </c:pt>
                <c:pt idx="290">
                  <c:v>42046</c:v>
                </c:pt>
                <c:pt idx="291">
                  <c:v>42047</c:v>
                </c:pt>
                <c:pt idx="292">
                  <c:v>42048</c:v>
                </c:pt>
                <c:pt idx="293">
                  <c:v>42051</c:v>
                </c:pt>
                <c:pt idx="294">
                  <c:v>42052</c:v>
                </c:pt>
                <c:pt idx="295">
                  <c:v>42053</c:v>
                </c:pt>
                <c:pt idx="296">
                  <c:v>42054</c:v>
                </c:pt>
                <c:pt idx="297">
                  <c:v>42055</c:v>
                </c:pt>
                <c:pt idx="298">
                  <c:v>42058</c:v>
                </c:pt>
                <c:pt idx="299">
                  <c:v>42059</c:v>
                </c:pt>
                <c:pt idx="300">
                  <c:v>42060</c:v>
                </c:pt>
                <c:pt idx="301">
                  <c:v>42061</c:v>
                </c:pt>
                <c:pt idx="302">
                  <c:v>42062</c:v>
                </c:pt>
                <c:pt idx="303">
                  <c:v>42065</c:v>
                </c:pt>
                <c:pt idx="304">
                  <c:v>42066</c:v>
                </c:pt>
                <c:pt idx="305">
                  <c:v>42067</c:v>
                </c:pt>
                <c:pt idx="306">
                  <c:v>42068</c:v>
                </c:pt>
                <c:pt idx="307">
                  <c:v>42069</c:v>
                </c:pt>
                <c:pt idx="308">
                  <c:v>42072</c:v>
                </c:pt>
                <c:pt idx="309">
                  <c:v>42073</c:v>
                </c:pt>
                <c:pt idx="310">
                  <c:v>42074</c:v>
                </c:pt>
                <c:pt idx="311">
                  <c:v>42075</c:v>
                </c:pt>
                <c:pt idx="312">
                  <c:v>42076</c:v>
                </c:pt>
              </c:numCache>
            </c:numRef>
          </c:cat>
          <c:val>
            <c:numRef>
              <c:f>Hoja1!$I$9:$I$321</c:f>
              <c:numCache>
                <c:formatCode>General</c:formatCode>
                <c:ptCount val="313"/>
                <c:pt idx="0">
                  <c:v>13.0398</c:v>
                </c:pt>
                <c:pt idx="1">
                  <c:v>13.152799999999999</c:v>
                </c:pt>
                <c:pt idx="2">
                  <c:v>13.1075</c:v>
                </c:pt>
                <c:pt idx="3">
                  <c:v>13.0907</c:v>
                </c:pt>
                <c:pt idx="4">
                  <c:v>13.0184</c:v>
                </c:pt>
                <c:pt idx="5">
                  <c:v>13.136200000000001</c:v>
                </c:pt>
                <c:pt idx="6">
                  <c:v>13.0916</c:v>
                </c:pt>
                <c:pt idx="7">
                  <c:v>12.967600000000001</c:v>
                </c:pt>
                <c:pt idx="8">
                  <c:v>13.085100000000001</c:v>
                </c:pt>
                <c:pt idx="9">
                  <c:v>13.09</c:v>
                </c:pt>
                <c:pt idx="10">
                  <c:v>13.1982</c:v>
                </c:pt>
                <c:pt idx="11">
                  <c:v>13.2761</c:v>
                </c:pt>
                <c:pt idx="12">
                  <c:v>13.245900000000001</c:v>
                </c:pt>
                <c:pt idx="13">
                  <c:v>13.2362</c:v>
                </c:pt>
                <c:pt idx="14">
                  <c:v>13.2728</c:v>
                </c:pt>
                <c:pt idx="15">
                  <c:v>13.3108</c:v>
                </c:pt>
                <c:pt idx="16">
                  <c:v>13.4018</c:v>
                </c:pt>
                <c:pt idx="17">
                  <c:v>13.46</c:v>
                </c:pt>
                <c:pt idx="18">
                  <c:v>13.366</c:v>
                </c:pt>
                <c:pt idx="19">
                  <c:v>13.257199999999999</c:v>
                </c:pt>
                <c:pt idx="20">
                  <c:v>13.3986</c:v>
                </c:pt>
                <c:pt idx="21">
                  <c:v>13.3652</c:v>
                </c:pt>
                <c:pt idx="22">
                  <c:v>13.3573</c:v>
                </c:pt>
                <c:pt idx="23">
                  <c:v>13.535399999999999</c:v>
                </c:pt>
                <c:pt idx="24">
                  <c:v>13.3226</c:v>
                </c:pt>
                <c:pt idx="25">
                  <c:v>13.284000000000001</c:v>
                </c:pt>
                <c:pt idx="26">
                  <c:v>13.2752</c:v>
                </c:pt>
                <c:pt idx="27">
                  <c:v>13.2822</c:v>
                </c:pt>
                <c:pt idx="28">
                  <c:v>13.3262</c:v>
                </c:pt>
                <c:pt idx="29">
                  <c:v>13.288499999999999</c:v>
                </c:pt>
                <c:pt idx="30">
                  <c:v>13.324199999999999</c:v>
                </c:pt>
                <c:pt idx="31">
                  <c:v>13.26</c:v>
                </c:pt>
                <c:pt idx="32">
                  <c:v>13.2416</c:v>
                </c:pt>
                <c:pt idx="33">
                  <c:v>13.210100000000001</c:v>
                </c:pt>
                <c:pt idx="34">
                  <c:v>13.241400000000001</c:v>
                </c:pt>
                <c:pt idx="35">
                  <c:v>13.3325</c:v>
                </c:pt>
                <c:pt idx="36">
                  <c:v>13.2784</c:v>
                </c:pt>
                <c:pt idx="37">
                  <c:v>13.264799999999999</c:v>
                </c:pt>
                <c:pt idx="38">
                  <c:v>13.2628</c:v>
                </c:pt>
                <c:pt idx="39">
                  <c:v>13.229100000000001</c:v>
                </c:pt>
                <c:pt idx="40">
                  <c:v>13.3315</c:v>
                </c:pt>
                <c:pt idx="41">
                  <c:v>13.2613</c:v>
                </c:pt>
                <c:pt idx="42">
                  <c:v>13.2492</c:v>
                </c:pt>
                <c:pt idx="43">
                  <c:v>13.3325</c:v>
                </c:pt>
                <c:pt idx="44">
                  <c:v>13.2818</c:v>
                </c:pt>
                <c:pt idx="45">
                  <c:v>13.2385</c:v>
                </c:pt>
                <c:pt idx="46">
                  <c:v>13.1524</c:v>
                </c:pt>
                <c:pt idx="47">
                  <c:v>13.187200000000001</c:v>
                </c:pt>
                <c:pt idx="48">
                  <c:v>13.215</c:v>
                </c:pt>
                <c:pt idx="49">
                  <c:v>13.2835</c:v>
                </c:pt>
                <c:pt idx="50">
                  <c:v>13.243499999999999</c:v>
                </c:pt>
                <c:pt idx="51">
                  <c:v>13.291700000000001</c:v>
                </c:pt>
                <c:pt idx="52">
                  <c:v>13.210699999999999</c:v>
                </c:pt>
                <c:pt idx="53">
                  <c:v>13.155799999999999</c:v>
                </c:pt>
                <c:pt idx="54">
                  <c:v>13.1593</c:v>
                </c:pt>
                <c:pt idx="55">
                  <c:v>13.2859</c:v>
                </c:pt>
                <c:pt idx="56">
                  <c:v>13.2599</c:v>
                </c:pt>
                <c:pt idx="57">
                  <c:v>13.231299999999999</c:v>
                </c:pt>
                <c:pt idx="58">
                  <c:v>13.177899999999999</c:v>
                </c:pt>
                <c:pt idx="59">
                  <c:v>13.113799999999999</c:v>
                </c:pt>
                <c:pt idx="60">
                  <c:v>13.128299999999999</c:v>
                </c:pt>
                <c:pt idx="61">
                  <c:v>13.0816</c:v>
                </c:pt>
                <c:pt idx="62">
                  <c:v>13.073</c:v>
                </c:pt>
                <c:pt idx="63">
                  <c:v>13.058</c:v>
                </c:pt>
                <c:pt idx="64">
                  <c:v>13.051</c:v>
                </c:pt>
                <c:pt idx="65">
                  <c:v>13.0893</c:v>
                </c:pt>
                <c:pt idx="66">
                  <c:v>13.116300000000001</c:v>
                </c:pt>
                <c:pt idx="67">
                  <c:v>13.0039</c:v>
                </c:pt>
                <c:pt idx="68">
                  <c:v>13.008599999999999</c:v>
                </c:pt>
                <c:pt idx="69">
                  <c:v>13.049899999999999</c:v>
                </c:pt>
                <c:pt idx="70">
                  <c:v>12.980399999999999</c:v>
                </c:pt>
                <c:pt idx="71">
                  <c:v>13.0626</c:v>
                </c:pt>
                <c:pt idx="72">
                  <c:v>13.0425</c:v>
                </c:pt>
                <c:pt idx="73">
                  <c:v>13.024800000000001</c:v>
                </c:pt>
                <c:pt idx="74">
                  <c:v>13.098100000000001</c:v>
                </c:pt>
                <c:pt idx="75">
                  <c:v>13.063800000000001</c:v>
                </c:pt>
                <c:pt idx="76">
                  <c:v>13.047800000000001</c:v>
                </c:pt>
                <c:pt idx="77">
                  <c:v>13.0525</c:v>
                </c:pt>
                <c:pt idx="78">
                  <c:v>13.030099999999999</c:v>
                </c:pt>
                <c:pt idx="79">
                  <c:v>13.057</c:v>
                </c:pt>
                <c:pt idx="80">
                  <c:v>13.0649</c:v>
                </c:pt>
                <c:pt idx="81">
                  <c:v>13.0975</c:v>
                </c:pt>
                <c:pt idx="82">
                  <c:v>13.133699999999999</c:v>
                </c:pt>
                <c:pt idx="83">
                  <c:v>13.1227</c:v>
                </c:pt>
                <c:pt idx="84">
                  <c:v>13.1022</c:v>
                </c:pt>
                <c:pt idx="85">
                  <c:v>13.0793</c:v>
                </c:pt>
                <c:pt idx="86">
                  <c:v>13.042999999999999</c:v>
                </c:pt>
                <c:pt idx="87">
                  <c:v>13.0151</c:v>
                </c:pt>
                <c:pt idx="88">
                  <c:v>13.057499999999999</c:v>
                </c:pt>
                <c:pt idx="89">
                  <c:v>13.027100000000001</c:v>
                </c:pt>
                <c:pt idx="90">
                  <c:v>12.964600000000001</c:v>
                </c:pt>
                <c:pt idx="91">
                  <c:v>12.9474</c:v>
                </c:pt>
                <c:pt idx="92">
                  <c:v>12.948</c:v>
                </c:pt>
                <c:pt idx="93">
                  <c:v>12.953799999999999</c:v>
                </c:pt>
                <c:pt idx="94">
                  <c:v>12.906000000000001</c:v>
                </c:pt>
                <c:pt idx="95">
                  <c:v>12.898</c:v>
                </c:pt>
                <c:pt idx="96">
                  <c:v>12.9587</c:v>
                </c:pt>
                <c:pt idx="97">
                  <c:v>12.902799999999999</c:v>
                </c:pt>
                <c:pt idx="98">
                  <c:v>12.9009</c:v>
                </c:pt>
                <c:pt idx="99">
                  <c:v>12.9093</c:v>
                </c:pt>
                <c:pt idx="100">
                  <c:v>12.927199999999999</c:v>
                </c:pt>
                <c:pt idx="101">
                  <c:v>12.8788</c:v>
                </c:pt>
                <c:pt idx="102">
                  <c:v>12.856199999999999</c:v>
                </c:pt>
                <c:pt idx="103">
                  <c:v>12.871499999999999</c:v>
                </c:pt>
                <c:pt idx="104">
                  <c:v>12.856299999999999</c:v>
                </c:pt>
                <c:pt idx="105">
                  <c:v>12.8744</c:v>
                </c:pt>
                <c:pt idx="106">
                  <c:v>12.840999999999999</c:v>
                </c:pt>
                <c:pt idx="107">
                  <c:v>12.858000000000001</c:v>
                </c:pt>
                <c:pt idx="108">
                  <c:v>12.913399999999999</c:v>
                </c:pt>
                <c:pt idx="109">
                  <c:v>12.9389</c:v>
                </c:pt>
                <c:pt idx="110">
                  <c:v>12.921799999999999</c:v>
                </c:pt>
                <c:pt idx="111">
                  <c:v>12.8665</c:v>
                </c:pt>
                <c:pt idx="112">
                  <c:v>12.9292</c:v>
                </c:pt>
                <c:pt idx="113">
                  <c:v>13.030200000000001</c:v>
                </c:pt>
                <c:pt idx="114">
                  <c:v>13.018800000000001</c:v>
                </c:pt>
                <c:pt idx="115">
                  <c:v>13.0083</c:v>
                </c:pt>
                <c:pt idx="116">
                  <c:v>12.9778</c:v>
                </c:pt>
                <c:pt idx="117">
                  <c:v>13.0151</c:v>
                </c:pt>
                <c:pt idx="118">
                  <c:v>13.0442</c:v>
                </c:pt>
                <c:pt idx="119">
                  <c:v>13.1153</c:v>
                </c:pt>
                <c:pt idx="120">
                  <c:v>12.9788</c:v>
                </c:pt>
                <c:pt idx="121">
                  <c:v>13.0244</c:v>
                </c:pt>
                <c:pt idx="122">
                  <c:v>12.9909</c:v>
                </c:pt>
                <c:pt idx="123">
                  <c:v>13.029</c:v>
                </c:pt>
                <c:pt idx="124">
                  <c:v>13.061299999999999</c:v>
                </c:pt>
                <c:pt idx="125">
                  <c:v>13.0055</c:v>
                </c:pt>
                <c:pt idx="126">
                  <c:v>13.0168</c:v>
                </c:pt>
                <c:pt idx="127">
                  <c:v>12.9625</c:v>
                </c:pt>
                <c:pt idx="128">
                  <c:v>12.968299999999999</c:v>
                </c:pt>
                <c:pt idx="129">
                  <c:v>12.942</c:v>
                </c:pt>
                <c:pt idx="130">
                  <c:v>12.996499999999999</c:v>
                </c:pt>
                <c:pt idx="131">
                  <c:v>12.9543</c:v>
                </c:pt>
                <c:pt idx="132">
                  <c:v>12.9741</c:v>
                </c:pt>
                <c:pt idx="133">
                  <c:v>13.0212</c:v>
                </c:pt>
                <c:pt idx="134">
                  <c:v>12.981999999999999</c:v>
                </c:pt>
                <c:pt idx="135">
                  <c:v>12.9678</c:v>
                </c:pt>
                <c:pt idx="136">
                  <c:v>12.991099999999999</c:v>
                </c:pt>
                <c:pt idx="137">
                  <c:v>12.9954</c:v>
                </c:pt>
                <c:pt idx="138">
                  <c:v>12.951700000000001</c:v>
                </c:pt>
                <c:pt idx="139">
                  <c:v>12.9468</c:v>
                </c:pt>
                <c:pt idx="140">
                  <c:v>12.9168</c:v>
                </c:pt>
                <c:pt idx="141">
                  <c:v>12.9985</c:v>
                </c:pt>
                <c:pt idx="142">
                  <c:v>12.9476</c:v>
                </c:pt>
                <c:pt idx="143">
                  <c:v>12.971299999999999</c:v>
                </c:pt>
                <c:pt idx="144">
                  <c:v>12.9438</c:v>
                </c:pt>
                <c:pt idx="145">
                  <c:v>12.9331</c:v>
                </c:pt>
                <c:pt idx="146">
                  <c:v>12.960699999999999</c:v>
                </c:pt>
                <c:pt idx="147">
                  <c:v>12.946199999999999</c:v>
                </c:pt>
                <c:pt idx="148">
                  <c:v>13.0052</c:v>
                </c:pt>
                <c:pt idx="149">
                  <c:v>13.0671</c:v>
                </c:pt>
                <c:pt idx="150">
                  <c:v>13.1539</c:v>
                </c:pt>
                <c:pt idx="151">
                  <c:v>13.2166</c:v>
                </c:pt>
                <c:pt idx="152">
                  <c:v>13.1823</c:v>
                </c:pt>
                <c:pt idx="153">
                  <c:v>13.196</c:v>
                </c:pt>
                <c:pt idx="154">
                  <c:v>13.292199999999999</c:v>
                </c:pt>
                <c:pt idx="155">
                  <c:v>13.2361</c:v>
                </c:pt>
                <c:pt idx="156">
                  <c:v>13.2799</c:v>
                </c:pt>
                <c:pt idx="157">
                  <c:v>13.248699999999999</c:v>
                </c:pt>
                <c:pt idx="158">
                  <c:v>13.179399999999999</c:v>
                </c:pt>
                <c:pt idx="159">
                  <c:v>13.1365</c:v>
                </c:pt>
                <c:pt idx="160">
                  <c:v>13.135999999999999</c:v>
                </c:pt>
                <c:pt idx="161">
                  <c:v>13.071199999999999</c:v>
                </c:pt>
                <c:pt idx="162">
                  <c:v>13.074199999999999</c:v>
                </c:pt>
                <c:pt idx="163">
                  <c:v>13.047000000000001</c:v>
                </c:pt>
                <c:pt idx="164">
                  <c:v>13.0473</c:v>
                </c:pt>
                <c:pt idx="165">
                  <c:v>13.1348</c:v>
                </c:pt>
                <c:pt idx="166">
                  <c:v>13.107699999999999</c:v>
                </c:pt>
                <c:pt idx="167">
                  <c:v>13.137</c:v>
                </c:pt>
                <c:pt idx="168">
                  <c:v>13.150700000000001</c:v>
                </c:pt>
                <c:pt idx="169">
                  <c:v>13.0967</c:v>
                </c:pt>
                <c:pt idx="170">
                  <c:v>13.0844</c:v>
                </c:pt>
                <c:pt idx="171">
                  <c:v>13.085599999999999</c:v>
                </c:pt>
                <c:pt idx="172">
                  <c:v>13.0847</c:v>
                </c:pt>
                <c:pt idx="173">
                  <c:v>13.0959</c:v>
                </c:pt>
                <c:pt idx="174">
                  <c:v>13.109</c:v>
                </c:pt>
                <c:pt idx="175">
                  <c:v>13.098599999999999</c:v>
                </c:pt>
                <c:pt idx="176">
                  <c:v>13.1494</c:v>
                </c:pt>
                <c:pt idx="177">
                  <c:v>13.0327</c:v>
                </c:pt>
                <c:pt idx="178">
                  <c:v>13.137600000000001</c:v>
                </c:pt>
                <c:pt idx="179">
                  <c:v>13.202999999999999</c:v>
                </c:pt>
                <c:pt idx="180">
                  <c:v>13.1929</c:v>
                </c:pt>
                <c:pt idx="181">
                  <c:v>13.2316</c:v>
                </c:pt>
                <c:pt idx="182">
                  <c:v>13.258699999999999</c:v>
                </c:pt>
                <c:pt idx="183">
                  <c:v>13.2362</c:v>
                </c:pt>
                <c:pt idx="184">
                  <c:v>13.1595</c:v>
                </c:pt>
                <c:pt idx="185">
                  <c:v>13.2453</c:v>
                </c:pt>
                <c:pt idx="186">
                  <c:v>13.236599999999999</c:v>
                </c:pt>
                <c:pt idx="187">
                  <c:v>13.2104</c:v>
                </c:pt>
                <c:pt idx="188">
                  <c:v>13.2783</c:v>
                </c:pt>
                <c:pt idx="189">
                  <c:v>13.317399999999999</c:v>
                </c:pt>
                <c:pt idx="190">
                  <c:v>13.2759</c:v>
                </c:pt>
                <c:pt idx="191">
                  <c:v>13.3863</c:v>
                </c:pt>
                <c:pt idx="192">
                  <c:v>13.4467</c:v>
                </c:pt>
                <c:pt idx="193">
                  <c:v>13.4993</c:v>
                </c:pt>
                <c:pt idx="194">
                  <c:v>13.428599999999999</c:v>
                </c:pt>
                <c:pt idx="195">
                  <c:v>13.455</c:v>
                </c:pt>
                <c:pt idx="196">
                  <c:v>13.382</c:v>
                </c:pt>
                <c:pt idx="197">
                  <c:v>13.4885</c:v>
                </c:pt>
                <c:pt idx="198">
                  <c:v>13.398</c:v>
                </c:pt>
                <c:pt idx="199">
                  <c:v>13.4754</c:v>
                </c:pt>
                <c:pt idx="200">
                  <c:v>13.337199999999999</c:v>
                </c:pt>
                <c:pt idx="201">
                  <c:v>13.439</c:v>
                </c:pt>
                <c:pt idx="202">
                  <c:v>13.4802</c:v>
                </c:pt>
                <c:pt idx="203">
                  <c:v>13.4476</c:v>
                </c:pt>
                <c:pt idx="204">
                  <c:v>13.445399999999999</c:v>
                </c:pt>
                <c:pt idx="205">
                  <c:v>13.531499999999999</c:v>
                </c:pt>
                <c:pt idx="206">
                  <c:v>13.5603</c:v>
                </c:pt>
                <c:pt idx="207">
                  <c:v>13.5237</c:v>
                </c:pt>
                <c:pt idx="208">
                  <c:v>13.536300000000001</c:v>
                </c:pt>
                <c:pt idx="209">
                  <c:v>13.538499999999999</c:v>
                </c:pt>
                <c:pt idx="210">
                  <c:v>13.5594</c:v>
                </c:pt>
                <c:pt idx="211">
                  <c:v>13.5616</c:v>
                </c:pt>
                <c:pt idx="212">
                  <c:v>13.5596</c:v>
                </c:pt>
                <c:pt idx="213">
                  <c:v>13.5396</c:v>
                </c:pt>
                <c:pt idx="214">
                  <c:v>13.442399999999999</c:v>
                </c:pt>
                <c:pt idx="215">
                  <c:v>13.4977</c:v>
                </c:pt>
                <c:pt idx="216">
                  <c:v>13.4419</c:v>
                </c:pt>
                <c:pt idx="217">
                  <c:v>13.481299999999999</c:v>
                </c:pt>
                <c:pt idx="218">
                  <c:v>13.607699999999999</c:v>
                </c:pt>
                <c:pt idx="219">
                  <c:v>13.555400000000001</c:v>
                </c:pt>
                <c:pt idx="220">
                  <c:v>13.575099999999999</c:v>
                </c:pt>
                <c:pt idx="221">
                  <c:v>13.636800000000001</c:v>
                </c:pt>
                <c:pt idx="222">
                  <c:v>13.541</c:v>
                </c:pt>
                <c:pt idx="223">
                  <c:v>13.61</c:v>
                </c:pt>
                <c:pt idx="224">
                  <c:v>13.604900000000001</c:v>
                </c:pt>
                <c:pt idx="225">
                  <c:v>13.5572</c:v>
                </c:pt>
                <c:pt idx="226">
                  <c:v>13.604200000000001</c:v>
                </c:pt>
                <c:pt idx="227">
                  <c:v>13.534599999999999</c:v>
                </c:pt>
                <c:pt idx="228">
                  <c:v>13.5898</c:v>
                </c:pt>
                <c:pt idx="229">
                  <c:v>13.559100000000001</c:v>
                </c:pt>
                <c:pt idx="230">
                  <c:v>13.619199999999999</c:v>
                </c:pt>
                <c:pt idx="231">
                  <c:v>13.6511</c:v>
                </c:pt>
                <c:pt idx="232">
                  <c:v>13.6175</c:v>
                </c:pt>
                <c:pt idx="233">
                  <c:v>13.658200000000001</c:v>
                </c:pt>
                <c:pt idx="234">
                  <c:v>13.674200000000001</c:v>
                </c:pt>
                <c:pt idx="235">
                  <c:v>13.7242</c:v>
                </c:pt>
                <c:pt idx="236">
                  <c:v>13.7661</c:v>
                </c:pt>
                <c:pt idx="237">
                  <c:v>13.9293</c:v>
                </c:pt>
                <c:pt idx="238">
                  <c:v>13.993</c:v>
                </c:pt>
                <c:pt idx="239">
                  <c:v>14.1037</c:v>
                </c:pt>
                <c:pt idx="240">
                  <c:v>14.1007</c:v>
                </c:pt>
                <c:pt idx="241">
                  <c:v>14.1563</c:v>
                </c:pt>
                <c:pt idx="242">
                  <c:v>14.3591</c:v>
                </c:pt>
                <c:pt idx="243">
                  <c:v>14.382</c:v>
                </c:pt>
                <c:pt idx="244">
                  <c:v>14.4221</c:v>
                </c:pt>
                <c:pt idx="245">
                  <c:v>14.559900000000001</c:v>
                </c:pt>
                <c:pt idx="246">
                  <c:v>14.777200000000001</c:v>
                </c:pt>
                <c:pt idx="247">
                  <c:v>14.7624</c:v>
                </c:pt>
                <c:pt idx="248">
                  <c:v>14.761100000000001</c:v>
                </c:pt>
                <c:pt idx="249">
                  <c:v>14.7525</c:v>
                </c:pt>
                <c:pt idx="250">
                  <c:v>14.5627</c:v>
                </c:pt>
                <c:pt idx="251">
                  <c:v>14.5787</c:v>
                </c:pt>
                <c:pt idx="252">
                  <c:v>14.5977</c:v>
                </c:pt>
                <c:pt idx="253">
                  <c:v>14.6615</c:v>
                </c:pt>
                <c:pt idx="254">
                  <c:v>14.759399999999999</c:v>
                </c:pt>
                <c:pt idx="255">
                  <c:v>14.719799999999999</c:v>
                </c:pt>
                <c:pt idx="256">
                  <c:v>14.731999999999999</c:v>
                </c:pt>
                <c:pt idx="257">
                  <c:v>14.7158</c:v>
                </c:pt>
                <c:pt idx="258">
                  <c:v>14.767900000000001</c:v>
                </c:pt>
                <c:pt idx="259">
                  <c:v>14.736499999999999</c:v>
                </c:pt>
                <c:pt idx="260">
                  <c:v>14.7515</c:v>
                </c:pt>
                <c:pt idx="261">
                  <c:v>14.746700000000001</c:v>
                </c:pt>
                <c:pt idx="262">
                  <c:v>14.8384</c:v>
                </c:pt>
                <c:pt idx="263">
                  <c:v>14.9453</c:v>
                </c:pt>
                <c:pt idx="264">
                  <c:v>14.8948</c:v>
                </c:pt>
                <c:pt idx="265">
                  <c:v>14.715</c:v>
                </c:pt>
                <c:pt idx="266">
                  <c:v>14.666700000000001</c:v>
                </c:pt>
                <c:pt idx="267">
                  <c:v>14.603</c:v>
                </c:pt>
                <c:pt idx="268">
                  <c:v>14.653700000000001</c:v>
                </c:pt>
                <c:pt idx="269">
                  <c:v>14.6136</c:v>
                </c:pt>
                <c:pt idx="270">
                  <c:v>14.4886</c:v>
                </c:pt>
                <c:pt idx="271">
                  <c:v>14.6663</c:v>
                </c:pt>
                <c:pt idx="272">
                  <c:v>14.558199999999999</c:v>
                </c:pt>
                <c:pt idx="273">
                  <c:v>14.621700000000001</c:v>
                </c:pt>
                <c:pt idx="274">
                  <c:v>14.6609</c:v>
                </c:pt>
                <c:pt idx="275">
                  <c:v>14.7544</c:v>
                </c:pt>
                <c:pt idx="276">
                  <c:v>14.6318</c:v>
                </c:pt>
                <c:pt idx="277">
                  <c:v>14.6572</c:v>
                </c:pt>
                <c:pt idx="278">
                  <c:v>14.5768</c:v>
                </c:pt>
                <c:pt idx="279">
                  <c:v>14.6181</c:v>
                </c:pt>
                <c:pt idx="280">
                  <c:v>14.754200000000001</c:v>
                </c:pt>
                <c:pt idx="281">
                  <c:v>14.795</c:v>
                </c:pt>
                <c:pt idx="282">
                  <c:v>14.977</c:v>
                </c:pt>
                <c:pt idx="283">
                  <c:v>14.867599999999999</c:v>
                </c:pt>
                <c:pt idx="284">
                  <c:v>14.653</c:v>
                </c:pt>
                <c:pt idx="285">
                  <c:v>14.8932</c:v>
                </c:pt>
                <c:pt idx="286">
                  <c:v>14.7879</c:v>
                </c:pt>
                <c:pt idx="287">
                  <c:v>14.8484</c:v>
                </c:pt>
                <c:pt idx="288">
                  <c:v>14.8345</c:v>
                </c:pt>
                <c:pt idx="289">
                  <c:v>14.9552</c:v>
                </c:pt>
                <c:pt idx="290">
                  <c:v>15.072699999999999</c:v>
                </c:pt>
                <c:pt idx="291">
                  <c:v>14.916600000000001</c:v>
                </c:pt>
                <c:pt idx="292">
                  <c:v>14.885199999999999</c:v>
                </c:pt>
                <c:pt idx="293">
                  <c:v>14.9251</c:v>
                </c:pt>
                <c:pt idx="294">
                  <c:v>14.9138</c:v>
                </c:pt>
                <c:pt idx="295">
                  <c:v>14.863099999999999</c:v>
                </c:pt>
                <c:pt idx="296">
                  <c:v>15.001899999999999</c:v>
                </c:pt>
                <c:pt idx="297">
                  <c:v>15.0313</c:v>
                </c:pt>
                <c:pt idx="298">
                  <c:v>15.089600000000001</c:v>
                </c:pt>
                <c:pt idx="299">
                  <c:v>14.9147</c:v>
                </c:pt>
                <c:pt idx="300">
                  <c:v>14.93</c:v>
                </c:pt>
                <c:pt idx="301">
                  <c:v>14.997199999999999</c:v>
                </c:pt>
                <c:pt idx="302">
                  <c:v>14.9499</c:v>
                </c:pt>
                <c:pt idx="303">
                  <c:v>15.0152</c:v>
                </c:pt>
                <c:pt idx="304">
                  <c:v>14.996499999999999</c:v>
                </c:pt>
                <c:pt idx="305">
                  <c:v>15.055099999999999</c:v>
                </c:pt>
                <c:pt idx="306">
                  <c:v>15.194800000000001</c:v>
                </c:pt>
                <c:pt idx="307">
                  <c:v>15.4986</c:v>
                </c:pt>
                <c:pt idx="308">
                  <c:v>15.476100000000001</c:v>
                </c:pt>
                <c:pt idx="309">
                  <c:v>15.624000000000001</c:v>
                </c:pt>
                <c:pt idx="310">
                  <c:v>15.4964</c:v>
                </c:pt>
                <c:pt idx="311">
                  <c:v>15.390499999999999</c:v>
                </c:pt>
                <c:pt idx="312">
                  <c:v>15.4877</c:v>
                </c:pt>
              </c:numCache>
            </c:numRef>
          </c:val>
          <c:smooth val="0"/>
        </c:ser>
        <c:dLbls>
          <c:showLegendKey val="0"/>
          <c:showVal val="1"/>
          <c:showCatName val="0"/>
          <c:showSerName val="0"/>
          <c:showPercent val="0"/>
          <c:showBubbleSize val="0"/>
        </c:dLbls>
        <c:marker val="1"/>
        <c:smooth val="0"/>
        <c:axId val="77868416"/>
        <c:axId val="77902976"/>
      </c:lineChart>
      <c:dateAx>
        <c:axId val="77868416"/>
        <c:scaling>
          <c:orientation val="minMax"/>
        </c:scaling>
        <c:delete val="0"/>
        <c:axPos val="b"/>
        <c:numFmt formatCode="dd/mm/yy;@" sourceLinked="0"/>
        <c:majorTickMark val="none"/>
        <c:minorTickMark val="none"/>
        <c:tickLblPos val="nextTo"/>
        <c:txPr>
          <a:bodyPr rot="-5400000" vert="horz"/>
          <a:lstStyle/>
          <a:p>
            <a:pPr>
              <a:defRPr/>
            </a:pPr>
            <a:endParaRPr lang="es-MX"/>
          </a:p>
        </c:txPr>
        <c:crossAx val="77902976"/>
        <c:crosses val="autoZero"/>
        <c:auto val="1"/>
        <c:lblOffset val="100"/>
        <c:baseTimeUnit val="days"/>
      </c:dateAx>
      <c:valAx>
        <c:axId val="77902976"/>
        <c:scaling>
          <c:orientation val="minMax"/>
          <c:max val="16"/>
          <c:min val="12.8"/>
        </c:scaling>
        <c:delete val="0"/>
        <c:axPos val="l"/>
        <c:majorGridlines/>
        <c:numFmt formatCode="General" sourceLinked="1"/>
        <c:majorTickMark val="none"/>
        <c:minorTickMark val="none"/>
        <c:tickLblPos val="nextTo"/>
        <c:crossAx val="77868416"/>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sz="1400" dirty="0"/>
              <a:t>Mezcla Mexicana</a:t>
            </a:r>
            <a:r>
              <a:rPr lang="es-MX" sz="1400" baseline="0" dirty="0"/>
              <a:t> de Petróleo (USD </a:t>
            </a:r>
            <a:r>
              <a:rPr lang="es-MX" sz="1400" baseline="0" dirty="0" err="1" smtClean="0"/>
              <a:t>ppb</a:t>
            </a:r>
            <a:r>
              <a:rPr lang="es-MX" sz="1400" baseline="0" dirty="0"/>
              <a:t>)</a:t>
            </a:r>
            <a:endParaRPr lang="es-MX" sz="1400" dirty="0"/>
          </a:p>
        </c:rich>
      </c:tx>
      <c:layout/>
      <c:overlay val="0"/>
    </c:title>
    <c:autoTitleDeleted val="0"/>
    <c:plotArea>
      <c:layout/>
      <c:lineChart>
        <c:grouping val="standard"/>
        <c:varyColors val="0"/>
        <c:ser>
          <c:idx val="0"/>
          <c:order val="0"/>
          <c:spPr>
            <a:ln>
              <a:solidFill>
                <a:srgbClr val="C00000"/>
              </a:solidFill>
            </a:ln>
          </c:spPr>
          <c:marker>
            <c:symbol val="none"/>
          </c:marker>
          <c:dLbls>
            <c:dLbl>
              <c:idx val="286"/>
              <c:layout>
                <c:manualLayout>
                  <c:x val="-1.1195904398880925E-16"/>
                  <c:y val="5.7670103067248624E-2"/>
                </c:manualLayout>
              </c:layout>
              <c:showLegendKey val="0"/>
              <c:showVal val="1"/>
              <c:showCatName val="0"/>
              <c:showSerName val="0"/>
              <c:showPercent val="0"/>
              <c:showBubbleSize val="0"/>
            </c:dLbl>
            <c:showLegendKey val="0"/>
            <c:showVal val="0"/>
            <c:showCatName val="0"/>
            <c:showSerName val="0"/>
            <c:showPercent val="0"/>
            <c:showBubbleSize val="0"/>
          </c:dLbls>
          <c:cat>
            <c:numRef>
              <c:f>Hoja1!$F$9:$F$295</c:f>
              <c:numCache>
                <c:formatCode>m/d/yyyy</c:formatCode>
                <c:ptCount val="287"/>
                <c:pt idx="0">
                  <c:v>41641</c:v>
                </c:pt>
                <c:pt idx="1">
                  <c:v>41642</c:v>
                </c:pt>
                <c:pt idx="2">
                  <c:v>41645</c:v>
                </c:pt>
                <c:pt idx="3">
                  <c:v>41646</c:v>
                </c:pt>
                <c:pt idx="4">
                  <c:v>41647</c:v>
                </c:pt>
                <c:pt idx="5">
                  <c:v>41648</c:v>
                </c:pt>
                <c:pt idx="6">
                  <c:v>41649</c:v>
                </c:pt>
                <c:pt idx="7">
                  <c:v>41652</c:v>
                </c:pt>
                <c:pt idx="8">
                  <c:v>41653</c:v>
                </c:pt>
                <c:pt idx="9">
                  <c:v>41654</c:v>
                </c:pt>
                <c:pt idx="10">
                  <c:v>41655</c:v>
                </c:pt>
                <c:pt idx="11">
                  <c:v>41656</c:v>
                </c:pt>
                <c:pt idx="12">
                  <c:v>41660</c:v>
                </c:pt>
                <c:pt idx="13">
                  <c:v>41661</c:v>
                </c:pt>
                <c:pt idx="14">
                  <c:v>41662</c:v>
                </c:pt>
                <c:pt idx="15">
                  <c:v>41663</c:v>
                </c:pt>
                <c:pt idx="16">
                  <c:v>41666</c:v>
                </c:pt>
                <c:pt idx="17">
                  <c:v>41667</c:v>
                </c:pt>
                <c:pt idx="18">
                  <c:v>41668</c:v>
                </c:pt>
                <c:pt idx="19">
                  <c:v>41669</c:v>
                </c:pt>
                <c:pt idx="20">
                  <c:v>41673</c:v>
                </c:pt>
                <c:pt idx="21">
                  <c:v>41674</c:v>
                </c:pt>
                <c:pt idx="22">
                  <c:v>41675</c:v>
                </c:pt>
                <c:pt idx="23">
                  <c:v>41676</c:v>
                </c:pt>
                <c:pt idx="24">
                  <c:v>41677</c:v>
                </c:pt>
                <c:pt idx="25">
                  <c:v>41680</c:v>
                </c:pt>
                <c:pt idx="26">
                  <c:v>41681</c:v>
                </c:pt>
                <c:pt idx="27">
                  <c:v>41682</c:v>
                </c:pt>
                <c:pt idx="28">
                  <c:v>41683</c:v>
                </c:pt>
                <c:pt idx="29">
                  <c:v>41684</c:v>
                </c:pt>
                <c:pt idx="30">
                  <c:v>41688</c:v>
                </c:pt>
                <c:pt idx="31">
                  <c:v>41689</c:v>
                </c:pt>
                <c:pt idx="32">
                  <c:v>41690</c:v>
                </c:pt>
                <c:pt idx="33">
                  <c:v>41691</c:v>
                </c:pt>
                <c:pt idx="34">
                  <c:v>41694</c:v>
                </c:pt>
                <c:pt idx="35">
                  <c:v>41695</c:v>
                </c:pt>
                <c:pt idx="36">
                  <c:v>41696</c:v>
                </c:pt>
                <c:pt idx="37">
                  <c:v>41697</c:v>
                </c:pt>
                <c:pt idx="38">
                  <c:v>41698</c:v>
                </c:pt>
                <c:pt idx="39">
                  <c:v>41701</c:v>
                </c:pt>
                <c:pt idx="40">
                  <c:v>41702</c:v>
                </c:pt>
                <c:pt idx="41">
                  <c:v>41703</c:v>
                </c:pt>
                <c:pt idx="42">
                  <c:v>41704</c:v>
                </c:pt>
                <c:pt idx="43">
                  <c:v>41705</c:v>
                </c:pt>
                <c:pt idx="44">
                  <c:v>41708</c:v>
                </c:pt>
                <c:pt idx="45">
                  <c:v>41709</c:v>
                </c:pt>
                <c:pt idx="46">
                  <c:v>41710</c:v>
                </c:pt>
                <c:pt idx="47">
                  <c:v>41711</c:v>
                </c:pt>
                <c:pt idx="48">
                  <c:v>41712</c:v>
                </c:pt>
                <c:pt idx="49">
                  <c:v>41716</c:v>
                </c:pt>
                <c:pt idx="50">
                  <c:v>41717</c:v>
                </c:pt>
                <c:pt idx="51">
                  <c:v>41718</c:v>
                </c:pt>
                <c:pt idx="52">
                  <c:v>41719</c:v>
                </c:pt>
                <c:pt idx="53">
                  <c:v>41722</c:v>
                </c:pt>
                <c:pt idx="54">
                  <c:v>41723</c:v>
                </c:pt>
                <c:pt idx="55">
                  <c:v>41724</c:v>
                </c:pt>
                <c:pt idx="56">
                  <c:v>41725</c:v>
                </c:pt>
                <c:pt idx="57">
                  <c:v>41726</c:v>
                </c:pt>
                <c:pt idx="58">
                  <c:v>41729</c:v>
                </c:pt>
                <c:pt idx="59">
                  <c:v>41730</c:v>
                </c:pt>
                <c:pt idx="60">
                  <c:v>41731</c:v>
                </c:pt>
                <c:pt idx="61">
                  <c:v>41732</c:v>
                </c:pt>
                <c:pt idx="62">
                  <c:v>41733</c:v>
                </c:pt>
                <c:pt idx="63">
                  <c:v>41736</c:v>
                </c:pt>
                <c:pt idx="64">
                  <c:v>41737</c:v>
                </c:pt>
                <c:pt idx="65">
                  <c:v>41738</c:v>
                </c:pt>
                <c:pt idx="66">
                  <c:v>41739</c:v>
                </c:pt>
                <c:pt idx="67">
                  <c:v>41740</c:v>
                </c:pt>
                <c:pt idx="68">
                  <c:v>41743</c:v>
                </c:pt>
                <c:pt idx="69">
                  <c:v>41744</c:v>
                </c:pt>
                <c:pt idx="70">
                  <c:v>41745</c:v>
                </c:pt>
                <c:pt idx="71">
                  <c:v>41746</c:v>
                </c:pt>
                <c:pt idx="72">
                  <c:v>41751</c:v>
                </c:pt>
                <c:pt idx="73">
                  <c:v>41752</c:v>
                </c:pt>
                <c:pt idx="74">
                  <c:v>41753</c:v>
                </c:pt>
                <c:pt idx="75">
                  <c:v>41754</c:v>
                </c:pt>
                <c:pt idx="76">
                  <c:v>41757</c:v>
                </c:pt>
                <c:pt idx="77">
                  <c:v>41758</c:v>
                </c:pt>
                <c:pt idx="78">
                  <c:v>41759</c:v>
                </c:pt>
                <c:pt idx="79">
                  <c:v>41761</c:v>
                </c:pt>
                <c:pt idx="80">
                  <c:v>41765</c:v>
                </c:pt>
                <c:pt idx="81">
                  <c:v>41766</c:v>
                </c:pt>
                <c:pt idx="82">
                  <c:v>41767</c:v>
                </c:pt>
                <c:pt idx="83">
                  <c:v>41768</c:v>
                </c:pt>
                <c:pt idx="84">
                  <c:v>41771</c:v>
                </c:pt>
                <c:pt idx="85">
                  <c:v>41773</c:v>
                </c:pt>
                <c:pt idx="86">
                  <c:v>41774</c:v>
                </c:pt>
                <c:pt idx="87">
                  <c:v>41775</c:v>
                </c:pt>
                <c:pt idx="88">
                  <c:v>41778</c:v>
                </c:pt>
                <c:pt idx="89">
                  <c:v>41779</c:v>
                </c:pt>
                <c:pt idx="90">
                  <c:v>41780</c:v>
                </c:pt>
                <c:pt idx="91">
                  <c:v>41781</c:v>
                </c:pt>
                <c:pt idx="92">
                  <c:v>41782</c:v>
                </c:pt>
                <c:pt idx="93">
                  <c:v>41786</c:v>
                </c:pt>
                <c:pt idx="94">
                  <c:v>41787</c:v>
                </c:pt>
                <c:pt idx="95">
                  <c:v>41788</c:v>
                </c:pt>
                <c:pt idx="96">
                  <c:v>41789</c:v>
                </c:pt>
                <c:pt idx="97">
                  <c:v>41792</c:v>
                </c:pt>
                <c:pt idx="98">
                  <c:v>41793</c:v>
                </c:pt>
                <c:pt idx="99">
                  <c:v>41794</c:v>
                </c:pt>
                <c:pt idx="100">
                  <c:v>41795</c:v>
                </c:pt>
                <c:pt idx="101">
                  <c:v>41796</c:v>
                </c:pt>
                <c:pt idx="102">
                  <c:v>41799</c:v>
                </c:pt>
                <c:pt idx="103">
                  <c:v>41800</c:v>
                </c:pt>
                <c:pt idx="104">
                  <c:v>41801</c:v>
                </c:pt>
                <c:pt idx="105">
                  <c:v>41802</c:v>
                </c:pt>
                <c:pt idx="106">
                  <c:v>41803</c:v>
                </c:pt>
                <c:pt idx="107">
                  <c:v>41806</c:v>
                </c:pt>
                <c:pt idx="108">
                  <c:v>41807</c:v>
                </c:pt>
                <c:pt idx="109">
                  <c:v>41808</c:v>
                </c:pt>
                <c:pt idx="110">
                  <c:v>41809</c:v>
                </c:pt>
                <c:pt idx="111">
                  <c:v>41810</c:v>
                </c:pt>
                <c:pt idx="112">
                  <c:v>41813</c:v>
                </c:pt>
                <c:pt idx="113">
                  <c:v>41814</c:v>
                </c:pt>
                <c:pt idx="114">
                  <c:v>41815</c:v>
                </c:pt>
                <c:pt idx="115">
                  <c:v>41816</c:v>
                </c:pt>
                <c:pt idx="116">
                  <c:v>41817</c:v>
                </c:pt>
                <c:pt idx="117">
                  <c:v>41820</c:v>
                </c:pt>
                <c:pt idx="118">
                  <c:v>41821</c:v>
                </c:pt>
                <c:pt idx="119">
                  <c:v>41822</c:v>
                </c:pt>
                <c:pt idx="120">
                  <c:v>41823</c:v>
                </c:pt>
                <c:pt idx="121">
                  <c:v>41827</c:v>
                </c:pt>
                <c:pt idx="122">
                  <c:v>41828</c:v>
                </c:pt>
                <c:pt idx="123">
                  <c:v>41829</c:v>
                </c:pt>
                <c:pt idx="124">
                  <c:v>41830</c:v>
                </c:pt>
                <c:pt idx="125">
                  <c:v>41831</c:v>
                </c:pt>
                <c:pt idx="126">
                  <c:v>41834</c:v>
                </c:pt>
                <c:pt idx="127">
                  <c:v>41835</c:v>
                </c:pt>
                <c:pt idx="128">
                  <c:v>41836</c:v>
                </c:pt>
                <c:pt idx="129">
                  <c:v>41837</c:v>
                </c:pt>
                <c:pt idx="130">
                  <c:v>41838</c:v>
                </c:pt>
                <c:pt idx="131">
                  <c:v>41841</c:v>
                </c:pt>
                <c:pt idx="132">
                  <c:v>41842</c:v>
                </c:pt>
                <c:pt idx="133">
                  <c:v>41843</c:v>
                </c:pt>
                <c:pt idx="134">
                  <c:v>41844</c:v>
                </c:pt>
                <c:pt idx="135">
                  <c:v>41845</c:v>
                </c:pt>
                <c:pt idx="136">
                  <c:v>41849</c:v>
                </c:pt>
                <c:pt idx="137">
                  <c:v>41850</c:v>
                </c:pt>
                <c:pt idx="138">
                  <c:v>41851</c:v>
                </c:pt>
                <c:pt idx="139">
                  <c:v>41852</c:v>
                </c:pt>
                <c:pt idx="140">
                  <c:v>41855</c:v>
                </c:pt>
                <c:pt idx="141">
                  <c:v>41856</c:v>
                </c:pt>
                <c:pt idx="142">
                  <c:v>41857</c:v>
                </c:pt>
                <c:pt idx="143">
                  <c:v>41858</c:v>
                </c:pt>
                <c:pt idx="144">
                  <c:v>41859</c:v>
                </c:pt>
                <c:pt idx="145">
                  <c:v>41862</c:v>
                </c:pt>
                <c:pt idx="146">
                  <c:v>41863</c:v>
                </c:pt>
                <c:pt idx="147">
                  <c:v>41864</c:v>
                </c:pt>
                <c:pt idx="148">
                  <c:v>41865</c:v>
                </c:pt>
                <c:pt idx="149">
                  <c:v>41866</c:v>
                </c:pt>
                <c:pt idx="150">
                  <c:v>41869</c:v>
                </c:pt>
                <c:pt idx="151">
                  <c:v>41870</c:v>
                </c:pt>
                <c:pt idx="152">
                  <c:v>41871</c:v>
                </c:pt>
                <c:pt idx="153">
                  <c:v>41872</c:v>
                </c:pt>
                <c:pt idx="154">
                  <c:v>41873</c:v>
                </c:pt>
                <c:pt idx="155">
                  <c:v>41877</c:v>
                </c:pt>
                <c:pt idx="156">
                  <c:v>41878</c:v>
                </c:pt>
                <c:pt idx="157">
                  <c:v>41879</c:v>
                </c:pt>
                <c:pt idx="158">
                  <c:v>41880</c:v>
                </c:pt>
                <c:pt idx="159">
                  <c:v>41884</c:v>
                </c:pt>
                <c:pt idx="160">
                  <c:v>41885</c:v>
                </c:pt>
                <c:pt idx="161">
                  <c:v>41886</c:v>
                </c:pt>
                <c:pt idx="162">
                  <c:v>41887</c:v>
                </c:pt>
                <c:pt idx="163">
                  <c:v>41890</c:v>
                </c:pt>
                <c:pt idx="164">
                  <c:v>41891</c:v>
                </c:pt>
                <c:pt idx="165">
                  <c:v>41892</c:v>
                </c:pt>
                <c:pt idx="166">
                  <c:v>41893</c:v>
                </c:pt>
                <c:pt idx="167">
                  <c:v>41894</c:v>
                </c:pt>
                <c:pt idx="168">
                  <c:v>41897</c:v>
                </c:pt>
                <c:pt idx="169">
                  <c:v>41898</c:v>
                </c:pt>
                <c:pt idx="170">
                  <c:v>41899</c:v>
                </c:pt>
                <c:pt idx="171">
                  <c:v>41900</c:v>
                </c:pt>
                <c:pt idx="172">
                  <c:v>41901</c:v>
                </c:pt>
                <c:pt idx="173">
                  <c:v>41904</c:v>
                </c:pt>
                <c:pt idx="174">
                  <c:v>41905</c:v>
                </c:pt>
                <c:pt idx="175">
                  <c:v>41906</c:v>
                </c:pt>
                <c:pt idx="176">
                  <c:v>41907</c:v>
                </c:pt>
                <c:pt idx="177">
                  <c:v>41908</c:v>
                </c:pt>
                <c:pt idx="178">
                  <c:v>41911</c:v>
                </c:pt>
                <c:pt idx="179">
                  <c:v>41912</c:v>
                </c:pt>
                <c:pt idx="180">
                  <c:v>41913</c:v>
                </c:pt>
                <c:pt idx="181">
                  <c:v>41914</c:v>
                </c:pt>
                <c:pt idx="182">
                  <c:v>41915</c:v>
                </c:pt>
                <c:pt idx="183">
                  <c:v>41919</c:v>
                </c:pt>
                <c:pt idx="184">
                  <c:v>41920</c:v>
                </c:pt>
                <c:pt idx="185">
                  <c:v>41921</c:v>
                </c:pt>
                <c:pt idx="186">
                  <c:v>41922</c:v>
                </c:pt>
                <c:pt idx="187">
                  <c:v>41925</c:v>
                </c:pt>
                <c:pt idx="188">
                  <c:v>41926</c:v>
                </c:pt>
                <c:pt idx="189">
                  <c:v>41927</c:v>
                </c:pt>
                <c:pt idx="190">
                  <c:v>41928</c:v>
                </c:pt>
                <c:pt idx="191">
                  <c:v>41929</c:v>
                </c:pt>
                <c:pt idx="192">
                  <c:v>41932</c:v>
                </c:pt>
                <c:pt idx="193">
                  <c:v>41933</c:v>
                </c:pt>
                <c:pt idx="194">
                  <c:v>41935</c:v>
                </c:pt>
                <c:pt idx="195">
                  <c:v>41936</c:v>
                </c:pt>
                <c:pt idx="196">
                  <c:v>41939</c:v>
                </c:pt>
                <c:pt idx="197">
                  <c:v>41940</c:v>
                </c:pt>
                <c:pt idx="198">
                  <c:v>41941</c:v>
                </c:pt>
                <c:pt idx="199">
                  <c:v>41942</c:v>
                </c:pt>
                <c:pt idx="200">
                  <c:v>41943</c:v>
                </c:pt>
                <c:pt idx="201">
                  <c:v>41946</c:v>
                </c:pt>
                <c:pt idx="202">
                  <c:v>41947</c:v>
                </c:pt>
                <c:pt idx="203">
                  <c:v>41948</c:v>
                </c:pt>
                <c:pt idx="204">
                  <c:v>41949</c:v>
                </c:pt>
                <c:pt idx="205">
                  <c:v>41950</c:v>
                </c:pt>
                <c:pt idx="206">
                  <c:v>41953</c:v>
                </c:pt>
                <c:pt idx="207">
                  <c:v>41954</c:v>
                </c:pt>
                <c:pt idx="208">
                  <c:v>41955</c:v>
                </c:pt>
                <c:pt idx="209">
                  <c:v>41956</c:v>
                </c:pt>
                <c:pt idx="210">
                  <c:v>41957</c:v>
                </c:pt>
                <c:pt idx="211">
                  <c:v>41960</c:v>
                </c:pt>
                <c:pt idx="212">
                  <c:v>41961</c:v>
                </c:pt>
                <c:pt idx="213">
                  <c:v>41962</c:v>
                </c:pt>
                <c:pt idx="214">
                  <c:v>41963</c:v>
                </c:pt>
                <c:pt idx="215">
                  <c:v>41964</c:v>
                </c:pt>
                <c:pt idx="216">
                  <c:v>41967</c:v>
                </c:pt>
                <c:pt idx="217">
                  <c:v>41968</c:v>
                </c:pt>
                <c:pt idx="218">
                  <c:v>41969</c:v>
                </c:pt>
                <c:pt idx="219">
                  <c:v>41974</c:v>
                </c:pt>
                <c:pt idx="220">
                  <c:v>41975</c:v>
                </c:pt>
                <c:pt idx="221">
                  <c:v>41976</c:v>
                </c:pt>
                <c:pt idx="222">
                  <c:v>41977</c:v>
                </c:pt>
                <c:pt idx="223">
                  <c:v>41978</c:v>
                </c:pt>
                <c:pt idx="224">
                  <c:v>41981</c:v>
                </c:pt>
                <c:pt idx="225">
                  <c:v>41982</c:v>
                </c:pt>
                <c:pt idx="226">
                  <c:v>41983</c:v>
                </c:pt>
                <c:pt idx="227">
                  <c:v>41984</c:v>
                </c:pt>
                <c:pt idx="228">
                  <c:v>41985</c:v>
                </c:pt>
                <c:pt idx="229">
                  <c:v>41988</c:v>
                </c:pt>
                <c:pt idx="230">
                  <c:v>41989</c:v>
                </c:pt>
                <c:pt idx="231">
                  <c:v>41990</c:v>
                </c:pt>
                <c:pt idx="232">
                  <c:v>41991</c:v>
                </c:pt>
                <c:pt idx="233">
                  <c:v>41992</c:v>
                </c:pt>
                <c:pt idx="234">
                  <c:v>41995</c:v>
                </c:pt>
                <c:pt idx="235">
                  <c:v>41996</c:v>
                </c:pt>
                <c:pt idx="236">
                  <c:v>41997</c:v>
                </c:pt>
                <c:pt idx="237">
                  <c:v>42002</c:v>
                </c:pt>
                <c:pt idx="238">
                  <c:v>42003</c:v>
                </c:pt>
                <c:pt idx="239">
                  <c:v>42004</c:v>
                </c:pt>
                <c:pt idx="240">
                  <c:v>42006</c:v>
                </c:pt>
                <c:pt idx="241">
                  <c:v>42009</c:v>
                </c:pt>
                <c:pt idx="242">
                  <c:v>42010</c:v>
                </c:pt>
                <c:pt idx="243">
                  <c:v>42011</c:v>
                </c:pt>
                <c:pt idx="244">
                  <c:v>42012</c:v>
                </c:pt>
                <c:pt idx="245">
                  <c:v>42013</c:v>
                </c:pt>
                <c:pt idx="246">
                  <c:v>42016</c:v>
                </c:pt>
                <c:pt idx="247">
                  <c:v>42017</c:v>
                </c:pt>
                <c:pt idx="248">
                  <c:v>42018</c:v>
                </c:pt>
                <c:pt idx="249">
                  <c:v>42019</c:v>
                </c:pt>
                <c:pt idx="250">
                  <c:v>42020</c:v>
                </c:pt>
                <c:pt idx="251">
                  <c:v>42024</c:v>
                </c:pt>
                <c:pt idx="252">
                  <c:v>42025</c:v>
                </c:pt>
                <c:pt idx="253">
                  <c:v>42026</c:v>
                </c:pt>
                <c:pt idx="254">
                  <c:v>42027</c:v>
                </c:pt>
                <c:pt idx="255">
                  <c:v>42030</c:v>
                </c:pt>
                <c:pt idx="256">
                  <c:v>42031</c:v>
                </c:pt>
                <c:pt idx="257">
                  <c:v>42032</c:v>
                </c:pt>
                <c:pt idx="258">
                  <c:v>42033</c:v>
                </c:pt>
                <c:pt idx="259">
                  <c:v>42034</c:v>
                </c:pt>
                <c:pt idx="260">
                  <c:v>42037</c:v>
                </c:pt>
                <c:pt idx="261">
                  <c:v>42038</c:v>
                </c:pt>
                <c:pt idx="262">
                  <c:v>42039</c:v>
                </c:pt>
                <c:pt idx="263">
                  <c:v>42040</c:v>
                </c:pt>
                <c:pt idx="264">
                  <c:v>42041</c:v>
                </c:pt>
                <c:pt idx="265">
                  <c:v>42044</c:v>
                </c:pt>
                <c:pt idx="266">
                  <c:v>42045</c:v>
                </c:pt>
                <c:pt idx="267">
                  <c:v>42046</c:v>
                </c:pt>
                <c:pt idx="268">
                  <c:v>42047</c:v>
                </c:pt>
                <c:pt idx="269">
                  <c:v>42048</c:v>
                </c:pt>
                <c:pt idx="270">
                  <c:v>42052</c:v>
                </c:pt>
                <c:pt idx="271">
                  <c:v>42053</c:v>
                </c:pt>
                <c:pt idx="272">
                  <c:v>42058</c:v>
                </c:pt>
                <c:pt idx="273">
                  <c:v>42059</c:v>
                </c:pt>
                <c:pt idx="274">
                  <c:v>42060</c:v>
                </c:pt>
                <c:pt idx="275">
                  <c:v>42061</c:v>
                </c:pt>
                <c:pt idx="276">
                  <c:v>42062</c:v>
                </c:pt>
                <c:pt idx="277">
                  <c:v>42065</c:v>
                </c:pt>
                <c:pt idx="278">
                  <c:v>42066</c:v>
                </c:pt>
                <c:pt idx="279">
                  <c:v>42067</c:v>
                </c:pt>
                <c:pt idx="280">
                  <c:v>42068</c:v>
                </c:pt>
                <c:pt idx="281">
                  <c:v>42069</c:v>
                </c:pt>
                <c:pt idx="282">
                  <c:v>42072</c:v>
                </c:pt>
                <c:pt idx="283">
                  <c:v>42073</c:v>
                </c:pt>
                <c:pt idx="284">
                  <c:v>42074</c:v>
                </c:pt>
                <c:pt idx="285">
                  <c:v>42075</c:v>
                </c:pt>
                <c:pt idx="286">
                  <c:v>42076</c:v>
                </c:pt>
              </c:numCache>
            </c:numRef>
          </c:cat>
          <c:val>
            <c:numRef>
              <c:f>Hoja1!$G$9:$G$295</c:f>
              <c:numCache>
                <c:formatCode>General</c:formatCode>
                <c:ptCount val="287"/>
                <c:pt idx="0">
                  <c:v>90.49</c:v>
                </c:pt>
                <c:pt idx="1">
                  <c:v>89.4</c:v>
                </c:pt>
                <c:pt idx="2">
                  <c:v>89.21</c:v>
                </c:pt>
                <c:pt idx="3">
                  <c:v>89.37</c:v>
                </c:pt>
                <c:pt idx="4">
                  <c:v>88.66</c:v>
                </c:pt>
                <c:pt idx="5">
                  <c:v>88.45</c:v>
                </c:pt>
                <c:pt idx="6">
                  <c:v>88.54</c:v>
                </c:pt>
                <c:pt idx="7">
                  <c:v>88.52</c:v>
                </c:pt>
                <c:pt idx="8">
                  <c:v>89.07</c:v>
                </c:pt>
                <c:pt idx="9">
                  <c:v>91.03</c:v>
                </c:pt>
                <c:pt idx="10">
                  <c:v>90.52</c:v>
                </c:pt>
                <c:pt idx="11">
                  <c:v>90.2</c:v>
                </c:pt>
                <c:pt idx="12">
                  <c:v>90.99</c:v>
                </c:pt>
                <c:pt idx="13">
                  <c:v>92.19</c:v>
                </c:pt>
                <c:pt idx="14">
                  <c:v>91.9</c:v>
                </c:pt>
                <c:pt idx="15">
                  <c:v>91.38</c:v>
                </c:pt>
                <c:pt idx="16">
                  <c:v>89.7</c:v>
                </c:pt>
                <c:pt idx="17">
                  <c:v>90.93</c:v>
                </c:pt>
                <c:pt idx="18">
                  <c:v>91.01</c:v>
                </c:pt>
                <c:pt idx="19">
                  <c:v>91.53</c:v>
                </c:pt>
                <c:pt idx="20">
                  <c:v>91.34</c:v>
                </c:pt>
                <c:pt idx="21">
                  <c:v>91.94</c:v>
                </c:pt>
                <c:pt idx="22">
                  <c:v>92.13</c:v>
                </c:pt>
                <c:pt idx="23">
                  <c:v>93.23</c:v>
                </c:pt>
                <c:pt idx="24">
                  <c:v>94.72</c:v>
                </c:pt>
                <c:pt idx="25">
                  <c:v>94.52</c:v>
                </c:pt>
                <c:pt idx="26">
                  <c:v>94.17</c:v>
                </c:pt>
                <c:pt idx="27">
                  <c:v>94.15</c:v>
                </c:pt>
                <c:pt idx="28">
                  <c:v>94.3</c:v>
                </c:pt>
                <c:pt idx="29">
                  <c:v>94.28</c:v>
                </c:pt>
                <c:pt idx="30">
                  <c:v>95.47</c:v>
                </c:pt>
                <c:pt idx="31">
                  <c:v>95.6</c:v>
                </c:pt>
                <c:pt idx="32">
                  <c:v>95</c:v>
                </c:pt>
                <c:pt idx="33">
                  <c:v>94.37</c:v>
                </c:pt>
                <c:pt idx="34">
                  <c:v>94.77</c:v>
                </c:pt>
                <c:pt idx="35">
                  <c:v>94.15</c:v>
                </c:pt>
                <c:pt idx="36">
                  <c:v>95.2</c:v>
                </c:pt>
                <c:pt idx="37">
                  <c:v>94.89</c:v>
                </c:pt>
                <c:pt idx="38">
                  <c:v>95.18</c:v>
                </c:pt>
                <c:pt idx="39">
                  <c:v>97.84</c:v>
                </c:pt>
                <c:pt idx="40">
                  <c:v>96.27</c:v>
                </c:pt>
                <c:pt idx="41">
                  <c:v>94.7</c:v>
                </c:pt>
                <c:pt idx="42">
                  <c:v>94.48</c:v>
                </c:pt>
                <c:pt idx="43">
                  <c:v>95.12</c:v>
                </c:pt>
                <c:pt idx="44">
                  <c:v>94.16</c:v>
                </c:pt>
                <c:pt idx="45">
                  <c:v>93.56</c:v>
                </c:pt>
                <c:pt idx="46">
                  <c:v>92.77</c:v>
                </c:pt>
                <c:pt idx="47">
                  <c:v>92.4</c:v>
                </c:pt>
                <c:pt idx="48">
                  <c:v>92.4</c:v>
                </c:pt>
                <c:pt idx="49">
                  <c:v>90.19</c:v>
                </c:pt>
                <c:pt idx="50">
                  <c:v>91.46</c:v>
                </c:pt>
                <c:pt idx="51">
                  <c:v>90.59</c:v>
                </c:pt>
                <c:pt idx="52">
                  <c:v>91.76</c:v>
                </c:pt>
                <c:pt idx="53">
                  <c:v>92.39</c:v>
                </c:pt>
                <c:pt idx="54">
                  <c:v>92.93</c:v>
                </c:pt>
                <c:pt idx="55">
                  <c:v>92.5</c:v>
                </c:pt>
                <c:pt idx="56">
                  <c:v>93.48</c:v>
                </c:pt>
                <c:pt idx="57">
                  <c:v>93.34</c:v>
                </c:pt>
                <c:pt idx="58">
                  <c:v>92.6</c:v>
                </c:pt>
                <c:pt idx="59">
                  <c:v>92.72</c:v>
                </c:pt>
                <c:pt idx="60">
                  <c:v>92.14</c:v>
                </c:pt>
                <c:pt idx="61">
                  <c:v>93.25</c:v>
                </c:pt>
                <c:pt idx="62">
                  <c:v>94.37</c:v>
                </c:pt>
                <c:pt idx="63">
                  <c:v>93.55</c:v>
                </c:pt>
                <c:pt idx="64">
                  <c:v>95.21</c:v>
                </c:pt>
                <c:pt idx="65">
                  <c:v>96.31</c:v>
                </c:pt>
                <c:pt idx="66">
                  <c:v>95.97</c:v>
                </c:pt>
                <c:pt idx="67">
                  <c:v>95.7</c:v>
                </c:pt>
                <c:pt idx="68">
                  <c:v>96.18</c:v>
                </c:pt>
                <c:pt idx="69">
                  <c:v>96.52</c:v>
                </c:pt>
                <c:pt idx="70">
                  <c:v>97.03</c:v>
                </c:pt>
                <c:pt idx="71">
                  <c:v>96.97</c:v>
                </c:pt>
                <c:pt idx="72">
                  <c:v>95.86</c:v>
                </c:pt>
                <c:pt idx="73">
                  <c:v>95.77</c:v>
                </c:pt>
                <c:pt idx="74">
                  <c:v>96.37</c:v>
                </c:pt>
                <c:pt idx="75">
                  <c:v>95.53</c:v>
                </c:pt>
                <c:pt idx="76">
                  <c:v>95.89</c:v>
                </c:pt>
                <c:pt idx="77">
                  <c:v>96.66</c:v>
                </c:pt>
                <c:pt idx="78">
                  <c:v>94.84</c:v>
                </c:pt>
                <c:pt idx="79">
                  <c:v>96.16</c:v>
                </c:pt>
                <c:pt idx="80">
                  <c:v>95.71</c:v>
                </c:pt>
                <c:pt idx="81">
                  <c:v>96.45</c:v>
                </c:pt>
                <c:pt idx="82">
                  <c:v>96.38</c:v>
                </c:pt>
                <c:pt idx="83">
                  <c:v>96.31</c:v>
                </c:pt>
                <c:pt idx="84">
                  <c:v>96.47</c:v>
                </c:pt>
                <c:pt idx="85">
                  <c:v>97.64</c:v>
                </c:pt>
                <c:pt idx="86">
                  <c:v>97.48</c:v>
                </c:pt>
                <c:pt idx="87">
                  <c:v>98</c:v>
                </c:pt>
                <c:pt idx="88">
                  <c:v>98.16</c:v>
                </c:pt>
                <c:pt idx="89">
                  <c:v>98.22</c:v>
                </c:pt>
                <c:pt idx="90">
                  <c:v>99.02</c:v>
                </c:pt>
                <c:pt idx="91">
                  <c:v>98.85</c:v>
                </c:pt>
                <c:pt idx="92">
                  <c:v>99.03</c:v>
                </c:pt>
                <c:pt idx="93">
                  <c:v>98.87</c:v>
                </c:pt>
                <c:pt idx="94">
                  <c:v>98.15</c:v>
                </c:pt>
                <c:pt idx="95">
                  <c:v>98.57</c:v>
                </c:pt>
                <c:pt idx="96">
                  <c:v>97.88</c:v>
                </c:pt>
                <c:pt idx="97">
                  <c:v>97.54</c:v>
                </c:pt>
                <c:pt idx="98">
                  <c:v>97.71</c:v>
                </c:pt>
                <c:pt idx="99">
                  <c:v>97.82</c:v>
                </c:pt>
                <c:pt idx="100">
                  <c:v>97.72</c:v>
                </c:pt>
                <c:pt idx="101">
                  <c:v>97.91</c:v>
                </c:pt>
                <c:pt idx="102">
                  <c:v>99.07</c:v>
                </c:pt>
                <c:pt idx="103">
                  <c:v>99.06</c:v>
                </c:pt>
                <c:pt idx="104">
                  <c:v>99.38</c:v>
                </c:pt>
                <c:pt idx="105">
                  <c:v>101.13</c:v>
                </c:pt>
                <c:pt idx="106">
                  <c:v>101.6</c:v>
                </c:pt>
                <c:pt idx="107">
                  <c:v>101.69</c:v>
                </c:pt>
                <c:pt idx="108">
                  <c:v>101.23</c:v>
                </c:pt>
                <c:pt idx="109">
                  <c:v>101.44</c:v>
                </c:pt>
                <c:pt idx="110">
                  <c:v>102.12</c:v>
                </c:pt>
                <c:pt idx="111">
                  <c:v>102.41</c:v>
                </c:pt>
                <c:pt idx="112">
                  <c:v>101.66</c:v>
                </c:pt>
                <c:pt idx="113">
                  <c:v>101.75</c:v>
                </c:pt>
                <c:pt idx="114">
                  <c:v>101.38</c:v>
                </c:pt>
                <c:pt idx="115">
                  <c:v>100.97</c:v>
                </c:pt>
                <c:pt idx="116">
                  <c:v>100.8</c:v>
                </c:pt>
                <c:pt idx="117">
                  <c:v>99.62</c:v>
                </c:pt>
                <c:pt idx="118">
                  <c:v>98.5</c:v>
                </c:pt>
                <c:pt idx="119">
                  <c:v>97.44</c:v>
                </c:pt>
                <c:pt idx="120">
                  <c:v>96.65</c:v>
                </c:pt>
                <c:pt idx="121">
                  <c:v>96.04</c:v>
                </c:pt>
                <c:pt idx="122">
                  <c:v>95.59</c:v>
                </c:pt>
                <c:pt idx="123">
                  <c:v>94.99</c:v>
                </c:pt>
                <c:pt idx="124">
                  <c:v>94.95</c:v>
                </c:pt>
                <c:pt idx="125">
                  <c:v>93.77</c:v>
                </c:pt>
                <c:pt idx="126">
                  <c:v>93.14</c:v>
                </c:pt>
                <c:pt idx="127">
                  <c:v>93.16</c:v>
                </c:pt>
                <c:pt idx="128">
                  <c:v>94.53</c:v>
                </c:pt>
                <c:pt idx="129">
                  <c:v>96.24</c:v>
                </c:pt>
                <c:pt idx="130">
                  <c:v>96.14</c:v>
                </c:pt>
                <c:pt idx="131">
                  <c:v>96.76</c:v>
                </c:pt>
                <c:pt idx="132">
                  <c:v>95.98</c:v>
                </c:pt>
                <c:pt idx="133">
                  <c:v>96.99</c:v>
                </c:pt>
                <c:pt idx="134">
                  <c:v>95.61</c:v>
                </c:pt>
                <c:pt idx="135">
                  <c:v>95.75</c:v>
                </c:pt>
                <c:pt idx="136">
                  <c:v>95.74</c:v>
                </c:pt>
                <c:pt idx="137">
                  <c:v>94.98</c:v>
                </c:pt>
                <c:pt idx="138">
                  <c:v>93.61</c:v>
                </c:pt>
                <c:pt idx="139">
                  <c:v>93.27</c:v>
                </c:pt>
                <c:pt idx="140">
                  <c:v>94.15</c:v>
                </c:pt>
                <c:pt idx="141">
                  <c:v>93.36</c:v>
                </c:pt>
                <c:pt idx="142">
                  <c:v>93.47</c:v>
                </c:pt>
                <c:pt idx="143">
                  <c:v>93.55</c:v>
                </c:pt>
                <c:pt idx="144">
                  <c:v>93.4</c:v>
                </c:pt>
                <c:pt idx="145">
                  <c:v>93.58</c:v>
                </c:pt>
                <c:pt idx="146">
                  <c:v>92.47</c:v>
                </c:pt>
                <c:pt idx="147">
                  <c:v>92.66</c:v>
                </c:pt>
                <c:pt idx="148">
                  <c:v>91.56</c:v>
                </c:pt>
                <c:pt idx="149">
                  <c:v>91.85</c:v>
                </c:pt>
                <c:pt idx="150">
                  <c:v>90.62</c:v>
                </c:pt>
                <c:pt idx="151">
                  <c:v>90.06</c:v>
                </c:pt>
                <c:pt idx="152">
                  <c:v>91.22</c:v>
                </c:pt>
                <c:pt idx="153">
                  <c:v>91.47</c:v>
                </c:pt>
                <c:pt idx="154">
                  <c:v>90.92</c:v>
                </c:pt>
                <c:pt idx="155">
                  <c:v>91.22</c:v>
                </c:pt>
                <c:pt idx="156">
                  <c:v>92.19</c:v>
                </c:pt>
                <c:pt idx="157">
                  <c:v>92.52</c:v>
                </c:pt>
                <c:pt idx="158">
                  <c:v>92.75</c:v>
                </c:pt>
                <c:pt idx="159">
                  <c:v>90.82</c:v>
                </c:pt>
                <c:pt idx="160">
                  <c:v>92.59</c:v>
                </c:pt>
                <c:pt idx="161">
                  <c:v>92.5</c:v>
                </c:pt>
                <c:pt idx="162">
                  <c:v>91.29</c:v>
                </c:pt>
                <c:pt idx="163">
                  <c:v>90.53</c:v>
                </c:pt>
                <c:pt idx="164">
                  <c:v>90.05</c:v>
                </c:pt>
                <c:pt idx="165">
                  <c:v>88.67</c:v>
                </c:pt>
                <c:pt idx="166">
                  <c:v>89.14</c:v>
                </c:pt>
                <c:pt idx="167">
                  <c:v>88.37</c:v>
                </c:pt>
                <c:pt idx="168">
                  <c:v>88.23</c:v>
                </c:pt>
                <c:pt idx="169">
                  <c:v>89.59</c:v>
                </c:pt>
                <c:pt idx="170">
                  <c:v>89.49</c:v>
                </c:pt>
                <c:pt idx="171">
                  <c:v>88.5</c:v>
                </c:pt>
                <c:pt idx="172">
                  <c:v>88.4</c:v>
                </c:pt>
                <c:pt idx="173">
                  <c:v>87.49</c:v>
                </c:pt>
                <c:pt idx="174">
                  <c:v>88.3</c:v>
                </c:pt>
                <c:pt idx="175">
                  <c:v>88.77</c:v>
                </c:pt>
                <c:pt idx="176">
                  <c:v>88.89</c:v>
                </c:pt>
                <c:pt idx="177">
                  <c:v>89.08</c:v>
                </c:pt>
                <c:pt idx="178">
                  <c:v>89.75</c:v>
                </c:pt>
                <c:pt idx="179">
                  <c:v>87.51</c:v>
                </c:pt>
                <c:pt idx="180">
                  <c:v>86.31</c:v>
                </c:pt>
                <c:pt idx="181">
                  <c:v>85.35</c:v>
                </c:pt>
                <c:pt idx="182">
                  <c:v>84.15</c:v>
                </c:pt>
                <c:pt idx="183">
                  <c:v>83.41</c:v>
                </c:pt>
                <c:pt idx="184">
                  <c:v>82.53</c:v>
                </c:pt>
                <c:pt idx="185">
                  <c:v>81.12</c:v>
                </c:pt>
                <c:pt idx="186">
                  <c:v>80.88</c:v>
                </c:pt>
                <c:pt idx="187">
                  <c:v>80.180000000000007</c:v>
                </c:pt>
                <c:pt idx="188">
                  <c:v>77.09</c:v>
                </c:pt>
                <c:pt idx="189">
                  <c:v>75.69</c:v>
                </c:pt>
                <c:pt idx="190">
                  <c:v>76.7</c:v>
                </c:pt>
                <c:pt idx="191">
                  <c:v>77.680000000000007</c:v>
                </c:pt>
                <c:pt idx="192">
                  <c:v>77</c:v>
                </c:pt>
                <c:pt idx="193">
                  <c:v>77.63</c:v>
                </c:pt>
                <c:pt idx="194">
                  <c:v>77.8</c:v>
                </c:pt>
                <c:pt idx="195">
                  <c:v>78.150000000000006</c:v>
                </c:pt>
                <c:pt idx="196">
                  <c:v>76.349999999999994</c:v>
                </c:pt>
                <c:pt idx="197">
                  <c:v>77.19</c:v>
                </c:pt>
                <c:pt idx="198">
                  <c:v>78.31</c:v>
                </c:pt>
                <c:pt idx="199">
                  <c:v>77.3</c:v>
                </c:pt>
                <c:pt idx="200">
                  <c:v>76.98</c:v>
                </c:pt>
                <c:pt idx="201">
                  <c:v>75.650000000000006</c:v>
                </c:pt>
                <c:pt idx="202">
                  <c:v>74.09</c:v>
                </c:pt>
                <c:pt idx="203">
                  <c:v>75.11</c:v>
                </c:pt>
                <c:pt idx="204">
                  <c:v>74.42</c:v>
                </c:pt>
                <c:pt idx="205">
                  <c:v>75.19</c:v>
                </c:pt>
                <c:pt idx="206">
                  <c:v>74.2</c:v>
                </c:pt>
                <c:pt idx="207">
                  <c:v>73.739999999999995</c:v>
                </c:pt>
                <c:pt idx="208">
                  <c:v>73.12</c:v>
                </c:pt>
                <c:pt idx="209">
                  <c:v>70.599999999999994</c:v>
                </c:pt>
                <c:pt idx="210">
                  <c:v>71.16</c:v>
                </c:pt>
                <c:pt idx="211">
                  <c:v>70.64</c:v>
                </c:pt>
                <c:pt idx="212">
                  <c:v>70.3</c:v>
                </c:pt>
                <c:pt idx="213">
                  <c:v>70.2</c:v>
                </c:pt>
                <c:pt idx="214">
                  <c:v>70.92</c:v>
                </c:pt>
                <c:pt idx="215">
                  <c:v>71.97</c:v>
                </c:pt>
                <c:pt idx="216">
                  <c:v>71.680000000000007</c:v>
                </c:pt>
                <c:pt idx="217">
                  <c:v>69.94</c:v>
                </c:pt>
                <c:pt idx="218">
                  <c:v>69.77</c:v>
                </c:pt>
                <c:pt idx="219">
                  <c:v>62.26</c:v>
                </c:pt>
                <c:pt idx="220">
                  <c:v>61.07</c:v>
                </c:pt>
                <c:pt idx="221">
                  <c:v>60.67</c:v>
                </c:pt>
                <c:pt idx="222">
                  <c:v>59.73</c:v>
                </c:pt>
                <c:pt idx="223">
                  <c:v>58.98</c:v>
                </c:pt>
                <c:pt idx="224">
                  <c:v>56.7</c:v>
                </c:pt>
                <c:pt idx="225">
                  <c:v>57.14</c:v>
                </c:pt>
                <c:pt idx="226">
                  <c:v>54.4</c:v>
                </c:pt>
                <c:pt idx="227">
                  <c:v>53.72</c:v>
                </c:pt>
                <c:pt idx="228">
                  <c:v>51.62</c:v>
                </c:pt>
                <c:pt idx="229">
                  <c:v>50.26</c:v>
                </c:pt>
                <c:pt idx="230">
                  <c:v>49.46</c:v>
                </c:pt>
                <c:pt idx="231">
                  <c:v>49.22</c:v>
                </c:pt>
                <c:pt idx="232">
                  <c:v>48.43</c:v>
                </c:pt>
                <c:pt idx="233">
                  <c:v>49.85</c:v>
                </c:pt>
                <c:pt idx="234">
                  <c:v>48.2</c:v>
                </c:pt>
                <c:pt idx="235">
                  <c:v>49.48</c:v>
                </c:pt>
                <c:pt idx="236">
                  <c:v>48.4</c:v>
                </c:pt>
                <c:pt idx="237">
                  <c:v>47.04</c:v>
                </c:pt>
                <c:pt idx="238">
                  <c:v>46.27</c:v>
                </c:pt>
                <c:pt idx="239">
                  <c:v>45.45</c:v>
                </c:pt>
                <c:pt idx="240">
                  <c:v>44.81</c:v>
                </c:pt>
                <c:pt idx="241">
                  <c:v>41.52</c:v>
                </c:pt>
                <c:pt idx="242">
                  <c:v>39.94</c:v>
                </c:pt>
                <c:pt idx="243">
                  <c:v>40.07</c:v>
                </c:pt>
                <c:pt idx="244">
                  <c:v>40.47</c:v>
                </c:pt>
                <c:pt idx="245">
                  <c:v>39.700000000000003</c:v>
                </c:pt>
                <c:pt idx="246">
                  <c:v>38.11</c:v>
                </c:pt>
                <c:pt idx="247">
                  <c:v>37.36</c:v>
                </c:pt>
                <c:pt idx="248">
                  <c:v>38.479999999999997</c:v>
                </c:pt>
                <c:pt idx="249">
                  <c:v>38.520000000000003</c:v>
                </c:pt>
                <c:pt idx="250">
                  <c:v>39.119999999999997</c:v>
                </c:pt>
                <c:pt idx="251">
                  <c:v>38.07</c:v>
                </c:pt>
                <c:pt idx="252">
                  <c:v>38.43</c:v>
                </c:pt>
                <c:pt idx="253">
                  <c:v>38.18</c:v>
                </c:pt>
                <c:pt idx="254">
                  <c:v>38.03</c:v>
                </c:pt>
                <c:pt idx="255">
                  <c:v>37.770000000000003</c:v>
                </c:pt>
                <c:pt idx="256">
                  <c:v>38.590000000000003</c:v>
                </c:pt>
                <c:pt idx="257">
                  <c:v>38.450000000000003</c:v>
                </c:pt>
                <c:pt idx="258">
                  <c:v>38.42</c:v>
                </c:pt>
                <c:pt idx="259">
                  <c:v>40.4</c:v>
                </c:pt>
                <c:pt idx="260">
                  <c:v>43.57</c:v>
                </c:pt>
                <c:pt idx="261">
                  <c:v>46.31</c:v>
                </c:pt>
                <c:pt idx="262">
                  <c:v>44.9</c:v>
                </c:pt>
                <c:pt idx="263">
                  <c:v>46.1</c:v>
                </c:pt>
                <c:pt idx="264">
                  <c:v>47.52</c:v>
                </c:pt>
                <c:pt idx="265">
                  <c:v>48.01</c:v>
                </c:pt>
                <c:pt idx="266">
                  <c:v>46.57</c:v>
                </c:pt>
                <c:pt idx="267">
                  <c:v>45.37</c:v>
                </c:pt>
                <c:pt idx="268">
                  <c:v>47.62</c:v>
                </c:pt>
                <c:pt idx="269">
                  <c:v>49.97</c:v>
                </c:pt>
                <c:pt idx="270">
                  <c:v>50.57</c:v>
                </c:pt>
                <c:pt idx="271">
                  <c:v>49.57</c:v>
                </c:pt>
                <c:pt idx="272">
                  <c:v>47.27</c:v>
                </c:pt>
                <c:pt idx="273">
                  <c:v>47.19</c:v>
                </c:pt>
                <c:pt idx="274">
                  <c:v>47.97</c:v>
                </c:pt>
                <c:pt idx="275">
                  <c:v>48.55</c:v>
                </c:pt>
                <c:pt idx="276">
                  <c:v>49.51</c:v>
                </c:pt>
                <c:pt idx="277">
                  <c:v>49.42</c:v>
                </c:pt>
                <c:pt idx="278">
                  <c:v>50.02</c:v>
                </c:pt>
                <c:pt idx="279">
                  <c:v>49.41</c:v>
                </c:pt>
                <c:pt idx="280">
                  <c:v>49.4</c:v>
                </c:pt>
                <c:pt idx="281">
                  <c:v>48.56</c:v>
                </c:pt>
                <c:pt idx="282">
                  <c:v>47.95</c:v>
                </c:pt>
                <c:pt idx="283">
                  <c:v>45.96</c:v>
                </c:pt>
                <c:pt idx="284">
                  <c:v>46.47</c:v>
                </c:pt>
                <c:pt idx="285">
                  <c:v>46.44</c:v>
                </c:pt>
                <c:pt idx="286">
                  <c:v>44.31</c:v>
                </c:pt>
              </c:numCache>
            </c:numRef>
          </c:val>
          <c:smooth val="0"/>
        </c:ser>
        <c:dLbls>
          <c:showLegendKey val="0"/>
          <c:showVal val="1"/>
          <c:showCatName val="0"/>
          <c:showSerName val="0"/>
          <c:showPercent val="0"/>
          <c:showBubbleSize val="0"/>
        </c:dLbls>
        <c:marker val="1"/>
        <c:smooth val="0"/>
        <c:axId val="89851392"/>
        <c:axId val="89852928"/>
      </c:lineChart>
      <c:dateAx>
        <c:axId val="89851392"/>
        <c:scaling>
          <c:orientation val="minMax"/>
        </c:scaling>
        <c:delete val="0"/>
        <c:axPos val="b"/>
        <c:numFmt formatCode="dd/mm/yy;@" sourceLinked="0"/>
        <c:majorTickMark val="none"/>
        <c:minorTickMark val="none"/>
        <c:tickLblPos val="nextTo"/>
        <c:crossAx val="89852928"/>
        <c:crosses val="autoZero"/>
        <c:auto val="1"/>
        <c:lblOffset val="100"/>
        <c:baseTimeUnit val="days"/>
      </c:dateAx>
      <c:valAx>
        <c:axId val="89852928"/>
        <c:scaling>
          <c:orientation val="minMax"/>
        </c:scaling>
        <c:delete val="0"/>
        <c:axPos val="l"/>
        <c:majorGridlines/>
        <c:numFmt formatCode="General" sourceLinked="1"/>
        <c:majorTickMark val="none"/>
        <c:minorTickMark val="none"/>
        <c:tickLblPos val="nextTo"/>
        <c:crossAx val="89851392"/>
        <c:crosses val="autoZero"/>
        <c:crossBetween val="between"/>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a:t>Diferencial de Tasas de 10 años EUA y México</a:t>
            </a:r>
          </a:p>
        </c:rich>
      </c:tx>
      <c:layout/>
      <c:overlay val="0"/>
    </c:title>
    <c:autoTitleDeleted val="0"/>
    <c:plotArea>
      <c:layout/>
      <c:lineChart>
        <c:grouping val="standard"/>
        <c:varyColors val="0"/>
        <c:ser>
          <c:idx val="0"/>
          <c:order val="0"/>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'[Spread treasury mbono 10y.xlsx]Hoja1'!$B$4:$B$262</c:f>
              <c:numCache>
                <c:formatCode>m/d/yyyy</c:formatCode>
                <c:ptCount val="259"/>
                <c:pt idx="0">
                  <c:v>42075</c:v>
                </c:pt>
                <c:pt idx="1">
                  <c:v>42074</c:v>
                </c:pt>
                <c:pt idx="2">
                  <c:v>42073</c:v>
                </c:pt>
                <c:pt idx="3">
                  <c:v>42072</c:v>
                </c:pt>
                <c:pt idx="4">
                  <c:v>42069</c:v>
                </c:pt>
                <c:pt idx="5">
                  <c:v>42068</c:v>
                </c:pt>
                <c:pt idx="6">
                  <c:v>42067</c:v>
                </c:pt>
                <c:pt idx="7">
                  <c:v>42066</c:v>
                </c:pt>
                <c:pt idx="8">
                  <c:v>42065</c:v>
                </c:pt>
                <c:pt idx="9">
                  <c:v>42062</c:v>
                </c:pt>
                <c:pt idx="10">
                  <c:v>42061</c:v>
                </c:pt>
                <c:pt idx="11">
                  <c:v>42060</c:v>
                </c:pt>
                <c:pt idx="12">
                  <c:v>42059</c:v>
                </c:pt>
                <c:pt idx="13">
                  <c:v>42058</c:v>
                </c:pt>
                <c:pt idx="14">
                  <c:v>42055</c:v>
                </c:pt>
                <c:pt idx="15">
                  <c:v>42054</c:v>
                </c:pt>
                <c:pt idx="16">
                  <c:v>42053</c:v>
                </c:pt>
                <c:pt idx="17">
                  <c:v>42052</c:v>
                </c:pt>
                <c:pt idx="18">
                  <c:v>42051</c:v>
                </c:pt>
                <c:pt idx="19">
                  <c:v>42048</c:v>
                </c:pt>
                <c:pt idx="20">
                  <c:v>42047</c:v>
                </c:pt>
                <c:pt idx="21">
                  <c:v>42046</c:v>
                </c:pt>
                <c:pt idx="22">
                  <c:v>42045</c:v>
                </c:pt>
                <c:pt idx="23">
                  <c:v>42044</c:v>
                </c:pt>
                <c:pt idx="24">
                  <c:v>42041</c:v>
                </c:pt>
                <c:pt idx="25">
                  <c:v>42040</c:v>
                </c:pt>
                <c:pt idx="26">
                  <c:v>42039</c:v>
                </c:pt>
                <c:pt idx="27">
                  <c:v>42038</c:v>
                </c:pt>
                <c:pt idx="28">
                  <c:v>42037</c:v>
                </c:pt>
                <c:pt idx="29">
                  <c:v>42034</c:v>
                </c:pt>
                <c:pt idx="30">
                  <c:v>42033</c:v>
                </c:pt>
                <c:pt idx="31">
                  <c:v>42032</c:v>
                </c:pt>
                <c:pt idx="32">
                  <c:v>42031</c:v>
                </c:pt>
                <c:pt idx="33">
                  <c:v>42030</c:v>
                </c:pt>
                <c:pt idx="34">
                  <c:v>42027</c:v>
                </c:pt>
                <c:pt idx="35">
                  <c:v>42026</c:v>
                </c:pt>
                <c:pt idx="36">
                  <c:v>42025</c:v>
                </c:pt>
                <c:pt idx="37">
                  <c:v>42024</c:v>
                </c:pt>
                <c:pt idx="38">
                  <c:v>42023</c:v>
                </c:pt>
                <c:pt idx="39">
                  <c:v>42020</c:v>
                </c:pt>
                <c:pt idx="40">
                  <c:v>42019</c:v>
                </c:pt>
                <c:pt idx="41">
                  <c:v>42018</c:v>
                </c:pt>
                <c:pt idx="42">
                  <c:v>42017</c:v>
                </c:pt>
                <c:pt idx="43">
                  <c:v>42016</c:v>
                </c:pt>
                <c:pt idx="44">
                  <c:v>42013</c:v>
                </c:pt>
                <c:pt idx="45">
                  <c:v>42012</c:v>
                </c:pt>
                <c:pt idx="46">
                  <c:v>42011</c:v>
                </c:pt>
                <c:pt idx="47">
                  <c:v>42010</c:v>
                </c:pt>
                <c:pt idx="48">
                  <c:v>42009</c:v>
                </c:pt>
                <c:pt idx="49">
                  <c:v>42006</c:v>
                </c:pt>
                <c:pt idx="50">
                  <c:v>42004</c:v>
                </c:pt>
                <c:pt idx="51">
                  <c:v>42003</c:v>
                </c:pt>
                <c:pt idx="52">
                  <c:v>42002</c:v>
                </c:pt>
                <c:pt idx="53">
                  <c:v>41999</c:v>
                </c:pt>
                <c:pt idx="54">
                  <c:v>41997</c:v>
                </c:pt>
                <c:pt idx="55">
                  <c:v>41996</c:v>
                </c:pt>
                <c:pt idx="56">
                  <c:v>41995</c:v>
                </c:pt>
                <c:pt idx="57">
                  <c:v>41992</c:v>
                </c:pt>
                <c:pt idx="58">
                  <c:v>41991</c:v>
                </c:pt>
                <c:pt idx="59">
                  <c:v>41990</c:v>
                </c:pt>
                <c:pt idx="60">
                  <c:v>41989</c:v>
                </c:pt>
                <c:pt idx="61">
                  <c:v>41988</c:v>
                </c:pt>
                <c:pt idx="62">
                  <c:v>41985</c:v>
                </c:pt>
                <c:pt idx="63">
                  <c:v>41984</c:v>
                </c:pt>
                <c:pt idx="64">
                  <c:v>41983</c:v>
                </c:pt>
                <c:pt idx="65">
                  <c:v>41982</c:v>
                </c:pt>
                <c:pt idx="66">
                  <c:v>41981</c:v>
                </c:pt>
                <c:pt idx="67">
                  <c:v>41978</c:v>
                </c:pt>
                <c:pt idx="68">
                  <c:v>41977</c:v>
                </c:pt>
                <c:pt idx="69">
                  <c:v>41976</c:v>
                </c:pt>
                <c:pt idx="70">
                  <c:v>41975</c:v>
                </c:pt>
                <c:pt idx="71">
                  <c:v>41974</c:v>
                </c:pt>
                <c:pt idx="72">
                  <c:v>41971</c:v>
                </c:pt>
                <c:pt idx="73">
                  <c:v>41970</c:v>
                </c:pt>
                <c:pt idx="74">
                  <c:v>41969</c:v>
                </c:pt>
                <c:pt idx="75">
                  <c:v>41968</c:v>
                </c:pt>
                <c:pt idx="76">
                  <c:v>41967</c:v>
                </c:pt>
                <c:pt idx="77">
                  <c:v>41964</c:v>
                </c:pt>
                <c:pt idx="78">
                  <c:v>41963</c:v>
                </c:pt>
                <c:pt idx="79">
                  <c:v>41962</c:v>
                </c:pt>
                <c:pt idx="80">
                  <c:v>41961</c:v>
                </c:pt>
                <c:pt idx="81">
                  <c:v>41960</c:v>
                </c:pt>
                <c:pt idx="82">
                  <c:v>41957</c:v>
                </c:pt>
                <c:pt idx="83">
                  <c:v>41956</c:v>
                </c:pt>
                <c:pt idx="84">
                  <c:v>41955</c:v>
                </c:pt>
                <c:pt idx="85">
                  <c:v>41954</c:v>
                </c:pt>
                <c:pt idx="86">
                  <c:v>41953</c:v>
                </c:pt>
                <c:pt idx="87">
                  <c:v>41950</c:v>
                </c:pt>
                <c:pt idx="88">
                  <c:v>41949</c:v>
                </c:pt>
                <c:pt idx="89">
                  <c:v>41948</c:v>
                </c:pt>
                <c:pt idx="90">
                  <c:v>41947</c:v>
                </c:pt>
                <c:pt idx="91">
                  <c:v>41946</c:v>
                </c:pt>
                <c:pt idx="92">
                  <c:v>41943</c:v>
                </c:pt>
                <c:pt idx="93">
                  <c:v>41942</c:v>
                </c:pt>
                <c:pt idx="94">
                  <c:v>41941</c:v>
                </c:pt>
                <c:pt idx="95">
                  <c:v>41940</c:v>
                </c:pt>
                <c:pt idx="96">
                  <c:v>41939</c:v>
                </c:pt>
                <c:pt idx="97">
                  <c:v>41936</c:v>
                </c:pt>
                <c:pt idx="98">
                  <c:v>41935</c:v>
                </c:pt>
                <c:pt idx="99">
                  <c:v>41934</c:v>
                </c:pt>
                <c:pt idx="100">
                  <c:v>41933</c:v>
                </c:pt>
                <c:pt idx="101">
                  <c:v>41932</c:v>
                </c:pt>
                <c:pt idx="102">
                  <c:v>41929</c:v>
                </c:pt>
                <c:pt idx="103">
                  <c:v>41928</c:v>
                </c:pt>
                <c:pt idx="104">
                  <c:v>41927</c:v>
                </c:pt>
                <c:pt idx="105">
                  <c:v>41926</c:v>
                </c:pt>
                <c:pt idx="106">
                  <c:v>41925</c:v>
                </c:pt>
                <c:pt idx="107">
                  <c:v>41922</c:v>
                </c:pt>
                <c:pt idx="108">
                  <c:v>41921</c:v>
                </c:pt>
                <c:pt idx="109">
                  <c:v>41920</c:v>
                </c:pt>
                <c:pt idx="110">
                  <c:v>41919</c:v>
                </c:pt>
                <c:pt idx="111">
                  <c:v>41918</c:v>
                </c:pt>
                <c:pt idx="112">
                  <c:v>41915</c:v>
                </c:pt>
                <c:pt idx="113">
                  <c:v>41914</c:v>
                </c:pt>
                <c:pt idx="114">
                  <c:v>41913</c:v>
                </c:pt>
                <c:pt idx="115">
                  <c:v>41912</c:v>
                </c:pt>
                <c:pt idx="116">
                  <c:v>41911</c:v>
                </c:pt>
                <c:pt idx="117">
                  <c:v>41908</c:v>
                </c:pt>
                <c:pt idx="118">
                  <c:v>41907</c:v>
                </c:pt>
                <c:pt idx="119">
                  <c:v>41906</c:v>
                </c:pt>
                <c:pt idx="120">
                  <c:v>41905</c:v>
                </c:pt>
                <c:pt idx="121">
                  <c:v>41904</c:v>
                </c:pt>
                <c:pt idx="122">
                  <c:v>41901</c:v>
                </c:pt>
                <c:pt idx="123">
                  <c:v>41900</c:v>
                </c:pt>
                <c:pt idx="124">
                  <c:v>41899</c:v>
                </c:pt>
                <c:pt idx="125">
                  <c:v>41898</c:v>
                </c:pt>
                <c:pt idx="126">
                  <c:v>41897</c:v>
                </c:pt>
                <c:pt idx="127">
                  <c:v>41894</c:v>
                </c:pt>
                <c:pt idx="128">
                  <c:v>41893</c:v>
                </c:pt>
                <c:pt idx="129">
                  <c:v>41892</c:v>
                </c:pt>
                <c:pt idx="130">
                  <c:v>41891</c:v>
                </c:pt>
                <c:pt idx="131">
                  <c:v>41890</c:v>
                </c:pt>
                <c:pt idx="132">
                  <c:v>41887</c:v>
                </c:pt>
                <c:pt idx="133">
                  <c:v>41886</c:v>
                </c:pt>
                <c:pt idx="134">
                  <c:v>41885</c:v>
                </c:pt>
                <c:pt idx="135">
                  <c:v>41884</c:v>
                </c:pt>
                <c:pt idx="136">
                  <c:v>41883</c:v>
                </c:pt>
                <c:pt idx="137">
                  <c:v>41880</c:v>
                </c:pt>
                <c:pt idx="138">
                  <c:v>41879</c:v>
                </c:pt>
                <c:pt idx="139">
                  <c:v>41878</c:v>
                </c:pt>
                <c:pt idx="140">
                  <c:v>41877</c:v>
                </c:pt>
                <c:pt idx="141">
                  <c:v>41876</c:v>
                </c:pt>
                <c:pt idx="142">
                  <c:v>41873</c:v>
                </c:pt>
                <c:pt idx="143">
                  <c:v>41872</c:v>
                </c:pt>
                <c:pt idx="144">
                  <c:v>41871</c:v>
                </c:pt>
                <c:pt idx="145">
                  <c:v>41870</c:v>
                </c:pt>
                <c:pt idx="146">
                  <c:v>41869</c:v>
                </c:pt>
                <c:pt idx="147">
                  <c:v>41866</c:v>
                </c:pt>
                <c:pt idx="148">
                  <c:v>41865</c:v>
                </c:pt>
                <c:pt idx="149">
                  <c:v>41864</c:v>
                </c:pt>
                <c:pt idx="150">
                  <c:v>41863</c:v>
                </c:pt>
                <c:pt idx="151">
                  <c:v>41862</c:v>
                </c:pt>
                <c:pt idx="152">
                  <c:v>41859</c:v>
                </c:pt>
                <c:pt idx="153">
                  <c:v>41858</c:v>
                </c:pt>
                <c:pt idx="154">
                  <c:v>41857</c:v>
                </c:pt>
                <c:pt idx="155">
                  <c:v>41856</c:v>
                </c:pt>
                <c:pt idx="156">
                  <c:v>41855</c:v>
                </c:pt>
                <c:pt idx="157">
                  <c:v>41852</c:v>
                </c:pt>
                <c:pt idx="158">
                  <c:v>41851</c:v>
                </c:pt>
                <c:pt idx="159">
                  <c:v>41850</c:v>
                </c:pt>
                <c:pt idx="160">
                  <c:v>41849</c:v>
                </c:pt>
                <c:pt idx="161">
                  <c:v>41848</c:v>
                </c:pt>
                <c:pt idx="162">
                  <c:v>41845</c:v>
                </c:pt>
                <c:pt idx="163">
                  <c:v>41844</c:v>
                </c:pt>
                <c:pt idx="164">
                  <c:v>41843</c:v>
                </c:pt>
                <c:pt idx="165">
                  <c:v>41842</c:v>
                </c:pt>
                <c:pt idx="166">
                  <c:v>41841</c:v>
                </c:pt>
                <c:pt idx="167">
                  <c:v>41838</c:v>
                </c:pt>
                <c:pt idx="168">
                  <c:v>41837</c:v>
                </c:pt>
                <c:pt idx="169">
                  <c:v>41836</c:v>
                </c:pt>
                <c:pt idx="170">
                  <c:v>41835</c:v>
                </c:pt>
                <c:pt idx="171">
                  <c:v>41834</c:v>
                </c:pt>
                <c:pt idx="172">
                  <c:v>41831</c:v>
                </c:pt>
                <c:pt idx="173">
                  <c:v>41830</c:v>
                </c:pt>
                <c:pt idx="174">
                  <c:v>41829</c:v>
                </c:pt>
                <c:pt idx="175">
                  <c:v>41828</c:v>
                </c:pt>
                <c:pt idx="176">
                  <c:v>41827</c:v>
                </c:pt>
                <c:pt idx="177">
                  <c:v>41824</c:v>
                </c:pt>
                <c:pt idx="178">
                  <c:v>41823</c:v>
                </c:pt>
                <c:pt idx="179">
                  <c:v>41822</c:v>
                </c:pt>
                <c:pt idx="180">
                  <c:v>41821</c:v>
                </c:pt>
                <c:pt idx="181">
                  <c:v>41820</c:v>
                </c:pt>
                <c:pt idx="182">
                  <c:v>41817</c:v>
                </c:pt>
                <c:pt idx="183">
                  <c:v>41816</c:v>
                </c:pt>
                <c:pt idx="184">
                  <c:v>41815</c:v>
                </c:pt>
                <c:pt idx="185">
                  <c:v>41814</c:v>
                </c:pt>
                <c:pt idx="186">
                  <c:v>41813</c:v>
                </c:pt>
                <c:pt idx="187">
                  <c:v>41810</c:v>
                </c:pt>
                <c:pt idx="188">
                  <c:v>41809</c:v>
                </c:pt>
                <c:pt idx="189">
                  <c:v>41808</c:v>
                </c:pt>
                <c:pt idx="190">
                  <c:v>41807</c:v>
                </c:pt>
                <c:pt idx="191">
                  <c:v>41806</c:v>
                </c:pt>
                <c:pt idx="192">
                  <c:v>41803</c:v>
                </c:pt>
                <c:pt idx="193">
                  <c:v>41802</c:v>
                </c:pt>
                <c:pt idx="194">
                  <c:v>41801</c:v>
                </c:pt>
                <c:pt idx="195">
                  <c:v>41800</c:v>
                </c:pt>
                <c:pt idx="196">
                  <c:v>41799</c:v>
                </c:pt>
                <c:pt idx="197">
                  <c:v>41796</c:v>
                </c:pt>
                <c:pt idx="198">
                  <c:v>41795</c:v>
                </c:pt>
                <c:pt idx="199">
                  <c:v>41794</c:v>
                </c:pt>
                <c:pt idx="200">
                  <c:v>41793</c:v>
                </c:pt>
                <c:pt idx="201">
                  <c:v>41792</c:v>
                </c:pt>
                <c:pt idx="202">
                  <c:v>41789</c:v>
                </c:pt>
                <c:pt idx="203">
                  <c:v>41788</c:v>
                </c:pt>
                <c:pt idx="204">
                  <c:v>41787</c:v>
                </c:pt>
                <c:pt idx="205">
                  <c:v>41786</c:v>
                </c:pt>
                <c:pt idx="206">
                  <c:v>41785</c:v>
                </c:pt>
                <c:pt idx="207">
                  <c:v>41782</c:v>
                </c:pt>
                <c:pt idx="208">
                  <c:v>41781</c:v>
                </c:pt>
                <c:pt idx="209">
                  <c:v>41780</c:v>
                </c:pt>
                <c:pt idx="210">
                  <c:v>41779</c:v>
                </c:pt>
                <c:pt idx="211">
                  <c:v>41778</c:v>
                </c:pt>
                <c:pt idx="212">
                  <c:v>41775</c:v>
                </c:pt>
                <c:pt idx="213">
                  <c:v>41774</c:v>
                </c:pt>
                <c:pt idx="214">
                  <c:v>41773</c:v>
                </c:pt>
                <c:pt idx="215">
                  <c:v>41772</c:v>
                </c:pt>
                <c:pt idx="216">
                  <c:v>41771</c:v>
                </c:pt>
                <c:pt idx="217">
                  <c:v>41768</c:v>
                </c:pt>
                <c:pt idx="218">
                  <c:v>41767</c:v>
                </c:pt>
                <c:pt idx="219">
                  <c:v>41766</c:v>
                </c:pt>
                <c:pt idx="220">
                  <c:v>41765</c:v>
                </c:pt>
                <c:pt idx="221">
                  <c:v>41764</c:v>
                </c:pt>
                <c:pt idx="222">
                  <c:v>41761</c:v>
                </c:pt>
                <c:pt idx="223">
                  <c:v>41760</c:v>
                </c:pt>
                <c:pt idx="224">
                  <c:v>41759</c:v>
                </c:pt>
                <c:pt idx="225">
                  <c:v>41758</c:v>
                </c:pt>
                <c:pt idx="226">
                  <c:v>41757</c:v>
                </c:pt>
                <c:pt idx="227">
                  <c:v>41754</c:v>
                </c:pt>
                <c:pt idx="228">
                  <c:v>41753</c:v>
                </c:pt>
                <c:pt idx="229">
                  <c:v>41752</c:v>
                </c:pt>
                <c:pt idx="230">
                  <c:v>41751</c:v>
                </c:pt>
                <c:pt idx="231">
                  <c:v>41750</c:v>
                </c:pt>
                <c:pt idx="232">
                  <c:v>41746</c:v>
                </c:pt>
                <c:pt idx="233">
                  <c:v>41745</c:v>
                </c:pt>
                <c:pt idx="234">
                  <c:v>41744</c:v>
                </c:pt>
                <c:pt idx="235">
                  <c:v>41743</c:v>
                </c:pt>
                <c:pt idx="236">
                  <c:v>41740</c:v>
                </c:pt>
                <c:pt idx="237">
                  <c:v>41739</c:v>
                </c:pt>
                <c:pt idx="238">
                  <c:v>41738</c:v>
                </c:pt>
                <c:pt idx="239">
                  <c:v>41737</c:v>
                </c:pt>
                <c:pt idx="240">
                  <c:v>41736</c:v>
                </c:pt>
                <c:pt idx="241">
                  <c:v>41733</c:v>
                </c:pt>
                <c:pt idx="242">
                  <c:v>41732</c:v>
                </c:pt>
                <c:pt idx="243">
                  <c:v>41731</c:v>
                </c:pt>
                <c:pt idx="244">
                  <c:v>41730</c:v>
                </c:pt>
                <c:pt idx="245">
                  <c:v>41729</c:v>
                </c:pt>
                <c:pt idx="246">
                  <c:v>41726</c:v>
                </c:pt>
                <c:pt idx="247">
                  <c:v>41725</c:v>
                </c:pt>
                <c:pt idx="248">
                  <c:v>41724</c:v>
                </c:pt>
                <c:pt idx="249">
                  <c:v>41723</c:v>
                </c:pt>
                <c:pt idx="250">
                  <c:v>41722</c:v>
                </c:pt>
                <c:pt idx="251">
                  <c:v>41719</c:v>
                </c:pt>
                <c:pt idx="252">
                  <c:v>41718</c:v>
                </c:pt>
                <c:pt idx="253">
                  <c:v>41717</c:v>
                </c:pt>
                <c:pt idx="254">
                  <c:v>41716</c:v>
                </c:pt>
                <c:pt idx="255">
                  <c:v>41715</c:v>
                </c:pt>
                <c:pt idx="256">
                  <c:v>41712</c:v>
                </c:pt>
                <c:pt idx="257">
                  <c:v>41711</c:v>
                </c:pt>
                <c:pt idx="258">
                  <c:v>41710</c:v>
                </c:pt>
              </c:numCache>
            </c:numRef>
          </c:cat>
          <c:val>
            <c:numRef>
              <c:f>'[Spread treasury mbono 10y.xlsx]Hoja1'!$C$4:$C$262</c:f>
            </c:numRef>
          </c:val>
          <c:smooth val="0"/>
        </c:ser>
        <c:ser>
          <c:idx val="1"/>
          <c:order val="1"/>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'[Spread treasury mbono 10y.xlsx]Hoja1'!$B$4:$B$262</c:f>
              <c:numCache>
                <c:formatCode>m/d/yyyy</c:formatCode>
                <c:ptCount val="259"/>
                <c:pt idx="0">
                  <c:v>42075</c:v>
                </c:pt>
                <c:pt idx="1">
                  <c:v>42074</c:v>
                </c:pt>
                <c:pt idx="2">
                  <c:v>42073</c:v>
                </c:pt>
                <c:pt idx="3">
                  <c:v>42072</c:v>
                </c:pt>
                <c:pt idx="4">
                  <c:v>42069</c:v>
                </c:pt>
                <c:pt idx="5">
                  <c:v>42068</c:v>
                </c:pt>
                <c:pt idx="6">
                  <c:v>42067</c:v>
                </c:pt>
                <c:pt idx="7">
                  <c:v>42066</c:v>
                </c:pt>
                <c:pt idx="8">
                  <c:v>42065</c:v>
                </c:pt>
                <c:pt idx="9">
                  <c:v>42062</c:v>
                </c:pt>
                <c:pt idx="10">
                  <c:v>42061</c:v>
                </c:pt>
                <c:pt idx="11">
                  <c:v>42060</c:v>
                </c:pt>
                <c:pt idx="12">
                  <c:v>42059</c:v>
                </c:pt>
                <c:pt idx="13">
                  <c:v>42058</c:v>
                </c:pt>
                <c:pt idx="14">
                  <c:v>42055</c:v>
                </c:pt>
                <c:pt idx="15">
                  <c:v>42054</c:v>
                </c:pt>
                <c:pt idx="16">
                  <c:v>42053</c:v>
                </c:pt>
                <c:pt idx="17">
                  <c:v>42052</c:v>
                </c:pt>
                <c:pt idx="18">
                  <c:v>42051</c:v>
                </c:pt>
                <c:pt idx="19">
                  <c:v>42048</c:v>
                </c:pt>
                <c:pt idx="20">
                  <c:v>42047</c:v>
                </c:pt>
                <c:pt idx="21">
                  <c:v>42046</c:v>
                </c:pt>
                <c:pt idx="22">
                  <c:v>42045</c:v>
                </c:pt>
                <c:pt idx="23">
                  <c:v>42044</c:v>
                </c:pt>
                <c:pt idx="24">
                  <c:v>42041</c:v>
                </c:pt>
                <c:pt idx="25">
                  <c:v>42040</c:v>
                </c:pt>
                <c:pt idx="26">
                  <c:v>42039</c:v>
                </c:pt>
                <c:pt idx="27">
                  <c:v>42038</c:v>
                </c:pt>
                <c:pt idx="28">
                  <c:v>42037</c:v>
                </c:pt>
                <c:pt idx="29">
                  <c:v>42034</c:v>
                </c:pt>
                <c:pt idx="30">
                  <c:v>42033</c:v>
                </c:pt>
                <c:pt idx="31">
                  <c:v>42032</c:v>
                </c:pt>
                <c:pt idx="32">
                  <c:v>42031</c:v>
                </c:pt>
                <c:pt idx="33">
                  <c:v>42030</c:v>
                </c:pt>
                <c:pt idx="34">
                  <c:v>42027</c:v>
                </c:pt>
                <c:pt idx="35">
                  <c:v>42026</c:v>
                </c:pt>
                <c:pt idx="36">
                  <c:v>42025</c:v>
                </c:pt>
                <c:pt idx="37">
                  <c:v>42024</c:v>
                </c:pt>
                <c:pt idx="38">
                  <c:v>42023</c:v>
                </c:pt>
                <c:pt idx="39">
                  <c:v>42020</c:v>
                </c:pt>
                <c:pt idx="40">
                  <c:v>42019</c:v>
                </c:pt>
                <c:pt idx="41">
                  <c:v>42018</c:v>
                </c:pt>
                <c:pt idx="42">
                  <c:v>42017</c:v>
                </c:pt>
                <c:pt idx="43">
                  <c:v>42016</c:v>
                </c:pt>
                <c:pt idx="44">
                  <c:v>42013</c:v>
                </c:pt>
                <c:pt idx="45">
                  <c:v>42012</c:v>
                </c:pt>
                <c:pt idx="46">
                  <c:v>42011</c:v>
                </c:pt>
                <c:pt idx="47">
                  <c:v>42010</c:v>
                </c:pt>
                <c:pt idx="48">
                  <c:v>42009</c:v>
                </c:pt>
                <c:pt idx="49">
                  <c:v>42006</c:v>
                </c:pt>
                <c:pt idx="50">
                  <c:v>42004</c:v>
                </c:pt>
                <c:pt idx="51">
                  <c:v>42003</c:v>
                </c:pt>
                <c:pt idx="52">
                  <c:v>42002</c:v>
                </c:pt>
                <c:pt idx="53">
                  <c:v>41999</c:v>
                </c:pt>
                <c:pt idx="54">
                  <c:v>41997</c:v>
                </c:pt>
                <c:pt idx="55">
                  <c:v>41996</c:v>
                </c:pt>
                <c:pt idx="56">
                  <c:v>41995</c:v>
                </c:pt>
                <c:pt idx="57">
                  <c:v>41992</c:v>
                </c:pt>
                <c:pt idx="58">
                  <c:v>41991</c:v>
                </c:pt>
                <c:pt idx="59">
                  <c:v>41990</c:v>
                </c:pt>
                <c:pt idx="60">
                  <c:v>41989</c:v>
                </c:pt>
                <c:pt idx="61">
                  <c:v>41988</c:v>
                </c:pt>
                <c:pt idx="62">
                  <c:v>41985</c:v>
                </c:pt>
                <c:pt idx="63">
                  <c:v>41984</c:v>
                </c:pt>
                <c:pt idx="64">
                  <c:v>41983</c:v>
                </c:pt>
                <c:pt idx="65">
                  <c:v>41982</c:v>
                </c:pt>
                <c:pt idx="66">
                  <c:v>41981</c:v>
                </c:pt>
                <c:pt idx="67">
                  <c:v>41978</c:v>
                </c:pt>
                <c:pt idx="68">
                  <c:v>41977</c:v>
                </c:pt>
                <c:pt idx="69">
                  <c:v>41976</c:v>
                </c:pt>
                <c:pt idx="70">
                  <c:v>41975</c:v>
                </c:pt>
                <c:pt idx="71">
                  <c:v>41974</c:v>
                </c:pt>
                <c:pt idx="72">
                  <c:v>41971</c:v>
                </c:pt>
                <c:pt idx="73">
                  <c:v>41970</c:v>
                </c:pt>
                <c:pt idx="74">
                  <c:v>41969</c:v>
                </c:pt>
                <c:pt idx="75">
                  <c:v>41968</c:v>
                </c:pt>
                <c:pt idx="76">
                  <c:v>41967</c:v>
                </c:pt>
                <c:pt idx="77">
                  <c:v>41964</c:v>
                </c:pt>
                <c:pt idx="78">
                  <c:v>41963</c:v>
                </c:pt>
                <c:pt idx="79">
                  <c:v>41962</c:v>
                </c:pt>
                <c:pt idx="80">
                  <c:v>41961</c:v>
                </c:pt>
                <c:pt idx="81">
                  <c:v>41960</c:v>
                </c:pt>
                <c:pt idx="82">
                  <c:v>41957</c:v>
                </c:pt>
                <c:pt idx="83">
                  <c:v>41956</c:v>
                </c:pt>
                <c:pt idx="84">
                  <c:v>41955</c:v>
                </c:pt>
                <c:pt idx="85">
                  <c:v>41954</c:v>
                </c:pt>
                <c:pt idx="86">
                  <c:v>41953</c:v>
                </c:pt>
                <c:pt idx="87">
                  <c:v>41950</c:v>
                </c:pt>
                <c:pt idx="88">
                  <c:v>41949</c:v>
                </c:pt>
                <c:pt idx="89">
                  <c:v>41948</c:v>
                </c:pt>
                <c:pt idx="90">
                  <c:v>41947</c:v>
                </c:pt>
                <c:pt idx="91">
                  <c:v>41946</c:v>
                </c:pt>
                <c:pt idx="92">
                  <c:v>41943</c:v>
                </c:pt>
                <c:pt idx="93">
                  <c:v>41942</c:v>
                </c:pt>
                <c:pt idx="94">
                  <c:v>41941</c:v>
                </c:pt>
                <c:pt idx="95">
                  <c:v>41940</c:v>
                </c:pt>
                <c:pt idx="96">
                  <c:v>41939</c:v>
                </c:pt>
                <c:pt idx="97">
                  <c:v>41936</c:v>
                </c:pt>
                <c:pt idx="98">
                  <c:v>41935</c:v>
                </c:pt>
                <c:pt idx="99">
                  <c:v>41934</c:v>
                </c:pt>
                <c:pt idx="100">
                  <c:v>41933</c:v>
                </c:pt>
                <c:pt idx="101">
                  <c:v>41932</c:v>
                </c:pt>
                <c:pt idx="102">
                  <c:v>41929</c:v>
                </c:pt>
                <c:pt idx="103">
                  <c:v>41928</c:v>
                </c:pt>
                <c:pt idx="104">
                  <c:v>41927</c:v>
                </c:pt>
                <c:pt idx="105">
                  <c:v>41926</c:v>
                </c:pt>
                <c:pt idx="106">
                  <c:v>41925</c:v>
                </c:pt>
                <c:pt idx="107">
                  <c:v>41922</c:v>
                </c:pt>
                <c:pt idx="108">
                  <c:v>41921</c:v>
                </c:pt>
                <c:pt idx="109">
                  <c:v>41920</c:v>
                </c:pt>
                <c:pt idx="110">
                  <c:v>41919</c:v>
                </c:pt>
                <c:pt idx="111">
                  <c:v>41918</c:v>
                </c:pt>
                <c:pt idx="112">
                  <c:v>41915</c:v>
                </c:pt>
                <c:pt idx="113">
                  <c:v>41914</c:v>
                </c:pt>
                <c:pt idx="114">
                  <c:v>41913</c:v>
                </c:pt>
                <c:pt idx="115">
                  <c:v>41912</c:v>
                </c:pt>
                <c:pt idx="116">
                  <c:v>41911</c:v>
                </c:pt>
                <c:pt idx="117">
                  <c:v>41908</c:v>
                </c:pt>
                <c:pt idx="118">
                  <c:v>41907</c:v>
                </c:pt>
                <c:pt idx="119">
                  <c:v>41906</c:v>
                </c:pt>
                <c:pt idx="120">
                  <c:v>41905</c:v>
                </c:pt>
                <c:pt idx="121">
                  <c:v>41904</c:v>
                </c:pt>
                <c:pt idx="122">
                  <c:v>41901</c:v>
                </c:pt>
                <c:pt idx="123">
                  <c:v>41900</c:v>
                </c:pt>
                <c:pt idx="124">
                  <c:v>41899</c:v>
                </c:pt>
                <c:pt idx="125">
                  <c:v>41898</c:v>
                </c:pt>
                <c:pt idx="126">
                  <c:v>41897</c:v>
                </c:pt>
                <c:pt idx="127">
                  <c:v>41894</c:v>
                </c:pt>
                <c:pt idx="128">
                  <c:v>41893</c:v>
                </c:pt>
                <c:pt idx="129">
                  <c:v>41892</c:v>
                </c:pt>
                <c:pt idx="130">
                  <c:v>41891</c:v>
                </c:pt>
                <c:pt idx="131">
                  <c:v>41890</c:v>
                </c:pt>
                <c:pt idx="132">
                  <c:v>41887</c:v>
                </c:pt>
                <c:pt idx="133">
                  <c:v>41886</c:v>
                </c:pt>
                <c:pt idx="134">
                  <c:v>41885</c:v>
                </c:pt>
                <c:pt idx="135">
                  <c:v>41884</c:v>
                </c:pt>
                <c:pt idx="136">
                  <c:v>41883</c:v>
                </c:pt>
                <c:pt idx="137">
                  <c:v>41880</c:v>
                </c:pt>
                <c:pt idx="138">
                  <c:v>41879</c:v>
                </c:pt>
                <c:pt idx="139">
                  <c:v>41878</c:v>
                </c:pt>
                <c:pt idx="140">
                  <c:v>41877</c:v>
                </c:pt>
                <c:pt idx="141">
                  <c:v>41876</c:v>
                </c:pt>
                <c:pt idx="142">
                  <c:v>41873</c:v>
                </c:pt>
                <c:pt idx="143">
                  <c:v>41872</c:v>
                </c:pt>
                <c:pt idx="144">
                  <c:v>41871</c:v>
                </c:pt>
                <c:pt idx="145">
                  <c:v>41870</c:v>
                </c:pt>
                <c:pt idx="146">
                  <c:v>41869</c:v>
                </c:pt>
                <c:pt idx="147">
                  <c:v>41866</c:v>
                </c:pt>
                <c:pt idx="148">
                  <c:v>41865</c:v>
                </c:pt>
                <c:pt idx="149">
                  <c:v>41864</c:v>
                </c:pt>
                <c:pt idx="150">
                  <c:v>41863</c:v>
                </c:pt>
                <c:pt idx="151">
                  <c:v>41862</c:v>
                </c:pt>
                <c:pt idx="152">
                  <c:v>41859</c:v>
                </c:pt>
                <c:pt idx="153">
                  <c:v>41858</c:v>
                </c:pt>
                <c:pt idx="154">
                  <c:v>41857</c:v>
                </c:pt>
                <c:pt idx="155">
                  <c:v>41856</c:v>
                </c:pt>
                <c:pt idx="156">
                  <c:v>41855</c:v>
                </c:pt>
                <c:pt idx="157">
                  <c:v>41852</c:v>
                </c:pt>
                <c:pt idx="158">
                  <c:v>41851</c:v>
                </c:pt>
                <c:pt idx="159">
                  <c:v>41850</c:v>
                </c:pt>
                <c:pt idx="160">
                  <c:v>41849</c:v>
                </c:pt>
                <c:pt idx="161">
                  <c:v>41848</c:v>
                </c:pt>
                <c:pt idx="162">
                  <c:v>41845</c:v>
                </c:pt>
                <c:pt idx="163">
                  <c:v>41844</c:v>
                </c:pt>
                <c:pt idx="164">
                  <c:v>41843</c:v>
                </c:pt>
                <c:pt idx="165">
                  <c:v>41842</c:v>
                </c:pt>
                <c:pt idx="166">
                  <c:v>41841</c:v>
                </c:pt>
                <c:pt idx="167">
                  <c:v>41838</c:v>
                </c:pt>
                <c:pt idx="168">
                  <c:v>41837</c:v>
                </c:pt>
                <c:pt idx="169">
                  <c:v>41836</c:v>
                </c:pt>
                <c:pt idx="170">
                  <c:v>41835</c:v>
                </c:pt>
                <c:pt idx="171">
                  <c:v>41834</c:v>
                </c:pt>
                <c:pt idx="172">
                  <c:v>41831</c:v>
                </c:pt>
                <c:pt idx="173">
                  <c:v>41830</c:v>
                </c:pt>
                <c:pt idx="174">
                  <c:v>41829</c:v>
                </c:pt>
                <c:pt idx="175">
                  <c:v>41828</c:v>
                </c:pt>
                <c:pt idx="176">
                  <c:v>41827</c:v>
                </c:pt>
                <c:pt idx="177">
                  <c:v>41824</c:v>
                </c:pt>
                <c:pt idx="178">
                  <c:v>41823</c:v>
                </c:pt>
                <c:pt idx="179">
                  <c:v>41822</c:v>
                </c:pt>
                <c:pt idx="180">
                  <c:v>41821</c:v>
                </c:pt>
                <c:pt idx="181">
                  <c:v>41820</c:v>
                </c:pt>
                <c:pt idx="182">
                  <c:v>41817</c:v>
                </c:pt>
                <c:pt idx="183">
                  <c:v>41816</c:v>
                </c:pt>
                <c:pt idx="184">
                  <c:v>41815</c:v>
                </c:pt>
                <c:pt idx="185">
                  <c:v>41814</c:v>
                </c:pt>
                <c:pt idx="186">
                  <c:v>41813</c:v>
                </c:pt>
                <c:pt idx="187">
                  <c:v>41810</c:v>
                </c:pt>
                <c:pt idx="188">
                  <c:v>41809</c:v>
                </c:pt>
                <c:pt idx="189">
                  <c:v>41808</c:v>
                </c:pt>
                <c:pt idx="190">
                  <c:v>41807</c:v>
                </c:pt>
                <c:pt idx="191">
                  <c:v>41806</c:v>
                </c:pt>
                <c:pt idx="192">
                  <c:v>41803</c:v>
                </c:pt>
                <c:pt idx="193">
                  <c:v>41802</c:v>
                </c:pt>
                <c:pt idx="194">
                  <c:v>41801</c:v>
                </c:pt>
                <c:pt idx="195">
                  <c:v>41800</c:v>
                </c:pt>
                <c:pt idx="196">
                  <c:v>41799</c:v>
                </c:pt>
                <c:pt idx="197">
                  <c:v>41796</c:v>
                </c:pt>
                <c:pt idx="198">
                  <c:v>41795</c:v>
                </c:pt>
                <c:pt idx="199">
                  <c:v>41794</c:v>
                </c:pt>
                <c:pt idx="200">
                  <c:v>41793</c:v>
                </c:pt>
                <c:pt idx="201">
                  <c:v>41792</c:v>
                </c:pt>
                <c:pt idx="202">
                  <c:v>41789</c:v>
                </c:pt>
                <c:pt idx="203">
                  <c:v>41788</c:v>
                </c:pt>
                <c:pt idx="204">
                  <c:v>41787</c:v>
                </c:pt>
                <c:pt idx="205">
                  <c:v>41786</c:v>
                </c:pt>
                <c:pt idx="206">
                  <c:v>41785</c:v>
                </c:pt>
                <c:pt idx="207">
                  <c:v>41782</c:v>
                </c:pt>
                <c:pt idx="208">
                  <c:v>41781</c:v>
                </c:pt>
                <c:pt idx="209">
                  <c:v>41780</c:v>
                </c:pt>
                <c:pt idx="210">
                  <c:v>41779</c:v>
                </c:pt>
                <c:pt idx="211">
                  <c:v>41778</c:v>
                </c:pt>
                <c:pt idx="212">
                  <c:v>41775</c:v>
                </c:pt>
                <c:pt idx="213">
                  <c:v>41774</c:v>
                </c:pt>
                <c:pt idx="214">
                  <c:v>41773</c:v>
                </c:pt>
                <c:pt idx="215">
                  <c:v>41772</c:v>
                </c:pt>
                <c:pt idx="216">
                  <c:v>41771</c:v>
                </c:pt>
                <c:pt idx="217">
                  <c:v>41768</c:v>
                </c:pt>
                <c:pt idx="218">
                  <c:v>41767</c:v>
                </c:pt>
                <c:pt idx="219">
                  <c:v>41766</c:v>
                </c:pt>
                <c:pt idx="220">
                  <c:v>41765</c:v>
                </c:pt>
                <c:pt idx="221">
                  <c:v>41764</c:v>
                </c:pt>
                <c:pt idx="222">
                  <c:v>41761</c:v>
                </c:pt>
                <c:pt idx="223">
                  <c:v>41760</c:v>
                </c:pt>
                <c:pt idx="224">
                  <c:v>41759</c:v>
                </c:pt>
                <c:pt idx="225">
                  <c:v>41758</c:v>
                </c:pt>
                <c:pt idx="226">
                  <c:v>41757</c:v>
                </c:pt>
                <c:pt idx="227">
                  <c:v>41754</c:v>
                </c:pt>
                <c:pt idx="228">
                  <c:v>41753</c:v>
                </c:pt>
                <c:pt idx="229">
                  <c:v>41752</c:v>
                </c:pt>
                <c:pt idx="230">
                  <c:v>41751</c:v>
                </c:pt>
                <c:pt idx="231">
                  <c:v>41750</c:v>
                </c:pt>
                <c:pt idx="232">
                  <c:v>41746</c:v>
                </c:pt>
                <c:pt idx="233">
                  <c:v>41745</c:v>
                </c:pt>
                <c:pt idx="234">
                  <c:v>41744</c:v>
                </c:pt>
                <c:pt idx="235">
                  <c:v>41743</c:v>
                </c:pt>
                <c:pt idx="236">
                  <c:v>41740</c:v>
                </c:pt>
                <c:pt idx="237">
                  <c:v>41739</c:v>
                </c:pt>
                <c:pt idx="238">
                  <c:v>41738</c:v>
                </c:pt>
                <c:pt idx="239">
                  <c:v>41737</c:v>
                </c:pt>
                <c:pt idx="240">
                  <c:v>41736</c:v>
                </c:pt>
                <c:pt idx="241">
                  <c:v>41733</c:v>
                </c:pt>
                <c:pt idx="242">
                  <c:v>41732</c:v>
                </c:pt>
                <c:pt idx="243">
                  <c:v>41731</c:v>
                </c:pt>
                <c:pt idx="244">
                  <c:v>41730</c:v>
                </c:pt>
                <c:pt idx="245">
                  <c:v>41729</c:v>
                </c:pt>
                <c:pt idx="246">
                  <c:v>41726</c:v>
                </c:pt>
                <c:pt idx="247">
                  <c:v>41725</c:v>
                </c:pt>
                <c:pt idx="248">
                  <c:v>41724</c:v>
                </c:pt>
                <c:pt idx="249">
                  <c:v>41723</c:v>
                </c:pt>
                <c:pt idx="250">
                  <c:v>41722</c:v>
                </c:pt>
                <c:pt idx="251">
                  <c:v>41719</c:v>
                </c:pt>
                <c:pt idx="252">
                  <c:v>41718</c:v>
                </c:pt>
                <c:pt idx="253">
                  <c:v>41717</c:v>
                </c:pt>
                <c:pt idx="254">
                  <c:v>41716</c:v>
                </c:pt>
                <c:pt idx="255">
                  <c:v>41715</c:v>
                </c:pt>
                <c:pt idx="256">
                  <c:v>41712</c:v>
                </c:pt>
                <c:pt idx="257">
                  <c:v>41711</c:v>
                </c:pt>
                <c:pt idx="258">
                  <c:v>41710</c:v>
                </c:pt>
              </c:numCache>
            </c:numRef>
          </c:cat>
          <c:val>
            <c:numRef>
              <c:f>'[Spread treasury mbono 10y.xlsx]Hoja1'!$D$4:$D$262</c:f>
            </c:numRef>
          </c:val>
          <c:smooth val="0"/>
        </c:ser>
        <c:ser>
          <c:idx val="2"/>
          <c:order val="2"/>
          <c:spPr>
            <a:ln w="22225" cap="rnd">
              <a:solidFill>
                <a:srgbClr val="C00000"/>
              </a:solidFill>
              <a:round/>
            </a:ln>
            <a:effectLst/>
          </c:spPr>
          <c:marker>
            <c:symbol val="none"/>
          </c:marker>
          <c:cat>
            <c:numRef>
              <c:f>'[Spread treasury mbono 10y.xlsx]Hoja1'!$B$4:$B$262</c:f>
              <c:numCache>
                <c:formatCode>m/d/yyyy</c:formatCode>
                <c:ptCount val="259"/>
                <c:pt idx="0">
                  <c:v>42075</c:v>
                </c:pt>
                <c:pt idx="1">
                  <c:v>42074</c:v>
                </c:pt>
                <c:pt idx="2">
                  <c:v>42073</c:v>
                </c:pt>
                <c:pt idx="3">
                  <c:v>42072</c:v>
                </c:pt>
                <c:pt idx="4">
                  <c:v>42069</c:v>
                </c:pt>
                <c:pt idx="5">
                  <c:v>42068</c:v>
                </c:pt>
                <c:pt idx="6">
                  <c:v>42067</c:v>
                </c:pt>
                <c:pt idx="7">
                  <c:v>42066</c:v>
                </c:pt>
                <c:pt idx="8">
                  <c:v>42065</c:v>
                </c:pt>
                <c:pt idx="9">
                  <c:v>42062</c:v>
                </c:pt>
                <c:pt idx="10">
                  <c:v>42061</c:v>
                </c:pt>
                <c:pt idx="11">
                  <c:v>42060</c:v>
                </c:pt>
                <c:pt idx="12">
                  <c:v>42059</c:v>
                </c:pt>
                <c:pt idx="13">
                  <c:v>42058</c:v>
                </c:pt>
                <c:pt idx="14">
                  <c:v>42055</c:v>
                </c:pt>
                <c:pt idx="15">
                  <c:v>42054</c:v>
                </c:pt>
                <c:pt idx="16">
                  <c:v>42053</c:v>
                </c:pt>
                <c:pt idx="17">
                  <c:v>42052</c:v>
                </c:pt>
                <c:pt idx="18">
                  <c:v>42051</c:v>
                </c:pt>
                <c:pt idx="19">
                  <c:v>42048</c:v>
                </c:pt>
                <c:pt idx="20">
                  <c:v>42047</c:v>
                </c:pt>
                <c:pt idx="21">
                  <c:v>42046</c:v>
                </c:pt>
                <c:pt idx="22">
                  <c:v>42045</c:v>
                </c:pt>
                <c:pt idx="23">
                  <c:v>42044</c:v>
                </c:pt>
                <c:pt idx="24">
                  <c:v>42041</c:v>
                </c:pt>
                <c:pt idx="25">
                  <c:v>42040</c:v>
                </c:pt>
                <c:pt idx="26">
                  <c:v>42039</c:v>
                </c:pt>
                <c:pt idx="27">
                  <c:v>42038</c:v>
                </c:pt>
                <c:pt idx="28">
                  <c:v>42037</c:v>
                </c:pt>
                <c:pt idx="29">
                  <c:v>42034</c:v>
                </c:pt>
                <c:pt idx="30">
                  <c:v>42033</c:v>
                </c:pt>
                <c:pt idx="31">
                  <c:v>42032</c:v>
                </c:pt>
                <c:pt idx="32">
                  <c:v>42031</c:v>
                </c:pt>
                <c:pt idx="33">
                  <c:v>42030</c:v>
                </c:pt>
                <c:pt idx="34">
                  <c:v>42027</c:v>
                </c:pt>
                <c:pt idx="35">
                  <c:v>42026</c:v>
                </c:pt>
                <c:pt idx="36">
                  <c:v>42025</c:v>
                </c:pt>
                <c:pt idx="37">
                  <c:v>42024</c:v>
                </c:pt>
                <c:pt idx="38">
                  <c:v>42023</c:v>
                </c:pt>
                <c:pt idx="39">
                  <c:v>42020</c:v>
                </c:pt>
                <c:pt idx="40">
                  <c:v>42019</c:v>
                </c:pt>
                <c:pt idx="41">
                  <c:v>42018</c:v>
                </c:pt>
                <c:pt idx="42">
                  <c:v>42017</c:v>
                </c:pt>
                <c:pt idx="43">
                  <c:v>42016</c:v>
                </c:pt>
                <c:pt idx="44">
                  <c:v>42013</c:v>
                </c:pt>
                <c:pt idx="45">
                  <c:v>42012</c:v>
                </c:pt>
                <c:pt idx="46">
                  <c:v>42011</c:v>
                </c:pt>
                <c:pt idx="47">
                  <c:v>42010</c:v>
                </c:pt>
                <c:pt idx="48">
                  <c:v>42009</c:v>
                </c:pt>
                <c:pt idx="49">
                  <c:v>42006</c:v>
                </c:pt>
                <c:pt idx="50">
                  <c:v>42004</c:v>
                </c:pt>
                <c:pt idx="51">
                  <c:v>42003</c:v>
                </c:pt>
                <c:pt idx="52">
                  <c:v>42002</c:v>
                </c:pt>
                <c:pt idx="53">
                  <c:v>41999</c:v>
                </c:pt>
                <c:pt idx="54">
                  <c:v>41997</c:v>
                </c:pt>
                <c:pt idx="55">
                  <c:v>41996</c:v>
                </c:pt>
                <c:pt idx="56">
                  <c:v>41995</c:v>
                </c:pt>
                <c:pt idx="57">
                  <c:v>41992</c:v>
                </c:pt>
                <c:pt idx="58">
                  <c:v>41991</c:v>
                </c:pt>
                <c:pt idx="59">
                  <c:v>41990</c:v>
                </c:pt>
                <c:pt idx="60">
                  <c:v>41989</c:v>
                </c:pt>
                <c:pt idx="61">
                  <c:v>41988</c:v>
                </c:pt>
                <c:pt idx="62">
                  <c:v>41985</c:v>
                </c:pt>
                <c:pt idx="63">
                  <c:v>41984</c:v>
                </c:pt>
                <c:pt idx="64">
                  <c:v>41983</c:v>
                </c:pt>
                <c:pt idx="65">
                  <c:v>41982</c:v>
                </c:pt>
                <c:pt idx="66">
                  <c:v>41981</c:v>
                </c:pt>
                <c:pt idx="67">
                  <c:v>41978</c:v>
                </c:pt>
                <c:pt idx="68">
                  <c:v>41977</c:v>
                </c:pt>
                <c:pt idx="69">
                  <c:v>41976</c:v>
                </c:pt>
                <c:pt idx="70">
                  <c:v>41975</c:v>
                </c:pt>
                <c:pt idx="71">
                  <c:v>41974</c:v>
                </c:pt>
                <c:pt idx="72">
                  <c:v>41971</c:v>
                </c:pt>
                <c:pt idx="73">
                  <c:v>41970</c:v>
                </c:pt>
                <c:pt idx="74">
                  <c:v>41969</c:v>
                </c:pt>
                <c:pt idx="75">
                  <c:v>41968</c:v>
                </c:pt>
                <c:pt idx="76">
                  <c:v>41967</c:v>
                </c:pt>
                <c:pt idx="77">
                  <c:v>41964</c:v>
                </c:pt>
                <c:pt idx="78">
                  <c:v>41963</c:v>
                </c:pt>
                <c:pt idx="79">
                  <c:v>41962</c:v>
                </c:pt>
                <c:pt idx="80">
                  <c:v>41961</c:v>
                </c:pt>
                <c:pt idx="81">
                  <c:v>41960</c:v>
                </c:pt>
                <c:pt idx="82">
                  <c:v>41957</c:v>
                </c:pt>
                <c:pt idx="83">
                  <c:v>41956</c:v>
                </c:pt>
                <c:pt idx="84">
                  <c:v>41955</c:v>
                </c:pt>
                <c:pt idx="85">
                  <c:v>41954</c:v>
                </c:pt>
                <c:pt idx="86">
                  <c:v>41953</c:v>
                </c:pt>
                <c:pt idx="87">
                  <c:v>41950</c:v>
                </c:pt>
                <c:pt idx="88">
                  <c:v>41949</c:v>
                </c:pt>
                <c:pt idx="89">
                  <c:v>41948</c:v>
                </c:pt>
                <c:pt idx="90">
                  <c:v>41947</c:v>
                </c:pt>
                <c:pt idx="91">
                  <c:v>41946</c:v>
                </c:pt>
                <c:pt idx="92">
                  <c:v>41943</c:v>
                </c:pt>
                <c:pt idx="93">
                  <c:v>41942</c:v>
                </c:pt>
                <c:pt idx="94">
                  <c:v>41941</c:v>
                </c:pt>
                <c:pt idx="95">
                  <c:v>41940</c:v>
                </c:pt>
                <c:pt idx="96">
                  <c:v>41939</c:v>
                </c:pt>
                <c:pt idx="97">
                  <c:v>41936</c:v>
                </c:pt>
                <c:pt idx="98">
                  <c:v>41935</c:v>
                </c:pt>
                <c:pt idx="99">
                  <c:v>41934</c:v>
                </c:pt>
                <c:pt idx="100">
                  <c:v>41933</c:v>
                </c:pt>
                <c:pt idx="101">
                  <c:v>41932</c:v>
                </c:pt>
                <c:pt idx="102">
                  <c:v>41929</c:v>
                </c:pt>
                <c:pt idx="103">
                  <c:v>41928</c:v>
                </c:pt>
                <c:pt idx="104">
                  <c:v>41927</c:v>
                </c:pt>
                <c:pt idx="105">
                  <c:v>41926</c:v>
                </c:pt>
                <c:pt idx="106">
                  <c:v>41925</c:v>
                </c:pt>
                <c:pt idx="107">
                  <c:v>41922</c:v>
                </c:pt>
                <c:pt idx="108">
                  <c:v>41921</c:v>
                </c:pt>
                <c:pt idx="109">
                  <c:v>41920</c:v>
                </c:pt>
                <c:pt idx="110">
                  <c:v>41919</c:v>
                </c:pt>
                <c:pt idx="111">
                  <c:v>41918</c:v>
                </c:pt>
                <c:pt idx="112">
                  <c:v>41915</c:v>
                </c:pt>
                <c:pt idx="113">
                  <c:v>41914</c:v>
                </c:pt>
                <c:pt idx="114">
                  <c:v>41913</c:v>
                </c:pt>
                <c:pt idx="115">
                  <c:v>41912</c:v>
                </c:pt>
                <c:pt idx="116">
                  <c:v>41911</c:v>
                </c:pt>
                <c:pt idx="117">
                  <c:v>41908</c:v>
                </c:pt>
                <c:pt idx="118">
                  <c:v>41907</c:v>
                </c:pt>
                <c:pt idx="119">
                  <c:v>41906</c:v>
                </c:pt>
                <c:pt idx="120">
                  <c:v>41905</c:v>
                </c:pt>
                <c:pt idx="121">
                  <c:v>41904</c:v>
                </c:pt>
                <c:pt idx="122">
                  <c:v>41901</c:v>
                </c:pt>
                <c:pt idx="123">
                  <c:v>41900</c:v>
                </c:pt>
                <c:pt idx="124">
                  <c:v>41899</c:v>
                </c:pt>
                <c:pt idx="125">
                  <c:v>41898</c:v>
                </c:pt>
                <c:pt idx="126">
                  <c:v>41897</c:v>
                </c:pt>
                <c:pt idx="127">
                  <c:v>41894</c:v>
                </c:pt>
                <c:pt idx="128">
                  <c:v>41893</c:v>
                </c:pt>
                <c:pt idx="129">
                  <c:v>41892</c:v>
                </c:pt>
                <c:pt idx="130">
                  <c:v>41891</c:v>
                </c:pt>
                <c:pt idx="131">
                  <c:v>41890</c:v>
                </c:pt>
                <c:pt idx="132">
                  <c:v>41887</c:v>
                </c:pt>
                <c:pt idx="133">
                  <c:v>41886</c:v>
                </c:pt>
                <c:pt idx="134">
                  <c:v>41885</c:v>
                </c:pt>
                <c:pt idx="135">
                  <c:v>41884</c:v>
                </c:pt>
                <c:pt idx="136">
                  <c:v>41883</c:v>
                </c:pt>
                <c:pt idx="137">
                  <c:v>41880</c:v>
                </c:pt>
                <c:pt idx="138">
                  <c:v>41879</c:v>
                </c:pt>
                <c:pt idx="139">
                  <c:v>41878</c:v>
                </c:pt>
                <c:pt idx="140">
                  <c:v>41877</c:v>
                </c:pt>
                <c:pt idx="141">
                  <c:v>41876</c:v>
                </c:pt>
                <c:pt idx="142">
                  <c:v>41873</c:v>
                </c:pt>
                <c:pt idx="143">
                  <c:v>41872</c:v>
                </c:pt>
                <c:pt idx="144">
                  <c:v>41871</c:v>
                </c:pt>
                <c:pt idx="145">
                  <c:v>41870</c:v>
                </c:pt>
                <c:pt idx="146">
                  <c:v>41869</c:v>
                </c:pt>
                <c:pt idx="147">
                  <c:v>41866</c:v>
                </c:pt>
                <c:pt idx="148">
                  <c:v>41865</c:v>
                </c:pt>
                <c:pt idx="149">
                  <c:v>41864</c:v>
                </c:pt>
                <c:pt idx="150">
                  <c:v>41863</c:v>
                </c:pt>
                <c:pt idx="151">
                  <c:v>41862</c:v>
                </c:pt>
                <c:pt idx="152">
                  <c:v>41859</c:v>
                </c:pt>
                <c:pt idx="153">
                  <c:v>41858</c:v>
                </c:pt>
                <c:pt idx="154">
                  <c:v>41857</c:v>
                </c:pt>
                <c:pt idx="155">
                  <c:v>41856</c:v>
                </c:pt>
                <c:pt idx="156">
                  <c:v>41855</c:v>
                </c:pt>
                <c:pt idx="157">
                  <c:v>41852</c:v>
                </c:pt>
                <c:pt idx="158">
                  <c:v>41851</c:v>
                </c:pt>
                <c:pt idx="159">
                  <c:v>41850</c:v>
                </c:pt>
                <c:pt idx="160">
                  <c:v>41849</c:v>
                </c:pt>
                <c:pt idx="161">
                  <c:v>41848</c:v>
                </c:pt>
                <c:pt idx="162">
                  <c:v>41845</c:v>
                </c:pt>
                <c:pt idx="163">
                  <c:v>41844</c:v>
                </c:pt>
                <c:pt idx="164">
                  <c:v>41843</c:v>
                </c:pt>
                <c:pt idx="165">
                  <c:v>41842</c:v>
                </c:pt>
                <c:pt idx="166">
                  <c:v>41841</c:v>
                </c:pt>
                <c:pt idx="167">
                  <c:v>41838</c:v>
                </c:pt>
                <c:pt idx="168">
                  <c:v>41837</c:v>
                </c:pt>
                <c:pt idx="169">
                  <c:v>41836</c:v>
                </c:pt>
                <c:pt idx="170">
                  <c:v>41835</c:v>
                </c:pt>
                <c:pt idx="171">
                  <c:v>41834</c:v>
                </c:pt>
                <c:pt idx="172">
                  <c:v>41831</c:v>
                </c:pt>
                <c:pt idx="173">
                  <c:v>41830</c:v>
                </c:pt>
                <c:pt idx="174">
                  <c:v>41829</c:v>
                </c:pt>
                <c:pt idx="175">
                  <c:v>41828</c:v>
                </c:pt>
                <c:pt idx="176">
                  <c:v>41827</c:v>
                </c:pt>
                <c:pt idx="177">
                  <c:v>41824</c:v>
                </c:pt>
                <c:pt idx="178">
                  <c:v>41823</c:v>
                </c:pt>
                <c:pt idx="179">
                  <c:v>41822</c:v>
                </c:pt>
                <c:pt idx="180">
                  <c:v>41821</c:v>
                </c:pt>
                <c:pt idx="181">
                  <c:v>41820</c:v>
                </c:pt>
                <c:pt idx="182">
                  <c:v>41817</c:v>
                </c:pt>
                <c:pt idx="183">
                  <c:v>41816</c:v>
                </c:pt>
                <c:pt idx="184">
                  <c:v>41815</c:v>
                </c:pt>
                <c:pt idx="185">
                  <c:v>41814</c:v>
                </c:pt>
                <c:pt idx="186">
                  <c:v>41813</c:v>
                </c:pt>
                <c:pt idx="187">
                  <c:v>41810</c:v>
                </c:pt>
                <c:pt idx="188">
                  <c:v>41809</c:v>
                </c:pt>
                <c:pt idx="189">
                  <c:v>41808</c:v>
                </c:pt>
                <c:pt idx="190">
                  <c:v>41807</c:v>
                </c:pt>
                <c:pt idx="191">
                  <c:v>41806</c:v>
                </c:pt>
                <c:pt idx="192">
                  <c:v>41803</c:v>
                </c:pt>
                <c:pt idx="193">
                  <c:v>41802</c:v>
                </c:pt>
                <c:pt idx="194">
                  <c:v>41801</c:v>
                </c:pt>
                <c:pt idx="195">
                  <c:v>41800</c:v>
                </c:pt>
                <c:pt idx="196">
                  <c:v>41799</c:v>
                </c:pt>
                <c:pt idx="197">
                  <c:v>41796</c:v>
                </c:pt>
                <c:pt idx="198">
                  <c:v>41795</c:v>
                </c:pt>
                <c:pt idx="199">
                  <c:v>41794</c:v>
                </c:pt>
                <c:pt idx="200">
                  <c:v>41793</c:v>
                </c:pt>
                <c:pt idx="201">
                  <c:v>41792</c:v>
                </c:pt>
                <c:pt idx="202">
                  <c:v>41789</c:v>
                </c:pt>
                <c:pt idx="203">
                  <c:v>41788</c:v>
                </c:pt>
                <c:pt idx="204">
                  <c:v>41787</c:v>
                </c:pt>
                <c:pt idx="205">
                  <c:v>41786</c:v>
                </c:pt>
                <c:pt idx="206">
                  <c:v>41785</c:v>
                </c:pt>
                <c:pt idx="207">
                  <c:v>41782</c:v>
                </c:pt>
                <c:pt idx="208">
                  <c:v>41781</c:v>
                </c:pt>
                <c:pt idx="209">
                  <c:v>41780</c:v>
                </c:pt>
                <c:pt idx="210">
                  <c:v>41779</c:v>
                </c:pt>
                <c:pt idx="211">
                  <c:v>41778</c:v>
                </c:pt>
                <c:pt idx="212">
                  <c:v>41775</c:v>
                </c:pt>
                <c:pt idx="213">
                  <c:v>41774</c:v>
                </c:pt>
                <c:pt idx="214">
                  <c:v>41773</c:v>
                </c:pt>
                <c:pt idx="215">
                  <c:v>41772</c:v>
                </c:pt>
                <c:pt idx="216">
                  <c:v>41771</c:v>
                </c:pt>
                <c:pt idx="217">
                  <c:v>41768</c:v>
                </c:pt>
                <c:pt idx="218">
                  <c:v>41767</c:v>
                </c:pt>
                <c:pt idx="219">
                  <c:v>41766</c:v>
                </c:pt>
                <c:pt idx="220">
                  <c:v>41765</c:v>
                </c:pt>
                <c:pt idx="221">
                  <c:v>41764</c:v>
                </c:pt>
                <c:pt idx="222">
                  <c:v>41761</c:v>
                </c:pt>
                <c:pt idx="223">
                  <c:v>41760</c:v>
                </c:pt>
                <c:pt idx="224">
                  <c:v>41759</c:v>
                </c:pt>
                <c:pt idx="225">
                  <c:v>41758</c:v>
                </c:pt>
                <c:pt idx="226">
                  <c:v>41757</c:v>
                </c:pt>
                <c:pt idx="227">
                  <c:v>41754</c:v>
                </c:pt>
                <c:pt idx="228">
                  <c:v>41753</c:v>
                </c:pt>
                <c:pt idx="229">
                  <c:v>41752</c:v>
                </c:pt>
                <c:pt idx="230">
                  <c:v>41751</c:v>
                </c:pt>
                <c:pt idx="231">
                  <c:v>41750</c:v>
                </c:pt>
                <c:pt idx="232">
                  <c:v>41746</c:v>
                </c:pt>
                <c:pt idx="233">
                  <c:v>41745</c:v>
                </c:pt>
                <c:pt idx="234">
                  <c:v>41744</c:v>
                </c:pt>
                <c:pt idx="235">
                  <c:v>41743</c:v>
                </c:pt>
                <c:pt idx="236">
                  <c:v>41740</c:v>
                </c:pt>
                <c:pt idx="237">
                  <c:v>41739</c:v>
                </c:pt>
                <c:pt idx="238">
                  <c:v>41738</c:v>
                </c:pt>
                <c:pt idx="239">
                  <c:v>41737</c:v>
                </c:pt>
                <c:pt idx="240">
                  <c:v>41736</c:v>
                </c:pt>
                <c:pt idx="241">
                  <c:v>41733</c:v>
                </c:pt>
                <c:pt idx="242">
                  <c:v>41732</c:v>
                </c:pt>
                <c:pt idx="243">
                  <c:v>41731</c:v>
                </c:pt>
                <c:pt idx="244">
                  <c:v>41730</c:v>
                </c:pt>
                <c:pt idx="245">
                  <c:v>41729</c:v>
                </c:pt>
                <c:pt idx="246">
                  <c:v>41726</c:v>
                </c:pt>
                <c:pt idx="247">
                  <c:v>41725</c:v>
                </c:pt>
                <c:pt idx="248">
                  <c:v>41724</c:v>
                </c:pt>
                <c:pt idx="249">
                  <c:v>41723</c:v>
                </c:pt>
                <c:pt idx="250">
                  <c:v>41722</c:v>
                </c:pt>
                <c:pt idx="251">
                  <c:v>41719</c:v>
                </c:pt>
                <c:pt idx="252">
                  <c:v>41718</c:v>
                </c:pt>
                <c:pt idx="253">
                  <c:v>41717</c:v>
                </c:pt>
                <c:pt idx="254">
                  <c:v>41716</c:v>
                </c:pt>
                <c:pt idx="255">
                  <c:v>41715</c:v>
                </c:pt>
                <c:pt idx="256">
                  <c:v>41712</c:v>
                </c:pt>
                <c:pt idx="257">
                  <c:v>41711</c:v>
                </c:pt>
                <c:pt idx="258">
                  <c:v>41710</c:v>
                </c:pt>
              </c:numCache>
            </c:numRef>
          </c:cat>
          <c:val>
            <c:numRef>
              <c:f>'[Spread treasury mbono 10y.xlsx]Hoja1'!$E$4:$E$262</c:f>
              <c:numCache>
                <c:formatCode>General</c:formatCode>
                <c:ptCount val="259"/>
                <c:pt idx="0">
                  <c:v>3.8483999999999998</c:v>
                </c:pt>
                <c:pt idx="1">
                  <c:v>3.8698999999999999</c:v>
                </c:pt>
                <c:pt idx="2">
                  <c:v>3.9361999999999999</c:v>
                </c:pt>
                <c:pt idx="3">
                  <c:v>3.8957000000000002</c:v>
                </c:pt>
                <c:pt idx="4">
                  <c:v>3.7376999999999998</c:v>
                </c:pt>
                <c:pt idx="5">
                  <c:v>3.7021999999999999</c:v>
                </c:pt>
                <c:pt idx="6">
                  <c:v>3.6909999999999998</c:v>
                </c:pt>
                <c:pt idx="7">
                  <c:v>3.6991999999999998</c:v>
                </c:pt>
                <c:pt idx="8">
                  <c:v>3.6332</c:v>
                </c:pt>
                <c:pt idx="9">
                  <c:v>3.6292</c:v>
                </c:pt>
                <c:pt idx="10">
                  <c:v>3.5579999999999998</c:v>
                </c:pt>
                <c:pt idx="11">
                  <c:v>3.6032999999999999</c:v>
                </c:pt>
                <c:pt idx="12">
                  <c:v>3.5609000000000002</c:v>
                </c:pt>
                <c:pt idx="13">
                  <c:v>3.4963000000000002</c:v>
                </c:pt>
                <c:pt idx="14">
                  <c:v>3.5078999999999998</c:v>
                </c:pt>
                <c:pt idx="15">
                  <c:v>3.5396000000000001</c:v>
                </c:pt>
                <c:pt idx="16">
                  <c:v>3.5537000000000001</c:v>
                </c:pt>
                <c:pt idx="17">
                  <c:v>3.5836999999999999</c:v>
                </c:pt>
                <c:pt idx="18">
                  <c:v>3.6393</c:v>
                </c:pt>
                <c:pt idx="19">
                  <c:v>3.6055000000000001</c:v>
                </c:pt>
                <c:pt idx="20">
                  <c:v>3.6713</c:v>
                </c:pt>
                <c:pt idx="21">
                  <c:v>3.6964999999999999</c:v>
                </c:pt>
                <c:pt idx="22">
                  <c:v>3.6779000000000002</c:v>
                </c:pt>
                <c:pt idx="23">
                  <c:v>3.6516000000000002</c:v>
                </c:pt>
                <c:pt idx="24">
                  <c:v>3.6476000000000002</c:v>
                </c:pt>
                <c:pt idx="25">
                  <c:v>3.5847000000000002</c:v>
                </c:pt>
                <c:pt idx="26">
                  <c:v>3.6097000000000001</c:v>
                </c:pt>
                <c:pt idx="27">
                  <c:v>3.5604</c:v>
                </c:pt>
                <c:pt idx="28">
                  <c:v>3.5630000000000002</c:v>
                </c:pt>
                <c:pt idx="29">
                  <c:v>3.5865</c:v>
                </c:pt>
                <c:pt idx="30">
                  <c:v>3.4822000000000002</c:v>
                </c:pt>
                <c:pt idx="31">
                  <c:v>3.4657</c:v>
                </c:pt>
                <c:pt idx="32">
                  <c:v>3.4525000000000001</c:v>
                </c:pt>
                <c:pt idx="33">
                  <c:v>3.4716</c:v>
                </c:pt>
                <c:pt idx="34">
                  <c:v>3.5124</c:v>
                </c:pt>
                <c:pt idx="35">
                  <c:v>3.5221</c:v>
                </c:pt>
                <c:pt idx="36">
                  <c:v>3.5716000000000001</c:v>
                </c:pt>
                <c:pt idx="37">
                  <c:v>3.6093000000000002</c:v>
                </c:pt>
                <c:pt idx="38">
                  <c:v>3.5564</c:v>
                </c:pt>
                <c:pt idx="39">
                  <c:v>3.5697999999999999</c:v>
                </c:pt>
                <c:pt idx="40">
                  <c:v>3.7810000000000001</c:v>
                </c:pt>
                <c:pt idx="41">
                  <c:v>3.7233999999999998</c:v>
                </c:pt>
                <c:pt idx="42">
                  <c:v>3.7435</c:v>
                </c:pt>
                <c:pt idx="43">
                  <c:v>3.7201</c:v>
                </c:pt>
                <c:pt idx="44">
                  <c:v>3.6728999999999998</c:v>
                </c:pt>
                <c:pt idx="45">
                  <c:v>3.5983999999999998</c:v>
                </c:pt>
                <c:pt idx="46">
                  <c:v>3.7105999999999999</c:v>
                </c:pt>
                <c:pt idx="47">
                  <c:v>3.8159000000000001</c:v>
                </c:pt>
                <c:pt idx="48">
                  <c:v>3.7938000000000001</c:v>
                </c:pt>
                <c:pt idx="49">
                  <c:v>3.7183999999999999</c:v>
                </c:pt>
                <c:pt idx="50">
                  <c:v>3.6621000000000001</c:v>
                </c:pt>
                <c:pt idx="51">
                  <c:v>3.6903999999999999</c:v>
                </c:pt>
                <c:pt idx="52">
                  <c:v>3.7174</c:v>
                </c:pt>
                <c:pt idx="53">
                  <c:v>3.6625999999999999</c:v>
                </c:pt>
                <c:pt idx="54">
                  <c:v>3.6747999999999998</c:v>
                </c:pt>
                <c:pt idx="55">
                  <c:v>3.6463000000000001</c:v>
                </c:pt>
                <c:pt idx="56">
                  <c:v>3.7019000000000002</c:v>
                </c:pt>
                <c:pt idx="57">
                  <c:v>3.706</c:v>
                </c:pt>
                <c:pt idx="58">
                  <c:v>3.7679</c:v>
                </c:pt>
                <c:pt idx="59">
                  <c:v>3.9287000000000001</c:v>
                </c:pt>
                <c:pt idx="60">
                  <c:v>4.1147999999999998</c:v>
                </c:pt>
                <c:pt idx="61">
                  <c:v>4.0124000000000004</c:v>
                </c:pt>
                <c:pt idx="62">
                  <c:v>4.0095999999999998</c:v>
                </c:pt>
                <c:pt idx="63">
                  <c:v>3.9293</c:v>
                </c:pt>
                <c:pt idx="64">
                  <c:v>3.9173</c:v>
                </c:pt>
                <c:pt idx="65">
                  <c:v>3.8365</c:v>
                </c:pt>
                <c:pt idx="66">
                  <c:v>3.8106</c:v>
                </c:pt>
                <c:pt idx="67">
                  <c:v>3.6947999999999999</c:v>
                </c:pt>
                <c:pt idx="68">
                  <c:v>3.6640999999999999</c:v>
                </c:pt>
                <c:pt idx="69">
                  <c:v>3.6476999999999999</c:v>
                </c:pt>
                <c:pt idx="70">
                  <c:v>3.6200999999999999</c:v>
                </c:pt>
                <c:pt idx="71">
                  <c:v>3.5333000000000001</c:v>
                </c:pt>
                <c:pt idx="72">
                  <c:v>3.5966</c:v>
                </c:pt>
                <c:pt idx="73">
                  <c:v>3.5324</c:v>
                </c:pt>
                <c:pt idx="74">
                  <c:v>3.5135999999999998</c:v>
                </c:pt>
                <c:pt idx="75">
                  <c:v>3.5116999999999998</c:v>
                </c:pt>
                <c:pt idx="76">
                  <c:v>3.4922</c:v>
                </c:pt>
                <c:pt idx="77">
                  <c:v>3.5341</c:v>
                </c:pt>
                <c:pt idx="78">
                  <c:v>3.5661999999999998</c:v>
                </c:pt>
                <c:pt idx="79">
                  <c:v>3.5459999999999998</c:v>
                </c:pt>
                <c:pt idx="80">
                  <c:v>3.5499000000000001</c:v>
                </c:pt>
                <c:pt idx="81">
                  <c:v>3.5756000000000001</c:v>
                </c:pt>
                <c:pt idx="82">
                  <c:v>3.5951</c:v>
                </c:pt>
                <c:pt idx="83">
                  <c:v>3.5830000000000002</c:v>
                </c:pt>
                <c:pt idx="84">
                  <c:v>3.5802999999999998</c:v>
                </c:pt>
                <c:pt idx="85">
                  <c:v>3.6143000000000001</c:v>
                </c:pt>
                <c:pt idx="86">
                  <c:v>3.5735999999999999</c:v>
                </c:pt>
                <c:pt idx="87">
                  <c:v>3.5979000000000001</c:v>
                </c:pt>
                <c:pt idx="88">
                  <c:v>3.5356000000000001</c:v>
                </c:pt>
                <c:pt idx="89">
                  <c:v>3.569</c:v>
                </c:pt>
                <c:pt idx="90">
                  <c:v>3.5516000000000001</c:v>
                </c:pt>
                <c:pt idx="91">
                  <c:v>3.5615000000000001</c:v>
                </c:pt>
                <c:pt idx="92">
                  <c:v>3.5459999999999998</c:v>
                </c:pt>
                <c:pt idx="93">
                  <c:v>3.5585</c:v>
                </c:pt>
                <c:pt idx="94">
                  <c:v>3.5097</c:v>
                </c:pt>
                <c:pt idx="95">
                  <c:v>3.5135000000000001</c:v>
                </c:pt>
                <c:pt idx="96">
                  <c:v>3.5783999999999998</c:v>
                </c:pt>
                <c:pt idx="97">
                  <c:v>3.593</c:v>
                </c:pt>
                <c:pt idx="98">
                  <c:v>3.6352000000000002</c:v>
                </c:pt>
                <c:pt idx="99">
                  <c:v>3.6926000000000001</c:v>
                </c:pt>
                <c:pt idx="100">
                  <c:v>3.6520999999999999</c:v>
                </c:pt>
                <c:pt idx="101">
                  <c:v>3.6482000000000001</c:v>
                </c:pt>
                <c:pt idx="102">
                  <c:v>3.6597</c:v>
                </c:pt>
                <c:pt idx="103">
                  <c:v>3.6507000000000001</c:v>
                </c:pt>
                <c:pt idx="104">
                  <c:v>3.6154999999999999</c:v>
                </c:pt>
                <c:pt idx="105">
                  <c:v>3.6025</c:v>
                </c:pt>
                <c:pt idx="106">
                  <c:v>3.5838000000000001</c:v>
                </c:pt>
                <c:pt idx="107">
                  <c:v>3.6255000000000002</c:v>
                </c:pt>
                <c:pt idx="108">
                  <c:v>3.5851999999999999</c:v>
                </c:pt>
                <c:pt idx="109">
                  <c:v>3.6118999999999999</c:v>
                </c:pt>
                <c:pt idx="110">
                  <c:v>3.6488999999999998</c:v>
                </c:pt>
                <c:pt idx="111">
                  <c:v>3.5758999999999999</c:v>
                </c:pt>
                <c:pt idx="112">
                  <c:v>3.5992999999999999</c:v>
                </c:pt>
                <c:pt idx="113">
                  <c:v>3.5865</c:v>
                </c:pt>
                <c:pt idx="114">
                  <c:v>3.6772999999999998</c:v>
                </c:pt>
                <c:pt idx="115">
                  <c:v>3.6038000000000001</c:v>
                </c:pt>
                <c:pt idx="116">
                  <c:v>3.6741000000000001</c:v>
                </c:pt>
                <c:pt idx="117">
                  <c:v>3.5527000000000002</c:v>
                </c:pt>
                <c:pt idx="118">
                  <c:v>3.4878</c:v>
                </c:pt>
                <c:pt idx="119">
                  <c:v>3.4255</c:v>
                </c:pt>
                <c:pt idx="120">
                  <c:v>3.4146999999999998</c:v>
                </c:pt>
                <c:pt idx="121">
                  <c:v>3.3595999999999999</c:v>
                </c:pt>
                <c:pt idx="122">
                  <c:v>3.3347000000000002</c:v>
                </c:pt>
                <c:pt idx="123">
                  <c:v>3.3104</c:v>
                </c:pt>
                <c:pt idx="124">
                  <c:v>3.2852999999999999</c:v>
                </c:pt>
                <c:pt idx="125">
                  <c:v>3.3607</c:v>
                </c:pt>
                <c:pt idx="126">
                  <c:v>3.3643999999999998</c:v>
                </c:pt>
                <c:pt idx="127">
                  <c:v>3.3222999999999998</c:v>
                </c:pt>
                <c:pt idx="128">
                  <c:v>3.3191999999999999</c:v>
                </c:pt>
                <c:pt idx="129">
                  <c:v>3.3140999999999998</c:v>
                </c:pt>
                <c:pt idx="130">
                  <c:v>3.3656000000000001</c:v>
                </c:pt>
                <c:pt idx="131">
                  <c:v>3.3214999999999999</c:v>
                </c:pt>
                <c:pt idx="132">
                  <c:v>3.2812000000000001</c:v>
                </c:pt>
                <c:pt idx="133">
                  <c:v>3.306</c:v>
                </c:pt>
                <c:pt idx="134">
                  <c:v>3.3454999999999999</c:v>
                </c:pt>
                <c:pt idx="135">
                  <c:v>3.3206000000000002</c:v>
                </c:pt>
                <c:pt idx="136">
                  <c:v>3.3586</c:v>
                </c:pt>
                <c:pt idx="137">
                  <c:v>3.3626</c:v>
                </c:pt>
                <c:pt idx="138">
                  <c:v>3.3714</c:v>
                </c:pt>
                <c:pt idx="139">
                  <c:v>3.3858999999999999</c:v>
                </c:pt>
                <c:pt idx="140">
                  <c:v>3.3908999999999998</c:v>
                </c:pt>
                <c:pt idx="141">
                  <c:v>3.415</c:v>
                </c:pt>
                <c:pt idx="142">
                  <c:v>3.3895</c:v>
                </c:pt>
                <c:pt idx="143">
                  <c:v>3.339</c:v>
                </c:pt>
                <c:pt idx="144">
                  <c:v>3.2915999999999999</c:v>
                </c:pt>
                <c:pt idx="145">
                  <c:v>3.2648000000000001</c:v>
                </c:pt>
                <c:pt idx="146">
                  <c:v>3.2578</c:v>
                </c:pt>
                <c:pt idx="147">
                  <c:v>3.3066</c:v>
                </c:pt>
                <c:pt idx="148">
                  <c:v>3.2860999999999998</c:v>
                </c:pt>
                <c:pt idx="149">
                  <c:v>3.2845</c:v>
                </c:pt>
                <c:pt idx="150">
                  <c:v>3.2513999999999998</c:v>
                </c:pt>
                <c:pt idx="151">
                  <c:v>3.2906</c:v>
                </c:pt>
                <c:pt idx="152">
                  <c:v>3.3357000000000001</c:v>
                </c:pt>
                <c:pt idx="153">
                  <c:v>3.3591000000000002</c:v>
                </c:pt>
                <c:pt idx="154">
                  <c:v>3.3296999999999999</c:v>
                </c:pt>
                <c:pt idx="155">
                  <c:v>3.3698999999999999</c:v>
                </c:pt>
                <c:pt idx="156">
                  <c:v>3.3138000000000001</c:v>
                </c:pt>
                <c:pt idx="157">
                  <c:v>3.3028</c:v>
                </c:pt>
                <c:pt idx="158">
                  <c:v>3.2675999999999998</c:v>
                </c:pt>
                <c:pt idx="159">
                  <c:v>3.1800999999999999</c:v>
                </c:pt>
                <c:pt idx="160">
                  <c:v>3.1802999999999999</c:v>
                </c:pt>
                <c:pt idx="161">
                  <c:v>3.1564000000000001</c:v>
                </c:pt>
                <c:pt idx="162">
                  <c:v>3.1717</c:v>
                </c:pt>
                <c:pt idx="163">
                  <c:v>3.1280999999999999</c:v>
                </c:pt>
                <c:pt idx="164">
                  <c:v>3.1423999999999999</c:v>
                </c:pt>
                <c:pt idx="165">
                  <c:v>3.1640999999999999</c:v>
                </c:pt>
                <c:pt idx="166">
                  <c:v>3.1703999999999999</c:v>
                </c:pt>
                <c:pt idx="167">
                  <c:v>3.1766999999999999</c:v>
                </c:pt>
                <c:pt idx="168">
                  <c:v>3.1995</c:v>
                </c:pt>
                <c:pt idx="169">
                  <c:v>3.1722000000000001</c:v>
                </c:pt>
                <c:pt idx="170">
                  <c:v>3.1524999999999999</c:v>
                </c:pt>
                <c:pt idx="171">
                  <c:v>3.1732999999999998</c:v>
                </c:pt>
                <c:pt idx="172">
                  <c:v>3.1812</c:v>
                </c:pt>
                <c:pt idx="173">
                  <c:v>3.1680000000000001</c:v>
                </c:pt>
                <c:pt idx="174">
                  <c:v>3.1555</c:v>
                </c:pt>
                <c:pt idx="175">
                  <c:v>3.1587999999999998</c:v>
                </c:pt>
                <c:pt idx="176">
                  <c:v>3.1440999999999999</c:v>
                </c:pt>
                <c:pt idx="177">
                  <c:v>3.1217999999999999</c:v>
                </c:pt>
                <c:pt idx="178">
                  <c:v>3.1352000000000002</c:v>
                </c:pt>
                <c:pt idx="179">
                  <c:v>3.1642999999999999</c:v>
                </c:pt>
                <c:pt idx="180">
                  <c:v>3.1577999999999999</c:v>
                </c:pt>
                <c:pt idx="181">
                  <c:v>3.1545000000000001</c:v>
                </c:pt>
                <c:pt idx="182">
                  <c:v>3.1318999999999999</c:v>
                </c:pt>
                <c:pt idx="183">
                  <c:v>3.1414</c:v>
                </c:pt>
                <c:pt idx="184">
                  <c:v>3.1193</c:v>
                </c:pt>
                <c:pt idx="185">
                  <c:v>3.1095999999999999</c:v>
                </c:pt>
                <c:pt idx="186">
                  <c:v>3.0604</c:v>
                </c:pt>
                <c:pt idx="187">
                  <c:v>3.1017000000000001</c:v>
                </c:pt>
                <c:pt idx="188">
                  <c:v>3.1103000000000001</c:v>
                </c:pt>
                <c:pt idx="189">
                  <c:v>3.2113999999999998</c:v>
                </c:pt>
                <c:pt idx="190">
                  <c:v>3.1667000000000001</c:v>
                </c:pt>
                <c:pt idx="191">
                  <c:v>3.1339999999999999</c:v>
                </c:pt>
                <c:pt idx="192">
                  <c:v>3.0956999999999999</c:v>
                </c:pt>
                <c:pt idx="193">
                  <c:v>3.0783999999999998</c:v>
                </c:pt>
                <c:pt idx="194">
                  <c:v>3.0468000000000002</c:v>
                </c:pt>
                <c:pt idx="195">
                  <c:v>3.0670000000000002</c:v>
                </c:pt>
                <c:pt idx="196">
                  <c:v>3.0583</c:v>
                </c:pt>
                <c:pt idx="197">
                  <c:v>3.0162</c:v>
                </c:pt>
                <c:pt idx="198">
                  <c:v>3.3712</c:v>
                </c:pt>
                <c:pt idx="199">
                  <c:v>3.3860000000000001</c:v>
                </c:pt>
                <c:pt idx="200">
                  <c:v>3.3690000000000002</c:v>
                </c:pt>
                <c:pt idx="201">
                  <c:v>3.3717000000000001</c:v>
                </c:pt>
                <c:pt idx="202">
                  <c:v>3.3650000000000002</c:v>
                </c:pt>
                <c:pt idx="203">
                  <c:v>3.3315000000000001</c:v>
                </c:pt>
                <c:pt idx="204">
                  <c:v>3.3843000000000001</c:v>
                </c:pt>
                <c:pt idx="205">
                  <c:v>3.3815</c:v>
                </c:pt>
                <c:pt idx="206">
                  <c:v>3.3614000000000002</c:v>
                </c:pt>
                <c:pt idx="207">
                  <c:v>3.3574000000000002</c:v>
                </c:pt>
                <c:pt idx="208">
                  <c:v>3.3378999999999999</c:v>
                </c:pt>
                <c:pt idx="209">
                  <c:v>3.3652000000000002</c:v>
                </c:pt>
                <c:pt idx="210">
                  <c:v>3.4011</c:v>
                </c:pt>
                <c:pt idx="211">
                  <c:v>3.3338999999999999</c:v>
                </c:pt>
                <c:pt idx="212">
                  <c:v>3.3553999999999999</c:v>
                </c:pt>
                <c:pt idx="213">
                  <c:v>3.3807</c:v>
                </c:pt>
                <c:pt idx="214">
                  <c:v>3.3189000000000002</c:v>
                </c:pt>
                <c:pt idx="215">
                  <c:v>3.3046000000000002</c:v>
                </c:pt>
                <c:pt idx="216">
                  <c:v>3.3239999999999998</c:v>
                </c:pt>
                <c:pt idx="217">
                  <c:v>3.3431000000000002</c:v>
                </c:pt>
                <c:pt idx="218">
                  <c:v>3.3089</c:v>
                </c:pt>
                <c:pt idx="219">
                  <c:v>3.4630000000000001</c:v>
                </c:pt>
                <c:pt idx="220">
                  <c:v>3.4992000000000001</c:v>
                </c:pt>
                <c:pt idx="221">
                  <c:v>3.53</c:v>
                </c:pt>
                <c:pt idx="222">
                  <c:v>3.5853999999999999</c:v>
                </c:pt>
                <c:pt idx="223">
                  <c:v>3.6070000000000002</c:v>
                </c:pt>
                <c:pt idx="224">
                  <c:v>3.5743999999999998</c:v>
                </c:pt>
                <c:pt idx="225">
                  <c:v>3.5539999999999998</c:v>
                </c:pt>
                <c:pt idx="226">
                  <c:v>3.5569999999999999</c:v>
                </c:pt>
                <c:pt idx="227">
                  <c:v>3.5674000000000001</c:v>
                </c:pt>
                <c:pt idx="228">
                  <c:v>3.5381</c:v>
                </c:pt>
                <c:pt idx="229">
                  <c:v>3.5099</c:v>
                </c:pt>
                <c:pt idx="230">
                  <c:v>3.5329999999999999</c:v>
                </c:pt>
                <c:pt idx="231">
                  <c:v>3.5139</c:v>
                </c:pt>
                <c:pt idx="232">
                  <c:v>3.47</c:v>
                </c:pt>
                <c:pt idx="233">
                  <c:v>3.5632000000000001</c:v>
                </c:pt>
                <c:pt idx="234">
                  <c:v>3.5522999999999998</c:v>
                </c:pt>
                <c:pt idx="235">
                  <c:v>3.5160999999999998</c:v>
                </c:pt>
                <c:pt idx="236">
                  <c:v>3.4904999999999999</c:v>
                </c:pt>
                <c:pt idx="237">
                  <c:v>3.4824000000000002</c:v>
                </c:pt>
                <c:pt idx="238">
                  <c:v>3.4830999999999999</c:v>
                </c:pt>
                <c:pt idx="239">
                  <c:v>3.4725999999999999</c:v>
                </c:pt>
                <c:pt idx="240">
                  <c:v>3.4681000000000002</c:v>
                </c:pt>
                <c:pt idx="241">
                  <c:v>3.4935999999999998</c:v>
                </c:pt>
                <c:pt idx="242">
                  <c:v>3.4784000000000002</c:v>
                </c:pt>
                <c:pt idx="243">
                  <c:v>3.4590999999999998</c:v>
                </c:pt>
                <c:pt idx="244">
                  <c:v>3.4510999999999998</c:v>
                </c:pt>
                <c:pt idx="245">
                  <c:v>3.4714</c:v>
                </c:pt>
                <c:pt idx="246">
                  <c:v>3.4550000000000001</c:v>
                </c:pt>
                <c:pt idx="247">
                  <c:v>3.4586000000000001</c:v>
                </c:pt>
                <c:pt idx="248">
                  <c:v>3.4967000000000001</c:v>
                </c:pt>
                <c:pt idx="249">
                  <c:v>3.4931000000000001</c:v>
                </c:pt>
                <c:pt idx="250">
                  <c:v>3.5409999999999999</c:v>
                </c:pt>
                <c:pt idx="251">
                  <c:v>3.5457999999999998</c:v>
                </c:pt>
                <c:pt idx="252">
                  <c:v>3.5531999999999999</c:v>
                </c:pt>
                <c:pt idx="253">
                  <c:v>3.4662999999999999</c:v>
                </c:pt>
                <c:pt idx="254">
                  <c:v>3.4887000000000001</c:v>
                </c:pt>
                <c:pt idx="255">
                  <c:v>3.5251000000000001</c:v>
                </c:pt>
                <c:pt idx="256">
                  <c:v>3.5628000000000002</c:v>
                </c:pt>
                <c:pt idx="257">
                  <c:v>3.6086999999999998</c:v>
                </c:pt>
                <c:pt idx="258">
                  <c:v>3.5257000000000001</c:v>
                </c:pt>
              </c:numCache>
            </c:numRef>
          </c:val>
          <c:smooth val="0"/>
        </c:ser>
        <c:dLbls>
          <c:showLegendKey val="0"/>
          <c:showVal val="0"/>
          <c:showCatName val="0"/>
          <c:showSerName val="0"/>
          <c:showPercent val="0"/>
          <c:showBubbleSize val="0"/>
        </c:dLbls>
        <c:hiLowLines/>
        <c:marker val="1"/>
        <c:smooth val="0"/>
        <c:axId val="89905792"/>
        <c:axId val="89907584"/>
      </c:lineChart>
      <c:dateAx>
        <c:axId val="89905792"/>
        <c:scaling>
          <c:orientation val="minMax"/>
        </c:scaling>
        <c:delete val="0"/>
        <c:axPos val="b"/>
        <c:numFmt formatCode="mmm/yyyy" sourceLinked="0"/>
        <c:majorTickMark val="none"/>
        <c:minorTickMark val="none"/>
        <c:tickLblPos val="nextTo"/>
        <c:spPr>
          <a:noFill/>
          <a:ln w="9525" cap="flat" cmpd="sng" algn="ctr">
            <a:solidFill>
              <a:schemeClr val="tx1">
                <a:lumMod val="15000"/>
                <a:lumOff val="85000"/>
              </a:schemeClr>
            </a:solidFill>
            <a:round/>
          </a:ln>
          <a:effectLst/>
        </c:spPr>
        <c:txPr>
          <a:bodyPr rot="-5400000" vert="horz"/>
          <a:lstStyle/>
          <a:p>
            <a:pPr>
              <a:defRPr/>
            </a:pPr>
            <a:endParaRPr lang="es-MX"/>
          </a:p>
        </c:txPr>
        <c:crossAx val="89907584"/>
        <c:crosses val="autoZero"/>
        <c:auto val="1"/>
        <c:lblOffset val="100"/>
        <c:baseTimeUnit val="days"/>
      </c:dateAx>
      <c:valAx>
        <c:axId val="89907584"/>
        <c:scaling>
          <c:orientation val="minMax"/>
          <c:min val="3"/>
        </c:scaling>
        <c:delete val="0"/>
        <c:axPos val="l"/>
        <c:majorGridlines>
          <c:spPr>
            <a:ln w="9525" cap="flat" cmpd="sng" algn="ctr">
              <a:noFill/>
              <a:round/>
            </a:ln>
            <a:effectLst/>
          </c:spPr>
        </c:majorGridlines>
        <c:numFmt formatCode="General" sourceLinked="1"/>
        <c:majorTickMark val="out"/>
        <c:minorTickMark val="none"/>
        <c:tickLblPos val="nextTo"/>
        <c:spPr>
          <a:noFill/>
          <a:effectLst/>
        </c:spPr>
        <c:txPr>
          <a:bodyPr rot="-60000000" vert="horz"/>
          <a:lstStyle/>
          <a:p>
            <a:pPr>
              <a:defRPr/>
            </a:pPr>
            <a:endParaRPr lang="es-MX"/>
          </a:p>
        </c:txPr>
        <c:crossAx val="89905792"/>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000"/>
      </a:pPr>
      <a:endParaRPr lang="es-MX"/>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v>Nominal</c:v>
          </c:tx>
          <c:spPr>
            <a:solidFill>
              <a:schemeClr val="bg1">
                <a:lumMod val="50000"/>
              </a:schemeClr>
            </a:solidFill>
          </c:spPr>
          <c:invertIfNegative val="0"/>
          <c:cat>
            <c:strRef>
              <c:f>'diapositiva 4 '!$H$25:$H$32</c:f>
              <c:strCache>
                <c:ptCount val="8"/>
                <c:pt idx="0">
                  <c:v>0-1y</c:v>
                </c:pt>
                <c:pt idx="1">
                  <c:v>1-3y</c:v>
                </c:pt>
                <c:pt idx="2">
                  <c:v>3-5y</c:v>
                </c:pt>
                <c:pt idx="3">
                  <c:v>5-7y</c:v>
                </c:pt>
                <c:pt idx="4">
                  <c:v>7-10y</c:v>
                </c:pt>
                <c:pt idx="5">
                  <c:v>10-15y</c:v>
                </c:pt>
                <c:pt idx="6">
                  <c:v>15-20y</c:v>
                </c:pt>
                <c:pt idx="7">
                  <c:v>+20y</c:v>
                </c:pt>
              </c:strCache>
            </c:strRef>
          </c:cat>
          <c:val>
            <c:numRef>
              <c:f>'diapositiva 4 '!$I$25:$I$32</c:f>
              <c:numCache>
                <c:formatCode>_-* #,##0_-;\-* #,##0_-;_-* "-"??_-;_-@_-</c:formatCode>
                <c:ptCount val="8"/>
                <c:pt idx="0">
                  <c:v>0</c:v>
                </c:pt>
                <c:pt idx="1">
                  <c:v>62731</c:v>
                </c:pt>
                <c:pt idx="2">
                  <c:v>64244</c:v>
                </c:pt>
                <c:pt idx="3">
                  <c:v>3007044</c:v>
                </c:pt>
                <c:pt idx="4">
                  <c:v>2505620</c:v>
                </c:pt>
                <c:pt idx="5">
                  <c:v>210647</c:v>
                </c:pt>
                <c:pt idx="6">
                  <c:v>0</c:v>
                </c:pt>
                <c:pt idx="7">
                  <c:v>0</c:v>
                </c:pt>
              </c:numCache>
            </c:numRef>
          </c:val>
        </c:ser>
        <c:ser>
          <c:idx val="1"/>
          <c:order val="1"/>
          <c:tx>
            <c:v>Real</c:v>
          </c:tx>
          <c:invertIfNegative val="0"/>
          <c:cat>
            <c:strRef>
              <c:f>'diapositiva 4 '!$H$25:$H$32</c:f>
              <c:strCache>
                <c:ptCount val="8"/>
                <c:pt idx="0">
                  <c:v>0-1y</c:v>
                </c:pt>
                <c:pt idx="1">
                  <c:v>1-3y</c:v>
                </c:pt>
                <c:pt idx="2">
                  <c:v>3-5y</c:v>
                </c:pt>
                <c:pt idx="3">
                  <c:v>5-7y</c:v>
                </c:pt>
                <c:pt idx="4">
                  <c:v>7-10y</c:v>
                </c:pt>
                <c:pt idx="5">
                  <c:v>10-15y</c:v>
                </c:pt>
                <c:pt idx="6">
                  <c:v>15-20y</c:v>
                </c:pt>
                <c:pt idx="7">
                  <c:v>+20y</c:v>
                </c:pt>
              </c:strCache>
            </c:strRef>
          </c:cat>
          <c:val>
            <c:numRef>
              <c:f>'diapositiva 4 '!$J$25:$J$32</c:f>
              <c:numCache>
                <c:formatCode>_-* #,##0_-;\-* #,##0_-;_-* "-"??_-;_-@_-</c:formatCode>
                <c:ptCount val="8"/>
                <c:pt idx="0">
                  <c:v>1445400</c:v>
                </c:pt>
                <c:pt idx="1">
                  <c:v>2797002</c:v>
                </c:pt>
                <c:pt idx="2">
                  <c:v>927181</c:v>
                </c:pt>
                <c:pt idx="3">
                  <c:v>242684</c:v>
                </c:pt>
                <c:pt idx="4">
                  <c:v>63869</c:v>
                </c:pt>
                <c:pt idx="5">
                  <c:v>208106</c:v>
                </c:pt>
                <c:pt idx="6">
                  <c:v>2592</c:v>
                </c:pt>
                <c:pt idx="7">
                  <c:v>0</c:v>
                </c:pt>
              </c:numCache>
            </c:numRef>
          </c:val>
        </c:ser>
        <c:dLbls>
          <c:showLegendKey val="0"/>
          <c:showVal val="0"/>
          <c:showCatName val="0"/>
          <c:showSerName val="0"/>
          <c:showPercent val="0"/>
          <c:showBubbleSize val="0"/>
        </c:dLbls>
        <c:gapWidth val="55"/>
        <c:overlap val="100"/>
        <c:axId val="89950848"/>
        <c:axId val="89964928"/>
      </c:barChart>
      <c:catAx>
        <c:axId val="89950848"/>
        <c:scaling>
          <c:orientation val="minMax"/>
        </c:scaling>
        <c:delete val="0"/>
        <c:axPos val="b"/>
        <c:numFmt formatCode="General" sourceLinked="0"/>
        <c:majorTickMark val="none"/>
        <c:minorTickMark val="none"/>
        <c:tickLblPos val="nextTo"/>
        <c:crossAx val="89964928"/>
        <c:crosses val="autoZero"/>
        <c:auto val="1"/>
        <c:lblAlgn val="ctr"/>
        <c:lblOffset val="100"/>
        <c:noMultiLvlLbl val="0"/>
      </c:catAx>
      <c:valAx>
        <c:axId val="89964928"/>
        <c:scaling>
          <c:orientation val="minMax"/>
        </c:scaling>
        <c:delete val="0"/>
        <c:axPos val="l"/>
        <c:majorGridlines/>
        <c:numFmt formatCode="_-* #,##0_-;\-* #,##0_-;_-* &quot;-&quot;??_-;_-@_-" sourceLinked="1"/>
        <c:majorTickMark val="none"/>
        <c:minorTickMark val="none"/>
        <c:tickLblPos val="nextTo"/>
        <c:crossAx val="89950848"/>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chemeClr val="bg1">
                <a:lumMod val="50000"/>
              </a:schemeClr>
            </a:solidFill>
          </c:spPr>
          <c:invertIfNegative val="0"/>
          <c:dPt>
            <c:idx val="1"/>
            <c:invertIfNegative val="0"/>
            <c:bubble3D val="0"/>
            <c:spPr>
              <a:solidFill>
                <a:srgbClr val="C00000"/>
              </a:solidFill>
            </c:spPr>
          </c:dPt>
          <c:dPt>
            <c:idx val="12"/>
            <c:invertIfNegative val="0"/>
            <c:bubble3D val="0"/>
          </c:dPt>
          <c:dLbls>
            <c:dLbl>
              <c:idx val="1"/>
              <c:layout>
                <c:manualLayout>
                  <c:x val="0"/>
                  <c:y val="-1.6931216931216932E-2"/>
                </c:manualLayout>
              </c:layout>
              <c:showLegendKey val="0"/>
              <c:showVal val="1"/>
              <c:showCatName val="0"/>
              <c:showSerName val="0"/>
              <c:showPercent val="0"/>
              <c:showBubbleSize val="0"/>
            </c:dLbl>
            <c:dLbl>
              <c:idx val="13"/>
              <c:layout/>
              <c:showLegendKey val="0"/>
              <c:showVal val="1"/>
              <c:showCatName val="0"/>
              <c:showSerName val="0"/>
              <c:showPercent val="0"/>
              <c:showBubbleSize val="0"/>
            </c:dLbl>
            <c:showLegendKey val="0"/>
            <c:showVal val="0"/>
            <c:showCatName val="0"/>
            <c:showSerName val="0"/>
            <c:showPercent val="0"/>
            <c:showBubbleSize val="0"/>
          </c:dLbls>
          <c:cat>
            <c:strRef>
              <c:f>VaR!$I$27:$I$40</c:f>
              <c:strCache>
                <c:ptCount val="14"/>
                <c:pt idx="0">
                  <c:v>Inbursa</c:v>
                </c:pt>
                <c:pt idx="1">
                  <c:v>FANVIT*</c:v>
                </c:pt>
                <c:pt idx="2">
                  <c:v>Coppel</c:v>
                </c:pt>
                <c:pt idx="3">
                  <c:v>XXI-Banorte</c:v>
                </c:pt>
                <c:pt idx="4">
                  <c:v>Principal</c:v>
                </c:pt>
                <c:pt idx="5">
                  <c:v>Profuturo GNP</c:v>
                </c:pt>
                <c:pt idx="6">
                  <c:v>Banamex</c:v>
                </c:pt>
                <c:pt idx="7">
                  <c:v>Azteca</c:v>
                </c:pt>
                <c:pt idx="8">
                  <c:v>Sistema</c:v>
                </c:pt>
                <c:pt idx="9">
                  <c:v>Metlife</c:v>
                </c:pt>
                <c:pt idx="10">
                  <c:v>PensionISSSTE</c:v>
                </c:pt>
                <c:pt idx="11">
                  <c:v>Invercap</c:v>
                </c:pt>
                <c:pt idx="12">
                  <c:v>SURA</c:v>
                </c:pt>
                <c:pt idx="13">
                  <c:v>Límite</c:v>
                </c:pt>
              </c:strCache>
            </c:strRef>
          </c:cat>
          <c:val>
            <c:numRef>
              <c:f>VaR!$J$27:$J$40</c:f>
              <c:numCache>
                <c:formatCode>0.00</c:formatCode>
                <c:ptCount val="14"/>
                <c:pt idx="0" formatCode="General">
                  <c:v>0.18689500000000001</c:v>
                </c:pt>
                <c:pt idx="1">
                  <c:v>0.27</c:v>
                </c:pt>
                <c:pt idx="2" formatCode="General">
                  <c:v>0.37315799999999999</c:v>
                </c:pt>
                <c:pt idx="3" formatCode="General">
                  <c:v>0.47453000000000001</c:v>
                </c:pt>
                <c:pt idx="4" formatCode="General">
                  <c:v>0.51311300000000004</c:v>
                </c:pt>
                <c:pt idx="5" formatCode="General">
                  <c:v>0.56970500000000002</c:v>
                </c:pt>
                <c:pt idx="6" formatCode="General">
                  <c:v>0.58390600000000004</c:v>
                </c:pt>
                <c:pt idx="7" formatCode="General">
                  <c:v>0.59107399999999999</c:v>
                </c:pt>
                <c:pt idx="8" formatCode="General">
                  <c:v>0.60113299999999992</c:v>
                </c:pt>
                <c:pt idx="9" formatCode="General">
                  <c:v>0.61957499999999999</c:v>
                </c:pt>
                <c:pt idx="10" formatCode="General">
                  <c:v>0.63568100000000005</c:v>
                </c:pt>
                <c:pt idx="11" formatCode="General">
                  <c:v>0.63918000000000008</c:v>
                </c:pt>
                <c:pt idx="12" formatCode="General">
                  <c:v>0.694492</c:v>
                </c:pt>
                <c:pt idx="13">
                  <c:v>0.7</c:v>
                </c:pt>
              </c:numCache>
            </c:numRef>
          </c:val>
        </c:ser>
        <c:dLbls>
          <c:showLegendKey val="0"/>
          <c:showVal val="0"/>
          <c:showCatName val="0"/>
          <c:showSerName val="0"/>
          <c:showPercent val="0"/>
          <c:showBubbleSize val="0"/>
        </c:dLbls>
        <c:gapWidth val="150"/>
        <c:axId val="77505664"/>
        <c:axId val="77507968"/>
      </c:barChart>
      <c:catAx>
        <c:axId val="77505664"/>
        <c:scaling>
          <c:orientation val="minMax"/>
        </c:scaling>
        <c:delete val="0"/>
        <c:axPos val="b"/>
        <c:numFmt formatCode="General" sourceLinked="0"/>
        <c:majorTickMark val="out"/>
        <c:minorTickMark val="none"/>
        <c:tickLblPos val="nextTo"/>
        <c:txPr>
          <a:bodyPr rot="-5400000" vert="horz"/>
          <a:lstStyle/>
          <a:p>
            <a:pPr>
              <a:defRPr/>
            </a:pPr>
            <a:endParaRPr lang="es-MX"/>
          </a:p>
        </c:txPr>
        <c:crossAx val="77507968"/>
        <c:crosses val="autoZero"/>
        <c:auto val="1"/>
        <c:lblAlgn val="ctr"/>
        <c:lblOffset val="100"/>
        <c:noMultiLvlLbl val="0"/>
      </c:catAx>
      <c:valAx>
        <c:axId val="77507968"/>
        <c:scaling>
          <c:orientation val="minMax"/>
        </c:scaling>
        <c:delete val="0"/>
        <c:axPos val="l"/>
        <c:majorGridlines/>
        <c:numFmt formatCode="General" sourceLinked="1"/>
        <c:majorTickMark val="out"/>
        <c:minorTickMark val="none"/>
        <c:tickLblPos val="nextTo"/>
        <c:crossAx val="77505664"/>
        <c:crosses val="autoZero"/>
        <c:crossBetween val="between"/>
      </c:valAx>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latin typeface="Myriad Pro Light"/>
              </a:defRPr>
            </a:pPr>
            <a:r>
              <a:rPr lang="es-MX" sz="1200">
                <a:latin typeface="Myriad Pro Light"/>
              </a:rPr>
              <a:t>Valuación diaria FANVIT vs. Tesorería incluyendo costo por asesoría financiera </a:t>
            </a:r>
          </a:p>
          <a:p>
            <a:pPr>
              <a:defRPr sz="1200">
                <a:latin typeface="Myriad Pro Light"/>
              </a:defRPr>
            </a:pPr>
            <a:r>
              <a:rPr lang="es-MX" sz="1200" b="0">
                <a:latin typeface="Myriad Pro Light"/>
              </a:rPr>
              <a:t>(periodo de julio a marzo 2015)</a:t>
            </a:r>
          </a:p>
        </c:rich>
      </c:tx>
      <c:layout/>
      <c:overlay val="0"/>
    </c:title>
    <c:autoTitleDeleted val="0"/>
    <c:plotArea>
      <c:layout>
        <c:manualLayout>
          <c:layoutTarget val="inner"/>
          <c:xMode val="edge"/>
          <c:yMode val="edge"/>
          <c:x val="0.10869710235729117"/>
          <c:y val="0.15451029219022183"/>
          <c:w val="0.82733675845740484"/>
          <c:h val="0.67968679343372584"/>
        </c:manualLayout>
      </c:layout>
      <c:lineChart>
        <c:grouping val="standard"/>
        <c:varyColors val="0"/>
        <c:ser>
          <c:idx val="0"/>
          <c:order val="0"/>
          <c:tx>
            <c:strRef>
              <c:f>VALUACION!$C$2</c:f>
              <c:strCache>
                <c:ptCount val="1"/>
                <c:pt idx="0">
                  <c:v>FANVIT</c:v>
                </c:pt>
              </c:strCache>
            </c:strRef>
          </c:tx>
          <c:marker>
            <c:symbol val="none"/>
          </c:marker>
          <c:dLbls>
            <c:dLbl>
              <c:idx val="56"/>
              <c:layout>
                <c:manualLayout>
                  <c:x val="-1.5613817909196674E-3"/>
                  <c:y val="5.8118088914598867E-3"/>
                </c:manualLayout>
              </c:layout>
              <c:showLegendKey val="0"/>
              <c:showVal val="1"/>
              <c:showCatName val="1"/>
              <c:showSerName val="0"/>
              <c:showPercent val="0"/>
              <c:showBubbleSize val="0"/>
              <c:separator>
</c:separator>
            </c:dLbl>
            <c:dLbl>
              <c:idx val="79"/>
              <c:layout>
                <c:manualLayout>
                  <c:x val="-1.5802536102036177E-2"/>
                  <c:y val="-6.47347065382326E-2"/>
                </c:manualLayout>
              </c:layout>
              <c:showLegendKey val="0"/>
              <c:showVal val="1"/>
              <c:showCatName val="1"/>
              <c:showSerName val="0"/>
              <c:showPercent val="0"/>
              <c:showBubbleSize val="0"/>
              <c:separator>
</c:separator>
            </c:dLbl>
            <c:dLbl>
              <c:idx val="98"/>
              <c:layout>
                <c:manualLayout>
                  <c:x val="-1.3827160493827161E-2"/>
                  <c:y val="-3.8179370731006801E-2"/>
                </c:manualLayout>
              </c:layout>
              <c:showLegendKey val="0"/>
              <c:showVal val="1"/>
              <c:showCatName val="1"/>
              <c:showSerName val="0"/>
              <c:showPercent val="0"/>
              <c:showBubbleSize val="0"/>
              <c:separator>
</c:separator>
            </c:dLbl>
            <c:dLbl>
              <c:idx val="117"/>
              <c:layout>
                <c:manualLayout>
                  <c:x val="-2.8673835125448029E-2"/>
                  <c:y val="-5.8902263352145941E-2"/>
                </c:manualLayout>
              </c:layout>
              <c:showLegendKey val="0"/>
              <c:showVal val="1"/>
              <c:showCatName val="1"/>
              <c:showSerName val="0"/>
              <c:showPercent val="0"/>
              <c:showBubbleSize val="0"/>
              <c:separator>
</c:separator>
            </c:dLbl>
            <c:dLbl>
              <c:idx val="140"/>
              <c:layout>
                <c:manualLayout>
                  <c:x val="1.3523067068509002E-3"/>
                  <c:y val="-2.6773688063959938E-2"/>
                </c:manualLayout>
              </c:layout>
              <c:showLegendKey val="0"/>
              <c:showVal val="1"/>
              <c:showCatName val="1"/>
              <c:showSerName val="0"/>
              <c:showPercent val="0"/>
              <c:showBubbleSize val="0"/>
              <c:separator>
</c:separator>
            </c:dLbl>
            <c:dLbl>
              <c:idx val="149"/>
              <c:delete val="1"/>
            </c:dLbl>
            <c:dLbl>
              <c:idx val="159"/>
              <c:layout>
                <c:manualLayout>
                  <c:x val="-2.1874160573599432E-2"/>
                  <c:y val="-4.2144172542049857E-2"/>
                </c:manualLayout>
              </c:layout>
              <c:showLegendKey val="0"/>
              <c:showVal val="1"/>
              <c:showCatName val="1"/>
              <c:showSerName val="0"/>
              <c:showPercent val="0"/>
              <c:showBubbleSize val="0"/>
              <c:separator>
</c:separator>
            </c:dLbl>
            <c:dLbl>
              <c:idx val="167"/>
              <c:layout>
                <c:manualLayout>
                  <c:x val="0"/>
                  <c:y val="-2.9529722389323439E-3"/>
                </c:manualLayout>
              </c:layout>
              <c:showLegendKey val="0"/>
              <c:showVal val="1"/>
              <c:showCatName val="1"/>
              <c:showSerName val="0"/>
              <c:showPercent val="0"/>
              <c:showBubbleSize val="0"/>
              <c:separator>
</c:separator>
            </c:dLbl>
            <c:showLegendKey val="0"/>
            <c:showVal val="0"/>
            <c:showCatName val="0"/>
            <c:showSerName val="0"/>
            <c:showPercent val="0"/>
            <c:showBubbleSize val="0"/>
            <c:separator>
</c:separator>
          </c:dLbls>
          <c:cat>
            <c:numRef>
              <c:f>VALUACION!$B$3:$B$171</c:f>
              <c:numCache>
                <c:formatCode>d\-mmm</c:formatCode>
                <c:ptCount val="169"/>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numCache>
            </c:numRef>
          </c:cat>
          <c:val>
            <c:numRef>
              <c:f>VALUACION!$C$3:$C$171</c:f>
              <c:numCache>
                <c:formatCode>#,##0.00</c:formatCode>
                <c:ptCount val="169"/>
                <c:pt idx="0">
                  <c:v>49271.76999999769</c:v>
                </c:pt>
                <c:pt idx="1">
                  <c:v>3279.6899999994785</c:v>
                </c:pt>
                <c:pt idx="2">
                  <c:v>-4110.2799999937415</c:v>
                </c:pt>
                <c:pt idx="3">
                  <c:v>-4685.320000000298</c:v>
                </c:pt>
                <c:pt idx="4">
                  <c:v>16295.030000001192</c:v>
                </c:pt>
                <c:pt idx="5">
                  <c:v>30236.30000000447</c:v>
                </c:pt>
                <c:pt idx="6">
                  <c:v>51027.55000000447</c:v>
                </c:pt>
                <c:pt idx="7">
                  <c:v>80415.060000002384</c:v>
                </c:pt>
                <c:pt idx="8">
                  <c:v>35441.610000006855</c:v>
                </c:pt>
                <c:pt idx="9">
                  <c:v>-127737.48999977112</c:v>
                </c:pt>
                <c:pt idx="10">
                  <c:v>1414584.7500002384</c:v>
                </c:pt>
                <c:pt idx="11">
                  <c:v>593735.94000005722</c:v>
                </c:pt>
                <c:pt idx="12">
                  <c:v>524835.90000009537</c:v>
                </c:pt>
                <c:pt idx="13">
                  <c:v>-1745838.0399999619</c:v>
                </c:pt>
                <c:pt idx="14">
                  <c:v>-4680939.9600000381</c:v>
                </c:pt>
                <c:pt idx="15">
                  <c:v>-2155552.3599991798</c:v>
                </c:pt>
                <c:pt idx="16">
                  <c:v>-2329024.0399999619</c:v>
                </c:pt>
                <c:pt idx="17">
                  <c:v>-6929003.0500001907</c:v>
                </c:pt>
                <c:pt idx="18">
                  <c:v>-3617354.0200004578</c:v>
                </c:pt>
                <c:pt idx="19">
                  <c:v>822853.67000007629</c:v>
                </c:pt>
                <c:pt idx="20">
                  <c:v>5179870.2800006866</c:v>
                </c:pt>
                <c:pt idx="21">
                  <c:v>9949074.1399993896</c:v>
                </c:pt>
                <c:pt idx="22">
                  <c:v>11510013.550000191</c:v>
                </c:pt>
                <c:pt idx="23">
                  <c:v>8786817.1300001144</c:v>
                </c:pt>
                <c:pt idx="24">
                  <c:v>10595644.789999962</c:v>
                </c:pt>
                <c:pt idx="25">
                  <c:v>18157990.899999619</c:v>
                </c:pt>
                <c:pt idx="26">
                  <c:v>19839332.299999237</c:v>
                </c:pt>
                <c:pt idx="27">
                  <c:v>21246608.219999313</c:v>
                </c:pt>
                <c:pt idx="28">
                  <c:v>18543533.359999657</c:v>
                </c:pt>
                <c:pt idx="29">
                  <c:v>20289311.370000839</c:v>
                </c:pt>
                <c:pt idx="30">
                  <c:v>27399074.34000206</c:v>
                </c:pt>
                <c:pt idx="31">
                  <c:v>25191910.030000687</c:v>
                </c:pt>
                <c:pt idx="32">
                  <c:v>18101149.520000458</c:v>
                </c:pt>
                <c:pt idx="33">
                  <c:v>23012628.370000839</c:v>
                </c:pt>
                <c:pt idx="34">
                  <c:v>25165597.070001602</c:v>
                </c:pt>
                <c:pt idx="35">
                  <c:v>27439879.380001068</c:v>
                </c:pt>
                <c:pt idx="36">
                  <c:v>31345110.700000763</c:v>
                </c:pt>
                <c:pt idx="37">
                  <c:v>30289259.029998779</c:v>
                </c:pt>
                <c:pt idx="38">
                  <c:v>51493015.729999542</c:v>
                </c:pt>
                <c:pt idx="39">
                  <c:v>60385623.740001678</c:v>
                </c:pt>
                <c:pt idx="40">
                  <c:v>73762217.319999695</c:v>
                </c:pt>
                <c:pt idx="41">
                  <c:v>74121916.029998779</c:v>
                </c:pt>
                <c:pt idx="42">
                  <c:v>77259911.700000763</c:v>
                </c:pt>
                <c:pt idx="43">
                  <c:v>80769901.009998322</c:v>
                </c:pt>
                <c:pt idx="44">
                  <c:v>88388627.670000076</c:v>
                </c:pt>
                <c:pt idx="45">
                  <c:v>75753573.530000687</c:v>
                </c:pt>
                <c:pt idx="46">
                  <c:v>41742277.420000076</c:v>
                </c:pt>
                <c:pt idx="47">
                  <c:v>53639183.689998627</c:v>
                </c:pt>
                <c:pt idx="48">
                  <c:v>46663413.049995422</c:v>
                </c:pt>
                <c:pt idx="49">
                  <c:v>58092410.339996338</c:v>
                </c:pt>
                <c:pt idx="50">
                  <c:v>32327590.309997559</c:v>
                </c:pt>
                <c:pt idx="51">
                  <c:v>37040935.720001221</c:v>
                </c:pt>
                <c:pt idx="52">
                  <c:v>37829381.830001831</c:v>
                </c:pt>
                <c:pt idx="53">
                  <c:v>20888103.840000153</c:v>
                </c:pt>
                <c:pt idx="54">
                  <c:v>-32121330.25</c:v>
                </c:pt>
                <c:pt idx="55">
                  <c:v>-90413736.100002006</c:v>
                </c:pt>
                <c:pt idx="56">
                  <c:v>-52994224.630001068</c:v>
                </c:pt>
                <c:pt idx="57">
                  <c:v>-18977960.910003662</c:v>
                </c:pt>
                <c:pt idx="58">
                  <c:v>25686887.349998474</c:v>
                </c:pt>
                <c:pt idx="59">
                  <c:v>15973435.979999542</c:v>
                </c:pt>
                <c:pt idx="60">
                  <c:v>46040162.979999542</c:v>
                </c:pt>
                <c:pt idx="61">
                  <c:v>47547965.040000916</c:v>
                </c:pt>
                <c:pt idx="62">
                  <c:v>90324584.689998627</c:v>
                </c:pt>
                <c:pt idx="63">
                  <c:v>60497870.759998322</c:v>
                </c:pt>
                <c:pt idx="64">
                  <c:v>40415693.189998627</c:v>
                </c:pt>
                <c:pt idx="65">
                  <c:v>57434220.009998322</c:v>
                </c:pt>
                <c:pt idx="66">
                  <c:v>62580349.620002747</c:v>
                </c:pt>
                <c:pt idx="67">
                  <c:v>52362341.520000458</c:v>
                </c:pt>
                <c:pt idx="68">
                  <c:v>1565669.0700035095</c:v>
                </c:pt>
                <c:pt idx="69">
                  <c:v>22913942.129997253</c:v>
                </c:pt>
                <c:pt idx="70">
                  <c:v>71324910.720001221</c:v>
                </c:pt>
                <c:pt idx="71">
                  <c:v>88423046.529998779</c:v>
                </c:pt>
                <c:pt idx="72">
                  <c:v>107493623.11999893</c:v>
                </c:pt>
                <c:pt idx="73">
                  <c:v>117148859.07999802</c:v>
                </c:pt>
                <c:pt idx="74">
                  <c:v>182473198.81999588</c:v>
                </c:pt>
                <c:pt idx="75">
                  <c:v>214811533.98999786</c:v>
                </c:pt>
                <c:pt idx="76">
                  <c:v>221006114.42000198</c:v>
                </c:pt>
                <c:pt idx="77">
                  <c:v>219671724.29999924</c:v>
                </c:pt>
                <c:pt idx="78">
                  <c:v>152475373.06000137</c:v>
                </c:pt>
                <c:pt idx="79">
                  <c:v>152873931.61999512</c:v>
                </c:pt>
                <c:pt idx="80">
                  <c:v>106378012.65000153</c:v>
                </c:pt>
                <c:pt idx="81">
                  <c:v>127295912.80000305</c:v>
                </c:pt>
                <c:pt idx="82">
                  <c:v>123586929.86000061</c:v>
                </c:pt>
                <c:pt idx="83">
                  <c:v>104171618.70999908</c:v>
                </c:pt>
                <c:pt idx="84">
                  <c:v>155752836.13000107</c:v>
                </c:pt>
                <c:pt idx="85">
                  <c:v>134575734.5</c:v>
                </c:pt>
                <c:pt idx="86">
                  <c:v>141076623.00999832</c:v>
                </c:pt>
                <c:pt idx="87">
                  <c:v>153717452.59000015</c:v>
                </c:pt>
                <c:pt idx="88">
                  <c:v>158976110.88000107</c:v>
                </c:pt>
                <c:pt idx="89">
                  <c:v>195150768.06000137</c:v>
                </c:pt>
                <c:pt idx="90">
                  <c:v>224232255.98999786</c:v>
                </c:pt>
                <c:pt idx="91">
                  <c:v>204885662.56000137</c:v>
                </c:pt>
                <c:pt idx="92">
                  <c:v>201640913.65999603</c:v>
                </c:pt>
                <c:pt idx="93">
                  <c:v>260285524.55999756</c:v>
                </c:pt>
                <c:pt idx="94">
                  <c:v>310859315.55000305</c:v>
                </c:pt>
                <c:pt idx="95">
                  <c:v>341101458.77999878</c:v>
                </c:pt>
                <c:pt idx="96">
                  <c:v>357344046.09000015</c:v>
                </c:pt>
                <c:pt idx="97">
                  <c:v>337074944.54000092</c:v>
                </c:pt>
                <c:pt idx="98">
                  <c:v>346297062.40999985</c:v>
                </c:pt>
                <c:pt idx="99">
                  <c:v>328156416.62000275</c:v>
                </c:pt>
                <c:pt idx="100">
                  <c:v>235889403.88999939</c:v>
                </c:pt>
                <c:pt idx="101">
                  <c:v>241163325.15000153</c:v>
                </c:pt>
                <c:pt idx="102">
                  <c:v>232455799.33999634</c:v>
                </c:pt>
                <c:pt idx="103">
                  <c:v>204184479.52000046</c:v>
                </c:pt>
                <c:pt idx="104">
                  <c:v>195230136.51999664</c:v>
                </c:pt>
                <c:pt idx="105">
                  <c:v>219068814.28000259</c:v>
                </c:pt>
                <c:pt idx="106">
                  <c:v>191220057.9600029</c:v>
                </c:pt>
                <c:pt idx="107">
                  <c:v>206724812.29000092</c:v>
                </c:pt>
                <c:pt idx="108">
                  <c:v>167571289.99000168</c:v>
                </c:pt>
                <c:pt idx="109">
                  <c:v>100886145.56000519</c:v>
                </c:pt>
                <c:pt idx="110">
                  <c:v>201700677.40000153</c:v>
                </c:pt>
                <c:pt idx="111">
                  <c:v>291550630.47000122</c:v>
                </c:pt>
                <c:pt idx="112">
                  <c:v>391528613.97000122</c:v>
                </c:pt>
                <c:pt idx="113">
                  <c:v>406970033.02999878</c:v>
                </c:pt>
                <c:pt idx="114">
                  <c:v>426829841.58000183</c:v>
                </c:pt>
                <c:pt idx="115">
                  <c:v>415375789.94000244</c:v>
                </c:pt>
                <c:pt idx="116">
                  <c:v>475167555.88999939</c:v>
                </c:pt>
                <c:pt idx="117">
                  <c:v>445276438.15000153</c:v>
                </c:pt>
                <c:pt idx="118">
                  <c:v>443110967.68000793</c:v>
                </c:pt>
                <c:pt idx="119">
                  <c:v>461809559.38000488</c:v>
                </c:pt>
                <c:pt idx="120">
                  <c:v>490961710.62999725</c:v>
                </c:pt>
                <c:pt idx="121">
                  <c:v>443417153.27999878</c:v>
                </c:pt>
                <c:pt idx="122">
                  <c:v>393737525.82000732</c:v>
                </c:pt>
                <c:pt idx="123">
                  <c:v>430938648.64000702</c:v>
                </c:pt>
                <c:pt idx="124">
                  <c:v>486248656.49000549</c:v>
                </c:pt>
                <c:pt idx="125">
                  <c:v>480406587.12000275</c:v>
                </c:pt>
                <c:pt idx="126">
                  <c:v>490329806.81999969</c:v>
                </c:pt>
                <c:pt idx="127">
                  <c:v>495649021.55999756</c:v>
                </c:pt>
                <c:pt idx="128">
                  <c:v>550043298.98000336</c:v>
                </c:pt>
                <c:pt idx="129">
                  <c:v>591830691.47000122</c:v>
                </c:pt>
                <c:pt idx="130">
                  <c:v>692711929.41999817</c:v>
                </c:pt>
                <c:pt idx="131">
                  <c:v>709344266.29000092</c:v>
                </c:pt>
                <c:pt idx="132">
                  <c:v>708808437.19999695</c:v>
                </c:pt>
                <c:pt idx="133">
                  <c:v>703232222.81999207</c:v>
                </c:pt>
                <c:pt idx="134">
                  <c:v>636207286.27000427</c:v>
                </c:pt>
                <c:pt idx="135">
                  <c:v>692948742.12000275</c:v>
                </c:pt>
                <c:pt idx="136">
                  <c:v>771511182.03000641</c:v>
                </c:pt>
                <c:pt idx="137">
                  <c:v>748065002.87999725</c:v>
                </c:pt>
                <c:pt idx="138">
                  <c:v>777329846.08000183</c:v>
                </c:pt>
                <c:pt idx="139">
                  <c:v>776649195.09000397</c:v>
                </c:pt>
                <c:pt idx="140">
                  <c:v>720259011.25</c:v>
                </c:pt>
                <c:pt idx="141">
                  <c:v>604384326.72999573</c:v>
                </c:pt>
                <c:pt idx="142">
                  <c:v>614496872.88999939</c:v>
                </c:pt>
                <c:pt idx="143">
                  <c:v>620176516.88999939</c:v>
                </c:pt>
                <c:pt idx="144">
                  <c:v>492317714.98000336</c:v>
                </c:pt>
                <c:pt idx="145">
                  <c:v>466965743.18999481</c:v>
                </c:pt>
                <c:pt idx="146">
                  <c:v>433221342.06000519</c:v>
                </c:pt>
                <c:pt idx="147">
                  <c:v>411969168.49000549</c:v>
                </c:pt>
                <c:pt idx="148">
                  <c:v>508457041.51999664</c:v>
                </c:pt>
                <c:pt idx="149">
                  <c:v>572970855.3500061</c:v>
                </c:pt>
                <c:pt idx="150">
                  <c:v>510112532.26000214</c:v>
                </c:pt>
                <c:pt idx="151">
                  <c:v>459649392.3999939</c:v>
                </c:pt>
                <c:pt idx="152">
                  <c:v>544876913.95999908</c:v>
                </c:pt>
                <c:pt idx="153">
                  <c:v>509689581.26999664</c:v>
                </c:pt>
                <c:pt idx="154">
                  <c:v>566768559.01999664</c:v>
                </c:pt>
                <c:pt idx="155">
                  <c:v>603818476.90000153</c:v>
                </c:pt>
                <c:pt idx="156">
                  <c:v>630441636.84999847</c:v>
                </c:pt>
                <c:pt idx="157">
                  <c:v>617242274.73000336</c:v>
                </c:pt>
                <c:pt idx="158">
                  <c:v>624495717.24000549</c:v>
                </c:pt>
                <c:pt idx="159">
                  <c:v>611012841.40000916</c:v>
                </c:pt>
                <c:pt idx="160">
                  <c:v>544869212.84000397</c:v>
                </c:pt>
                <c:pt idx="161">
                  <c:v>439346487.58000183</c:v>
                </c:pt>
                <c:pt idx="162">
                  <c:v>436523016.05999756</c:v>
                </c:pt>
                <c:pt idx="163">
                  <c:v>403734545.02000427</c:v>
                </c:pt>
                <c:pt idx="164">
                  <c:v>236424518.91000366</c:v>
                </c:pt>
                <c:pt idx="165">
                  <c:v>143913927.83000183</c:v>
                </c:pt>
                <c:pt idx="166">
                  <c:v>163001801.34000397</c:v>
                </c:pt>
                <c:pt idx="167">
                  <c:v>298489236.08000201</c:v>
                </c:pt>
                <c:pt idx="168">
                  <c:v>221200509.29000854</c:v>
                </c:pt>
              </c:numCache>
            </c:numRef>
          </c:val>
          <c:smooth val="0"/>
        </c:ser>
        <c:ser>
          <c:idx val="1"/>
          <c:order val="1"/>
          <c:tx>
            <c:strRef>
              <c:f>VALUACION!$D$2</c:f>
              <c:strCache>
                <c:ptCount val="1"/>
                <c:pt idx="0">
                  <c:v>Tesorería</c:v>
                </c:pt>
              </c:strCache>
            </c:strRef>
          </c:tx>
          <c:marker>
            <c:symbol val="none"/>
          </c:marker>
          <c:dLbls>
            <c:dLbl>
              <c:idx val="56"/>
              <c:layout>
                <c:manualLayout>
                  <c:x val="-2.8104872236554012E-2"/>
                  <c:y val="-4.4362286886368188E-2"/>
                </c:manualLayout>
              </c:layout>
              <c:showLegendKey val="0"/>
              <c:showVal val="1"/>
              <c:showCatName val="1"/>
              <c:showSerName val="0"/>
              <c:showPercent val="0"/>
              <c:showBubbleSize val="0"/>
              <c:separator>
</c:separator>
            </c:dLbl>
            <c:dLbl>
              <c:idx val="79"/>
              <c:layout>
                <c:manualLayout>
                  <c:x val="-1.580246913580247E-2"/>
                  <c:y val="2.6431711949376914E-2"/>
                </c:manualLayout>
              </c:layout>
              <c:showLegendKey val="0"/>
              <c:showVal val="1"/>
              <c:showCatName val="1"/>
              <c:showSerName val="0"/>
              <c:showPercent val="0"/>
              <c:showBubbleSize val="0"/>
              <c:separator>
</c:separator>
            </c:dLbl>
            <c:dLbl>
              <c:idx val="98"/>
              <c:layout>
                <c:manualLayout>
                  <c:x val="-1.4052436118277006E-2"/>
                  <c:y val="2.6617372131820964E-2"/>
                </c:manualLayout>
              </c:layout>
              <c:showLegendKey val="0"/>
              <c:showVal val="1"/>
              <c:showCatName val="1"/>
              <c:showSerName val="0"/>
              <c:showPercent val="0"/>
              <c:showBubbleSize val="0"/>
              <c:separator>
</c:separator>
            </c:dLbl>
            <c:dLbl>
              <c:idx val="119"/>
              <c:layout>
                <c:manualLayout>
                  <c:x val="-1.9713261648745518E-2"/>
                  <c:y val="2.6773756069157245E-2"/>
                </c:manualLayout>
              </c:layout>
              <c:showLegendKey val="0"/>
              <c:showVal val="1"/>
              <c:showCatName val="1"/>
              <c:showSerName val="0"/>
              <c:showPercent val="0"/>
              <c:showBubbleSize val="0"/>
              <c:separator>
</c:separator>
            </c:dLbl>
            <c:dLbl>
              <c:idx val="140"/>
              <c:layout>
                <c:manualLayout>
                  <c:x val="-3.5121864362332979E-2"/>
                  <c:y val="5.5086704080618339E-2"/>
                </c:manualLayout>
              </c:layout>
              <c:showLegendKey val="0"/>
              <c:showVal val="1"/>
              <c:showCatName val="1"/>
              <c:showSerName val="0"/>
              <c:showPercent val="0"/>
              <c:showBubbleSize val="0"/>
              <c:separator>
</c:separator>
            </c:dLbl>
            <c:dLbl>
              <c:idx val="159"/>
              <c:layout>
                <c:manualLayout>
                  <c:x val="-6.0483282962020928E-2"/>
                  <c:y val="6.0044164884877051E-2"/>
                </c:manualLayout>
              </c:layout>
              <c:showLegendKey val="0"/>
              <c:showVal val="1"/>
              <c:showCatName val="1"/>
              <c:showSerName val="0"/>
              <c:showPercent val="0"/>
              <c:showBubbleSize val="0"/>
              <c:separator>
</c:separator>
            </c:dLbl>
            <c:dLbl>
              <c:idx val="167"/>
              <c:layout>
                <c:manualLayout>
                  <c:x val="0"/>
                  <c:y val="-6.0934234637039703E-2"/>
                </c:manualLayout>
              </c:layout>
              <c:showLegendKey val="0"/>
              <c:showVal val="1"/>
              <c:showCatName val="1"/>
              <c:showSerName val="0"/>
              <c:showPercent val="0"/>
              <c:showBubbleSize val="0"/>
              <c:separator>
</c:separator>
            </c:dLbl>
            <c:showLegendKey val="0"/>
            <c:showVal val="0"/>
            <c:showCatName val="0"/>
            <c:showSerName val="0"/>
            <c:showPercent val="0"/>
            <c:showBubbleSize val="0"/>
          </c:dLbls>
          <c:cat>
            <c:numRef>
              <c:f>VALUACION!$B$3:$B$171</c:f>
              <c:numCache>
                <c:formatCode>d\-mmm</c:formatCode>
                <c:ptCount val="169"/>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numCache>
            </c:numRef>
          </c:cat>
          <c:val>
            <c:numRef>
              <c:f>VALUACION!$D$3:$D$171</c:f>
              <c:numCache>
                <c:formatCode>#,##0.00</c:formatCode>
                <c:ptCount val="169"/>
                <c:pt idx="0">
                  <c:v>848.60517168888873</c:v>
                </c:pt>
                <c:pt idx="1">
                  <c:v>1693.3265677333331</c:v>
                </c:pt>
                <c:pt idx="2">
                  <c:v>6759.6461440888888</c:v>
                </c:pt>
                <c:pt idx="3">
                  <c:v>11825.917161511112</c:v>
                </c:pt>
                <c:pt idx="4">
                  <c:v>16893.959852933334</c:v>
                </c:pt>
                <c:pt idx="5">
                  <c:v>21963.179807155557</c:v>
                </c:pt>
                <c:pt idx="6">
                  <c:v>27017.474625947223</c:v>
                </c:pt>
                <c:pt idx="7">
                  <c:v>32057.553889313891</c:v>
                </c:pt>
                <c:pt idx="8">
                  <c:v>37093.860379930557</c:v>
                </c:pt>
                <c:pt idx="9">
                  <c:v>187859.34668493614</c:v>
                </c:pt>
                <c:pt idx="10">
                  <c:v>339244.10524306115</c:v>
                </c:pt>
                <c:pt idx="11">
                  <c:v>490559.77569301112</c:v>
                </c:pt>
                <c:pt idx="12">
                  <c:v>641869.64705626108</c:v>
                </c:pt>
                <c:pt idx="13">
                  <c:v>792988.40336289443</c:v>
                </c:pt>
                <c:pt idx="14">
                  <c:v>1112193.4552579278</c:v>
                </c:pt>
                <c:pt idx="15">
                  <c:v>1431611.0606092946</c:v>
                </c:pt>
                <c:pt idx="16">
                  <c:v>1751014.0654275946</c:v>
                </c:pt>
                <c:pt idx="17">
                  <c:v>2070029.9053458862</c:v>
                </c:pt>
                <c:pt idx="18">
                  <c:v>2389324.475724203</c:v>
                </c:pt>
                <c:pt idx="19">
                  <c:v>2877326.0969164278</c:v>
                </c:pt>
                <c:pt idx="20">
                  <c:v>3367859.5581113305</c:v>
                </c:pt>
                <c:pt idx="21">
                  <c:v>3858797.076855483</c:v>
                </c:pt>
                <c:pt idx="22">
                  <c:v>4348256.7770519275</c:v>
                </c:pt>
                <c:pt idx="23">
                  <c:v>4839095.8267994002</c:v>
                </c:pt>
                <c:pt idx="24">
                  <c:v>5497367.202522778</c:v>
                </c:pt>
                <c:pt idx="25">
                  <c:v>6156277.1763621112</c:v>
                </c:pt>
                <c:pt idx="26">
                  <c:v>6815327.9899062887</c:v>
                </c:pt>
                <c:pt idx="27">
                  <c:v>7476665.9613013994</c:v>
                </c:pt>
                <c:pt idx="28">
                  <c:v>8137774.9221875379</c:v>
                </c:pt>
                <c:pt idx="29">
                  <c:v>8968476.2337106355</c:v>
                </c:pt>
                <c:pt idx="30">
                  <c:v>9799779.9001520239</c:v>
                </c:pt>
                <c:pt idx="31">
                  <c:v>10630896.570728259</c:v>
                </c:pt>
                <c:pt idx="32">
                  <c:v>11461412.496316843</c:v>
                </c:pt>
                <c:pt idx="33">
                  <c:v>12292344.533307996</c:v>
                </c:pt>
                <c:pt idx="34">
                  <c:v>13292903.419036232</c:v>
                </c:pt>
                <c:pt idx="35">
                  <c:v>14293654.987015732</c:v>
                </c:pt>
                <c:pt idx="36">
                  <c:v>15294737.414870953</c:v>
                </c:pt>
                <c:pt idx="37">
                  <c:v>16295730.388626356</c:v>
                </c:pt>
                <c:pt idx="38">
                  <c:v>17298519.791768841</c:v>
                </c:pt>
                <c:pt idx="39">
                  <c:v>18471503.60114551</c:v>
                </c:pt>
                <c:pt idx="40">
                  <c:v>19645620.705256037</c:v>
                </c:pt>
                <c:pt idx="41">
                  <c:v>20819768.283840608</c:v>
                </c:pt>
                <c:pt idx="42">
                  <c:v>21994181.720391665</c:v>
                </c:pt>
                <c:pt idx="43">
                  <c:v>23168892.53103704</c:v>
                </c:pt>
                <c:pt idx="44">
                  <c:v>24427928.197819013</c:v>
                </c:pt>
                <c:pt idx="45">
                  <c:v>25685893.394736346</c:v>
                </c:pt>
                <c:pt idx="46">
                  <c:v>26940968.981116638</c:v>
                </c:pt>
                <c:pt idx="47">
                  <c:v>28471600.859881617</c:v>
                </c:pt>
                <c:pt idx="48">
                  <c:v>29991577.602427639</c:v>
                </c:pt>
                <c:pt idx="49">
                  <c:v>31517549.321150247</c:v>
                </c:pt>
                <c:pt idx="50">
                  <c:v>33299709.962146115</c:v>
                </c:pt>
                <c:pt idx="51">
                  <c:v>35070541.259392194</c:v>
                </c:pt>
                <c:pt idx="52">
                  <c:v>36841438.698506393</c:v>
                </c:pt>
                <c:pt idx="53">
                  <c:v>38610914.952633649</c:v>
                </c:pt>
                <c:pt idx="54">
                  <c:v>40375944.304234467</c:v>
                </c:pt>
                <c:pt idx="55">
                  <c:v>42393570.179727897</c:v>
                </c:pt>
                <c:pt idx="56">
                  <c:v>44428531.204154275</c:v>
                </c:pt>
                <c:pt idx="57">
                  <c:v>46459692.709713787</c:v>
                </c:pt>
                <c:pt idx="58">
                  <c:v>48501319.772794023</c:v>
                </c:pt>
                <c:pt idx="59">
                  <c:v>50535432.729646467</c:v>
                </c:pt>
                <c:pt idx="60">
                  <c:v>52826924.557138868</c:v>
                </c:pt>
                <c:pt idx="61">
                  <c:v>55118543.79390534</c:v>
                </c:pt>
                <c:pt idx="62">
                  <c:v>57412268.625537738</c:v>
                </c:pt>
                <c:pt idx="63">
                  <c:v>59707996.874247216</c:v>
                </c:pt>
                <c:pt idx="64">
                  <c:v>61997507.177264057</c:v>
                </c:pt>
                <c:pt idx="65">
                  <c:v>64540720.94876948</c:v>
                </c:pt>
                <c:pt idx="66">
                  <c:v>67084369.282330856</c:v>
                </c:pt>
                <c:pt idx="67">
                  <c:v>69627139.391388327</c:v>
                </c:pt>
                <c:pt idx="68">
                  <c:v>72165620.003661126</c:v>
                </c:pt>
                <c:pt idx="69">
                  <c:v>74714259.554240122</c:v>
                </c:pt>
                <c:pt idx="70">
                  <c:v>77267000.589657992</c:v>
                </c:pt>
                <c:pt idx="71">
                  <c:v>79812815.824916303</c:v>
                </c:pt>
                <c:pt idx="72">
                  <c:v>82360241.464419991</c:v>
                </c:pt>
                <c:pt idx="73">
                  <c:v>84908482.434960306</c:v>
                </c:pt>
                <c:pt idx="74">
                  <c:v>87462239.683078662</c:v>
                </c:pt>
                <c:pt idx="75">
                  <c:v>90027137.224079132</c:v>
                </c:pt>
                <c:pt idx="76">
                  <c:v>92592559.583699375</c:v>
                </c:pt>
                <c:pt idx="77">
                  <c:v>95149458.040636048</c:v>
                </c:pt>
                <c:pt idx="78">
                  <c:v>97717466.508091897</c:v>
                </c:pt>
                <c:pt idx="79">
                  <c:v>100302293.44351511</c:v>
                </c:pt>
                <c:pt idx="80">
                  <c:v>102883142.39475977</c:v>
                </c:pt>
                <c:pt idx="81">
                  <c:v>105465780.98857284</c:v>
                </c:pt>
                <c:pt idx="82">
                  <c:v>108022949.77839006</c:v>
                </c:pt>
                <c:pt idx="83">
                  <c:v>110578473.65990153</c:v>
                </c:pt>
                <c:pt idx="84">
                  <c:v>113138367.61677775</c:v>
                </c:pt>
                <c:pt idx="85">
                  <c:v>115704854.61495599</c:v>
                </c:pt>
                <c:pt idx="86">
                  <c:v>118270817.08712129</c:v>
                </c:pt>
                <c:pt idx="87">
                  <c:v>120854632.04903409</c:v>
                </c:pt>
                <c:pt idx="88">
                  <c:v>123430506.44802335</c:v>
                </c:pt>
                <c:pt idx="89">
                  <c:v>126009465.7413888</c:v>
                </c:pt>
                <c:pt idx="90">
                  <c:v>128590888.64090267</c:v>
                </c:pt>
                <c:pt idx="91">
                  <c:v>131179064.87551415</c:v>
                </c:pt>
                <c:pt idx="92">
                  <c:v>133758561.23555711</c:v>
                </c:pt>
                <c:pt idx="93">
                  <c:v>136334640.1192528</c:v>
                </c:pt>
                <c:pt idx="94">
                  <c:v>138915017.77518266</c:v>
                </c:pt>
                <c:pt idx="95">
                  <c:v>141481083.99865893</c:v>
                </c:pt>
                <c:pt idx="96">
                  <c:v>144056967.33754081</c:v>
                </c:pt>
                <c:pt idx="97">
                  <c:v>146639573.32193482</c:v>
                </c:pt>
                <c:pt idx="98">
                  <c:v>149231405.63688508</c:v>
                </c:pt>
                <c:pt idx="99">
                  <c:v>151796378.72346783</c:v>
                </c:pt>
                <c:pt idx="100">
                  <c:v>154361972.50608867</c:v>
                </c:pt>
                <c:pt idx="101">
                  <c:v>156919599.85916653</c:v>
                </c:pt>
                <c:pt idx="102">
                  <c:v>159476491.91006488</c:v>
                </c:pt>
                <c:pt idx="103">
                  <c:v>162030996.60506731</c:v>
                </c:pt>
                <c:pt idx="104">
                  <c:v>164584745.15554976</c:v>
                </c:pt>
                <c:pt idx="105">
                  <c:v>167147774.4642038</c:v>
                </c:pt>
                <c:pt idx="106">
                  <c:v>169700048.72531945</c:v>
                </c:pt>
                <c:pt idx="107">
                  <c:v>172270432.16858679</c:v>
                </c:pt>
                <c:pt idx="108">
                  <c:v>174845859.663726</c:v>
                </c:pt>
                <c:pt idx="109">
                  <c:v>177841989.28682631</c:v>
                </c:pt>
                <c:pt idx="110">
                  <c:v>180866290.9170025</c:v>
                </c:pt>
                <c:pt idx="111">
                  <c:v>183898304.66815051</c:v>
                </c:pt>
                <c:pt idx="112">
                  <c:v>186948739.9767811</c:v>
                </c:pt>
                <c:pt idx="113">
                  <c:v>190431060.51871961</c:v>
                </c:pt>
                <c:pt idx="114">
                  <c:v>193903852.40215456</c:v>
                </c:pt>
                <c:pt idx="115">
                  <c:v>197398132.40016359</c:v>
                </c:pt>
                <c:pt idx="116">
                  <c:v>200908829.97822484</c:v>
                </c:pt>
                <c:pt idx="117">
                  <c:v>204428180.92548749</c:v>
                </c:pt>
                <c:pt idx="118">
                  <c:v>207902370.27224603</c:v>
                </c:pt>
                <c:pt idx="119">
                  <c:v>211378164.58145884</c:v>
                </c:pt>
                <c:pt idx="120">
                  <c:v>214867717.74007958</c:v>
                </c:pt>
                <c:pt idx="121">
                  <c:v>218375663.61658132</c:v>
                </c:pt>
                <c:pt idx="122">
                  <c:v>221823155.84349823</c:v>
                </c:pt>
                <c:pt idx="123">
                  <c:v>225228860.69942188</c:v>
                </c:pt>
                <c:pt idx="124">
                  <c:v>228627965.50042894</c:v>
                </c:pt>
                <c:pt idx="125">
                  <c:v>232037833.90784132</c:v>
                </c:pt>
                <c:pt idx="126">
                  <c:v>235437281.07201496</c:v>
                </c:pt>
                <c:pt idx="127">
                  <c:v>238836023.69026405</c:v>
                </c:pt>
                <c:pt idx="128">
                  <c:v>242239329.38400781</c:v>
                </c:pt>
                <c:pt idx="129">
                  <c:v>245657402.36259398</c:v>
                </c:pt>
                <c:pt idx="130">
                  <c:v>249083966.1787076</c:v>
                </c:pt>
                <c:pt idx="131">
                  <c:v>252511929.88317445</c:v>
                </c:pt>
                <c:pt idx="132">
                  <c:v>255928535.22596842</c:v>
                </c:pt>
                <c:pt idx="133">
                  <c:v>259344672.78633383</c:v>
                </c:pt>
                <c:pt idx="134">
                  <c:v>262743894.60350612</c:v>
                </c:pt>
                <c:pt idx="135">
                  <c:v>266159169.4941017</c:v>
                </c:pt>
                <c:pt idx="136">
                  <c:v>269579138.41383159</c:v>
                </c:pt>
                <c:pt idx="137">
                  <c:v>272997127.43398881</c:v>
                </c:pt>
                <c:pt idx="138">
                  <c:v>276417587.7075718</c:v>
                </c:pt>
                <c:pt idx="139">
                  <c:v>279837990.50396013</c:v>
                </c:pt>
                <c:pt idx="140">
                  <c:v>283309809.76784277</c:v>
                </c:pt>
                <c:pt idx="141">
                  <c:v>286715665.75312513</c:v>
                </c:pt>
                <c:pt idx="142">
                  <c:v>290200819.66548467</c:v>
                </c:pt>
                <c:pt idx="143">
                  <c:v>293619217.07384694</c:v>
                </c:pt>
                <c:pt idx="144">
                  <c:v>297026782.00038069</c:v>
                </c:pt>
                <c:pt idx="145">
                  <c:v>300432199.05152673</c:v>
                </c:pt>
                <c:pt idx="146">
                  <c:v>303833580.81849051</c:v>
                </c:pt>
                <c:pt idx="147">
                  <c:v>307266405.58131009</c:v>
                </c:pt>
                <c:pt idx="148">
                  <c:v>310707485.41771114</c:v>
                </c:pt>
                <c:pt idx="149">
                  <c:v>286162700.02693045</c:v>
                </c:pt>
                <c:pt idx="150">
                  <c:v>317626243.73566717</c:v>
                </c:pt>
                <c:pt idx="151">
                  <c:v>321051965.89505363</c:v>
                </c:pt>
                <c:pt idx="152">
                  <c:v>324496138.44649804</c:v>
                </c:pt>
                <c:pt idx="153">
                  <c:v>327926127.92199093</c:v>
                </c:pt>
                <c:pt idx="154">
                  <c:v>331360984.96586418</c:v>
                </c:pt>
                <c:pt idx="155">
                  <c:v>334787767.23832393</c:v>
                </c:pt>
                <c:pt idx="156">
                  <c:v>338194400.41898036</c:v>
                </c:pt>
                <c:pt idx="157">
                  <c:v>341599918.98683554</c:v>
                </c:pt>
                <c:pt idx="158">
                  <c:v>345017254.44616902</c:v>
                </c:pt>
                <c:pt idx="159">
                  <c:v>348489450.77285886</c:v>
                </c:pt>
                <c:pt idx="160">
                  <c:v>351911222.3578735</c:v>
                </c:pt>
                <c:pt idx="161">
                  <c:v>355390942.20052278</c:v>
                </c:pt>
                <c:pt idx="162">
                  <c:v>358825808.68664306</c:v>
                </c:pt>
                <c:pt idx="163">
                  <c:v>362246726.88090038</c:v>
                </c:pt>
                <c:pt idx="164">
                  <c:v>365653377.24793106</c:v>
                </c:pt>
                <c:pt idx="165">
                  <c:v>369041067.63371986</c:v>
                </c:pt>
                <c:pt idx="166">
                  <c:v>372441456.67455781</c:v>
                </c:pt>
                <c:pt idx="167">
                  <c:v>355873910.758479</c:v>
                </c:pt>
                <c:pt idx="168">
                  <c:v>379268170.50369203</c:v>
                </c:pt>
              </c:numCache>
            </c:numRef>
          </c:val>
          <c:smooth val="0"/>
        </c:ser>
        <c:dLbls>
          <c:showLegendKey val="0"/>
          <c:showVal val="0"/>
          <c:showCatName val="0"/>
          <c:showSerName val="0"/>
          <c:showPercent val="0"/>
          <c:showBubbleSize val="0"/>
        </c:dLbls>
        <c:marker val="1"/>
        <c:smooth val="0"/>
        <c:axId val="76544640"/>
        <c:axId val="76591488"/>
      </c:lineChart>
      <c:dateAx>
        <c:axId val="76544640"/>
        <c:scaling>
          <c:orientation val="minMax"/>
          <c:min val="41832"/>
        </c:scaling>
        <c:delete val="0"/>
        <c:axPos val="b"/>
        <c:numFmt formatCode="d\-mmm" sourceLinked="1"/>
        <c:majorTickMark val="none"/>
        <c:minorTickMark val="none"/>
        <c:tickLblPos val="low"/>
        <c:txPr>
          <a:bodyPr rot="-5400000" vert="horz"/>
          <a:lstStyle/>
          <a:p>
            <a:pPr>
              <a:defRPr/>
            </a:pPr>
            <a:endParaRPr lang="es-MX"/>
          </a:p>
        </c:txPr>
        <c:crossAx val="76591488"/>
        <c:crosses val="autoZero"/>
        <c:auto val="1"/>
        <c:lblOffset val="100"/>
        <c:baseTimeUnit val="days"/>
        <c:majorUnit val="9"/>
        <c:majorTimeUnit val="days"/>
      </c:dateAx>
      <c:valAx>
        <c:axId val="76591488"/>
        <c:scaling>
          <c:orientation val="minMax"/>
        </c:scaling>
        <c:delete val="0"/>
        <c:axPos val="l"/>
        <c:numFmt formatCode="#,##0.00" sourceLinked="1"/>
        <c:majorTickMark val="none"/>
        <c:minorTickMark val="none"/>
        <c:tickLblPos val="nextTo"/>
        <c:crossAx val="76544640"/>
        <c:crosses val="autoZero"/>
        <c:crossBetween val="between"/>
        <c:dispUnits>
          <c:builtInUnit val="millions"/>
          <c:dispUnitsLbl>
            <c:layout>
              <c:manualLayout>
                <c:xMode val="edge"/>
                <c:yMode val="edge"/>
                <c:x val="7.4780208029551851E-3"/>
                <c:y val="0.4657038709392462"/>
              </c:manualLayout>
            </c:layout>
          </c:dispUnitsLbl>
        </c:dispUnits>
      </c:valAx>
    </c:plotArea>
    <c:legend>
      <c:legendPos val="r"/>
      <c:layout>
        <c:manualLayout>
          <c:xMode val="edge"/>
          <c:yMode val="edge"/>
          <c:x val="4.0792400949881305E-2"/>
          <c:y val="0.91806331169694599"/>
          <c:w val="0.86848050873015281"/>
          <c:h val="8.1936619915103856E-2"/>
        </c:manualLayout>
      </c:layout>
      <c:overlay val="0"/>
    </c:legend>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a:t>Tasa de rendimiento a vencimiento FANVIT v.s Tesorería</a:t>
            </a:r>
          </a:p>
        </c:rich>
      </c:tx>
      <c:layout/>
      <c:overlay val="0"/>
    </c:title>
    <c:autoTitleDeleted val="0"/>
    <c:plotArea>
      <c:layout>
        <c:manualLayout>
          <c:layoutTarget val="inner"/>
          <c:xMode val="edge"/>
          <c:yMode val="edge"/>
          <c:x val="7.3247794845316461E-2"/>
          <c:y val="0.19365841174615078"/>
          <c:w val="0.9040896859501395"/>
          <c:h val="0.63675207265758449"/>
        </c:manualLayout>
      </c:layout>
      <c:lineChart>
        <c:grouping val="standard"/>
        <c:varyColors val="0"/>
        <c:ser>
          <c:idx val="0"/>
          <c:order val="0"/>
          <c:tx>
            <c:strRef>
              <c:f>'RENDIMIENTO (2)'!$C$2</c:f>
              <c:strCache>
                <c:ptCount val="1"/>
                <c:pt idx="0">
                  <c:v>FANVIT</c:v>
                </c:pt>
              </c:strCache>
            </c:strRef>
          </c:tx>
          <c:marker>
            <c:symbol val="none"/>
          </c:marker>
          <c:dLbls>
            <c:dLbl>
              <c:idx val="167"/>
              <c:layout>
                <c:manualLayout>
                  <c:x val="0"/>
                  <c:y val="-5.7445200302343159E-2"/>
                </c:manualLayout>
              </c:layout>
              <c:numFmt formatCode="#,##0.000" sourceLinked="0"/>
              <c:spPr/>
              <c:txPr>
                <a:bodyPr/>
                <a:lstStyle/>
                <a:p>
                  <a:pPr>
                    <a:defRPr/>
                  </a:pPr>
                  <a:endParaRPr lang="es-MX"/>
                </a:p>
              </c:txPr>
              <c:showLegendKey val="0"/>
              <c:showVal val="1"/>
              <c:showCatName val="0"/>
              <c:showSerName val="0"/>
              <c:showPercent val="0"/>
              <c:showBubbleSize val="0"/>
            </c:dLbl>
            <c:numFmt formatCode="#,##0.000" sourceLinked="0"/>
            <c:showLegendKey val="0"/>
            <c:showVal val="0"/>
            <c:showCatName val="0"/>
            <c:showSerName val="0"/>
            <c:showPercent val="0"/>
            <c:showBubbleSize val="0"/>
          </c:dLbls>
          <c:cat>
            <c:numRef>
              <c:f>'RENDIMIENTO (2)'!$B$3:$B$171</c:f>
              <c:numCache>
                <c:formatCode>d\-mmm</c:formatCode>
                <c:ptCount val="169"/>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numCache>
            </c:numRef>
          </c:cat>
          <c:val>
            <c:numRef>
              <c:f>'RENDIMIENTO (2)'!$C$3:$C$171</c:f>
              <c:numCache>
                <c:formatCode>0.00</c:formatCode>
                <c:ptCount val="169"/>
                <c:pt idx="0">
                  <c:v>3.0306080428684665</c:v>
                </c:pt>
                <c:pt idx="1">
                  <c:v>3.0208263157564268</c:v>
                </c:pt>
                <c:pt idx="2">
                  <c:v>3.2886536351356597</c:v>
                </c:pt>
                <c:pt idx="3">
                  <c:v>3.2886295857355714</c:v>
                </c:pt>
                <c:pt idx="4">
                  <c:v>3.2694880318755914</c:v>
                </c:pt>
                <c:pt idx="5">
                  <c:v>3.2600781719065632</c:v>
                </c:pt>
                <c:pt idx="6">
                  <c:v>3.241616341917422</c:v>
                </c:pt>
                <c:pt idx="7">
                  <c:v>3.2154386361676504</c:v>
                </c:pt>
                <c:pt idx="8">
                  <c:v>3.2590463448285978</c:v>
                </c:pt>
                <c:pt idx="9">
                  <c:v>3.6847198464017459</c:v>
                </c:pt>
                <c:pt idx="10">
                  <c:v>3.7383075425030992</c:v>
                </c:pt>
                <c:pt idx="11">
                  <c:v>4.0760096501162062</c:v>
                </c:pt>
                <c:pt idx="12">
                  <c:v>4.0494756097869233</c:v>
                </c:pt>
                <c:pt idx="13">
                  <c:v>4.2127513875349756</c:v>
                </c:pt>
                <c:pt idx="14">
                  <c:v>3.9488499037956069</c:v>
                </c:pt>
                <c:pt idx="15">
                  <c:v>4.0002477022249776</c:v>
                </c:pt>
                <c:pt idx="16">
                  <c:v>4.1783552451374799</c:v>
                </c:pt>
                <c:pt idx="17">
                  <c:v>4.430780783259741</c:v>
                </c:pt>
                <c:pt idx="18">
                  <c:v>4.4123189899448541</c:v>
                </c:pt>
                <c:pt idx="19">
                  <c:v>4.1156337719891098</c:v>
                </c:pt>
                <c:pt idx="20">
                  <c:v>4.109097770130437</c:v>
                </c:pt>
                <c:pt idx="21">
                  <c:v>4.1572223428180521</c:v>
                </c:pt>
                <c:pt idx="22">
                  <c:v>4.3111049174252409</c:v>
                </c:pt>
                <c:pt idx="23">
                  <c:v>4.398247775572047</c:v>
                </c:pt>
                <c:pt idx="24">
                  <c:v>4.1585322443970663</c:v>
                </c:pt>
                <c:pt idx="25">
                  <c:v>4.1626000000000003</c:v>
                </c:pt>
                <c:pt idx="26">
                  <c:v>4.1512000000000002</c:v>
                </c:pt>
                <c:pt idx="27">
                  <c:v>4.2786999999999997</c:v>
                </c:pt>
                <c:pt idx="28">
                  <c:v>4.2475893045289901</c:v>
                </c:pt>
                <c:pt idx="29">
                  <c:v>4.0672855715267415</c:v>
                </c:pt>
                <c:pt idx="30">
                  <c:v>4.2577260090127025</c:v>
                </c:pt>
                <c:pt idx="31">
                  <c:v>4.2456134977299804</c:v>
                </c:pt>
                <c:pt idx="32">
                  <c:v>4.2052586853070428</c:v>
                </c:pt>
                <c:pt idx="33">
                  <c:v>4.1239243204509632</c:v>
                </c:pt>
                <c:pt idx="34">
                  <c:v>4.2194634407940796</c:v>
                </c:pt>
                <c:pt idx="35">
                  <c:v>4.1927355003480029</c:v>
                </c:pt>
                <c:pt idx="36">
                  <c:v>4.2217000000000002</c:v>
                </c:pt>
                <c:pt idx="37">
                  <c:v>4.2294351323040349</c:v>
                </c:pt>
                <c:pt idx="38">
                  <c:v>4.2017837867071623</c:v>
                </c:pt>
                <c:pt idx="39">
                  <c:v>4.1621739696171609</c:v>
                </c:pt>
                <c:pt idx="40">
                  <c:v>4.2572401972379863</c:v>
                </c:pt>
                <c:pt idx="41">
                  <c:v>4.2514000000000003</c:v>
                </c:pt>
                <c:pt idx="42">
                  <c:v>4.3715769202918837</c:v>
                </c:pt>
                <c:pt idx="43">
                  <c:v>4.3409642414953771</c:v>
                </c:pt>
                <c:pt idx="44">
                  <c:v>4.3935628912081945</c:v>
                </c:pt>
                <c:pt idx="45">
                  <c:v>4.5799195983635785</c:v>
                </c:pt>
                <c:pt idx="46">
                  <c:v>4.5679695480048634</c:v>
                </c:pt>
                <c:pt idx="47">
                  <c:v>4.4417939213260338</c:v>
                </c:pt>
                <c:pt idx="48">
                  <c:v>4.6130153450596936</c:v>
                </c:pt>
                <c:pt idx="49">
                  <c:v>4.6753257909450294</c:v>
                </c:pt>
                <c:pt idx="50">
                  <c:v>4.4820279514536887</c:v>
                </c:pt>
                <c:pt idx="51">
                  <c:v>4.6233849743321169</c:v>
                </c:pt>
                <c:pt idx="52">
                  <c:v>4.7919377081803818</c:v>
                </c:pt>
                <c:pt idx="53">
                  <c:v>4.670942276663185</c:v>
                </c:pt>
                <c:pt idx="54">
                  <c:v>4.824975252009625</c:v>
                </c:pt>
                <c:pt idx="55">
                  <c:v>4.6058932219889597</c:v>
                </c:pt>
                <c:pt idx="56">
                  <c:v>4.6076208080027099</c:v>
                </c:pt>
                <c:pt idx="57">
                  <c:v>4.5203965453335346</c:v>
                </c:pt>
                <c:pt idx="58">
                  <c:v>4.4681614617173846</c:v>
                </c:pt>
                <c:pt idx="59">
                  <c:v>4.5196892148599659</c:v>
                </c:pt>
                <c:pt idx="60">
                  <c:v>4.3969665484497611</c:v>
                </c:pt>
                <c:pt idx="61">
                  <c:v>4.3959276679117574</c:v>
                </c:pt>
                <c:pt idx="62">
                  <c:v>4.2952732350061895</c:v>
                </c:pt>
                <c:pt idx="63">
                  <c:v>4.1980333459464836</c:v>
                </c:pt>
                <c:pt idx="64">
                  <c:v>4.2719645920533615</c:v>
                </c:pt>
                <c:pt idx="65">
                  <c:v>4.0624499433349932</c:v>
                </c:pt>
                <c:pt idx="66">
                  <c:v>4.0402976098076202</c:v>
                </c:pt>
                <c:pt idx="67">
                  <c:v>3.9909259181224779</c:v>
                </c:pt>
                <c:pt idx="68">
                  <c:v>4.1555219534452803</c:v>
                </c:pt>
                <c:pt idx="69">
                  <c:v>4.2342769250441963</c:v>
                </c:pt>
                <c:pt idx="70">
                  <c:v>4.1611566597544858</c:v>
                </c:pt>
                <c:pt idx="71">
                  <c:v>4.1856758782176291</c:v>
                </c:pt>
                <c:pt idx="72">
                  <c:v>4.2079116293097343</c:v>
                </c:pt>
                <c:pt idx="73">
                  <c:v>4.174909957667337</c:v>
                </c:pt>
                <c:pt idx="74">
                  <c:v>4.1426506649988424</c:v>
                </c:pt>
                <c:pt idx="75">
                  <c:v>4.1263928823694114</c:v>
                </c:pt>
                <c:pt idx="76">
                  <c:v>4.0689343710590116</c:v>
                </c:pt>
                <c:pt idx="77">
                  <c:v>4.0952444893752231</c:v>
                </c:pt>
                <c:pt idx="78">
                  <c:v>4.1479328420002926</c:v>
                </c:pt>
                <c:pt idx="79">
                  <c:v>4.1762733245057007</c:v>
                </c:pt>
                <c:pt idx="80">
                  <c:v>4.2060772630213963</c:v>
                </c:pt>
                <c:pt idx="81">
                  <c:v>4.1631640910609606</c:v>
                </c:pt>
                <c:pt idx="82">
                  <c:v>4.1852029182230295</c:v>
                </c:pt>
                <c:pt idx="83">
                  <c:v>4.1756224365980135</c:v>
                </c:pt>
                <c:pt idx="84">
                  <c:v>4.1279442713411427</c:v>
                </c:pt>
                <c:pt idx="85">
                  <c:v>4.1381528572780679</c:v>
                </c:pt>
                <c:pt idx="86">
                  <c:v>4.1499714994903938</c:v>
                </c:pt>
                <c:pt idx="87">
                  <c:v>4.1573079337168357</c:v>
                </c:pt>
                <c:pt idx="88">
                  <c:v>4.1441861708828096</c:v>
                </c:pt>
                <c:pt idx="89">
                  <c:v>4.1481124263893694</c:v>
                </c:pt>
                <c:pt idx="90">
                  <c:v>4.123290709071826</c:v>
                </c:pt>
                <c:pt idx="91">
                  <c:v>4.1132</c:v>
                </c:pt>
                <c:pt idx="92">
                  <c:v>4.1025</c:v>
                </c:pt>
                <c:pt idx="93">
                  <c:v>4.0682999999999998</c:v>
                </c:pt>
                <c:pt idx="94">
                  <c:v>4.0506000000000002</c:v>
                </c:pt>
                <c:pt idx="95">
                  <c:v>4.0521000000000003</c:v>
                </c:pt>
                <c:pt idx="96">
                  <c:v>4.0548999999999999</c:v>
                </c:pt>
                <c:pt idx="97">
                  <c:v>4.0647000000000002</c:v>
                </c:pt>
                <c:pt idx="98">
                  <c:v>4.0590999999999999</c:v>
                </c:pt>
                <c:pt idx="99">
                  <c:v>4.0561999999999996</c:v>
                </c:pt>
                <c:pt idx="100" formatCode="General">
                  <c:v>4.0873999999999997</c:v>
                </c:pt>
                <c:pt idx="101" formatCode="General">
                  <c:v>4.0785999999999998</c:v>
                </c:pt>
                <c:pt idx="102" formatCode="General">
                  <c:v>4.0671999999999997</c:v>
                </c:pt>
                <c:pt idx="103" formatCode="General">
                  <c:v>4.2131999999999996</c:v>
                </c:pt>
                <c:pt idx="104" formatCode="General">
                  <c:v>4.2587000000000002</c:v>
                </c:pt>
                <c:pt idx="105" formatCode="General">
                  <c:v>4.2476000000000003</c:v>
                </c:pt>
                <c:pt idx="106" formatCode="General">
                  <c:v>4.2594000000000003</c:v>
                </c:pt>
                <c:pt idx="107" formatCode="General">
                  <c:v>4.2602000000000002</c:v>
                </c:pt>
                <c:pt idx="108" formatCode="General">
                  <c:v>4.2870999999999997</c:v>
                </c:pt>
                <c:pt idx="109" formatCode="General">
                  <c:v>4.1665000000000001</c:v>
                </c:pt>
                <c:pt idx="110" formatCode="General">
                  <c:v>4.0711000000000004</c:v>
                </c:pt>
                <c:pt idx="111" formatCode="General">
                  <c:v>4.0807000000000002</c:v>
                </c:pt>
                <c:pt idx="112" formatCode="General">
                  <c:v>4.0656999999999996</c:v>
                </c:pt>
                <c:pt idx="113" formatCode="General">
                  <c:v>3.9506999999999999</c:v>
                </c:pt>
                <c:pt idx="114" formatCode="General">
                  <c:v>3.9977999999999998</c:v>
                </c:pt>
                <c:pt idx="115" formatCode="General">
                  <c:v>4.0319000000000003</c:v>
                </c:pt>
                <c:pt idx="116" formatCode="General">
                  <c:v>3.9983</c:v>
                </c:pt>
                <c:pt idx="117" formatCode="General">
                  <c:v>4.0320999999999998</c:v>
                </c:pt>
                <c:pt idx="118" formatCode="General">
                  <c:v>4.0374999999999996</c:v>
                </c:pt>
                <c:pt idx="119" formatCode="General">
                  <c:v>4.0148999999999999</c:v>
                </c:pt>
                <c:pt idx="120" formatCode="General">
                  <c:v>3.9870999999999999</c:v>
                </c:pt>
                <c:pt idx="121" formatCode="General">
                  <c:v>3.9973000000000001</c:v>
                </c:pt>
                <c:pt idx="122" formatCode="General">
                  <c:v>4.0827</c:v>
                </c:pt>
                <c:pt idx="123" formatCode="General">
                  <c:v>3.8761999999999999</c:v>
                </c:pt>
                <c:pt idx="124" formatCode="General">
                  <c:v>3.8466</c:v>
                </c:pt>
                <c:pt idx="125" formatCode="General">
                  <c:v>3.8641000000000001</c:v>
                </c:pt>
                <c:pt idx="126" formatCode="General">
                  <c:v>3.9045000000000001</c:v>
                </c:pt>
                <c:pt idx="127" formatCode="General">
                  <c:v>3.9622999999999999</c:v>
                </c:pt>
                <c:pt idx="128" formatCode="General">
                  <c:v>3.9142000000000001</c:v>
                </c:pt>
                <c:pt idx="129" formatCode="General">
                  <c:v>3.8929</c:v>
                </c:pt>
                <c:pt idx="130" formatCode="General">
                  <c:v>3.8940999999999999</c:v>
                </c:pt>
                <c:pt idx="131" formatCode="General">
                  <c:v>3.9119999999999999</c:v>
                </c:pt>
                <c:pt idx="132" formatCode="General">
                  <c:v>3.92</c:v>
                </c:pt>
                <c:pt idx="133" formatCode="General">
                  <c:v>3.9096000000000002</c:v>
                </c:pt>
                <c:pt idx="134" formatCode="General">
                  <c:v>3.8506999999999998</c:v>
                </c:pt>
                <c:pt idx="135" formatCode="General">
                  <c:v>3.7679</c:v>
                </c:pt>
                <c:pt idx="136" formatCode="General">
                  <c:v>3.7168999999999999</c:v>
                </c:pt>
                <c:pt idx="137" formatCode="General">
                  <c:v>3.7111999999999998</c:v>
                </c:pt>
                <c:pt idx="138" formatCode="General">
                  <c:v>3.6551999999999998</c:v>
                </c:pt>
                <c:pt idx="139" formatCode="General">
                  <c:v>3.7229999999999999</c:v>
                </c:pt>
                <c:pt idx="140" formatCode="General">
                  <c:v>3.7241</c:v>
                </c:pt>
                <c:pt idx="141" formatCode="General">
                  <c:v>3.8022</c:v>
                </c:pt>
                <c:pt idx="142" formatCode="General">
                  <c:v>3.8048000000000002</c:v>
                </c:pt>
                <c:pt idx="143" formatCode="General">
                  <c:v>3.8229000000000002</c:v>
                </c:pt>
                <c:pt idx="144" formatCode="General">
                  <c:v>3.9451999999999998</c:v>
                </c:pt>
                <c:pt idx="145" formatCode="General">
                  <c:v>3.9754999999999998</c:v>
                </c:pt>
                <c:pt idx="146" formatCode="General">
                  <c:v>4.0288000000000004</c:v>
                </c:pt>
                <c:pt idx="147" formatCode="General">
                  <c:v>4.1199000000000003</c:v>
                </c:pt>
                <c:pt idx="148" formatCode="General">
                  <c:v>4.0867000000000004</c:v>
                </c:pt>
                <c:pt idx="149" formatCode="General">
                  <c:v>4.1174999999999997</c:v>
                </c:pt>
                <c:pt idx="150" formatCode="General">
                  <c:v>4.1521999999999997</c:v>
                </c:pt>
                <c:pt idx="151" formatCode="General">
                  <c:v>4.2032999999999996</c:v>
                </c:pt>
                <c:pt idx="152" formatCode="General">
                  <c:v>4.1569000000000003</c:v>
                </c:pt>
                <c:pt idx="153" formatCode="General">
                  <c:v>4.1566000000000001</c:v>
                </c:pt>
                <c:pt idx="154" formatCode="General">
                  <c:v>4.1173999999999999</c:v>
                </c:pt>
                <c:pt idx="155" formatCode="General">
                  <c:v>4.0842000000000001</c:v>
                </c:pt>
                <c:pt idx="156" formatCode="General">
                  <c:v>4.0559000000000003</c:v>
                </c:pt>
                <c:pt idx="157" formatCode="General">
                  <c:v>4.1670999999999996</c:v>
                </c:pt>
                <c:pt idx="158" formatCode="General">
                  <c:v>4.1642999999999999</c:v>
                </c:pt>
                <c:pt idx="159" formatCode="General">
                  <c:v>4.2241</c:v>
                </c:pt>
                <c:pt idx="160" formatCode="General">
                  <c:v>4.2896000000000001</c:v>
                </c:pt>
                <c:pt idx="161" formatCode="General">
                  <c:v>4.3696000000000002</c:v>
                </c:pt>
                <c:pt idx="162" formatCode="General">
                  <c:v>4.4146000000000001</c:v>
                </c:pt>
                <c:pt idx="163" formatCode="General">
                  <c:v>4.4143999999999997</c:v>
                </c:pt>
                <c:pt idx="164" formatCode="General">
                  <c:v>4.5138999999999996</c:v>
                </c:pt>
                <c:pt idx="165" formatCode="General">
                  <c:v>4.5358999999999998</c:v>
                </c:pt>
                <c:pt idx="166" formatCode="General">
                  <c:v>4.5224000000000002</c:v>
                </c:pt>
                <c:pt idx="167" formatCode="General">
                  <c:v>4.4469000000000003</c:v>
                </c:pt>
                <c:pt idx="168" formatCode="General">
                  <c:v>4.4861000000000004</c:v>
                </c:pt>
              </c:numCache>
            </c:numRef>
          </c:val>
          <c:smooth val="0"/>
        </c:ser>
        <c:ser>
          <c:idx val="1"/>
          <c:order val="1"/>
          <c:tx>
            <c:strRef>
              <c:f>'RENDIMIENTO (2)'!$D$2</c:f>
              <c:strCache>
                <c:ptCount val="1"/>
                <c:pt idx="0">
                  <c:v>Tesorería</c:v>
                </c:pt>
              </c:strCache>
            </c:strRef>
          </c:tx>
          <c:marker>
            <c:symbol val="none"/>
          </c:marker>
          <c:dLbls>
            <c:dLbl>
              <c:idx val="167"/>
              <c:layout>
                <c:manualLayout>
                  <c:x val="-2.0449897750511249E-3"/>
                  <c:y val="4.5351473922902494E-2"/>
                </c:manualLayout>
              </c:layout>
              <c:showLegendKey val="0"/>
              <c:showVal val="1"/>
              <c:showCatName val="0"/>
              <c:showSerName val="0"/>
              <c:showPercent val="0"/>
              <c:showBubbleSize val="0"/>
            </c:dLbl>
            <c:showLegendKey val="0"/>
            <c:showVal val="0"/>
            <c:showCatName val="0"/>
            <c:showSerName val="0"/>
            <c:showPercent val="0"/>
            <c:showBubbleSize val="0"/>
          </c:dLbls>
          <c:cat>
            <c:numRef>
              <c:f>'RENDIMIENTO (2)'!$B$3:$B$171</c:f>
              <c:numCache>
                <c:formatCode>d\-mmm</c:formatCode>
                <c:ptCount val="169"/>
                <c:pt idx="0">
                  <c:v>41831</c:v>
                </c:pt>
                <c:pt idx="1">
                  <c:v>41834</c:v>
                </c:pt>
                <c:pt idx="2">
                  <c:v>41835</c:v>
                </c:pt>
                <c:pt idx="3">
                  <c:v>41836</c:v>
                </c:pt>
                <c:pt idx="4">
                  <c:v>41837</c:v>
                </c:pt>
                <c:pt idx="5">
                  <c:v>41838</c:v>
                </c:pt>
                <c:pt idx="6">
                  <c:v>41841</c:v>
                </c:pt>
                <c:pt idx="7">
                  <c:v>41842</c:v>
                </c:pt>
                <c:pt idx="8">
                  <c:v>41843</c:v>
                </c:pt>
                <c:pt idx="9">
                  <c:v>41844</c:v>
                </c:pt>
                <c:pt idx="10">
                  <c:v>41845</c:v>
                </c:pt>
                <c:pt idx="11">
                  <c:v>41848</c:v>
                </c:pt>
                <c:pt idx="12">
                  <c:v>41849</c:v>
                </c:pt>
                <c:pt idx="13">
                  <c:v>41850</c:v>
                </c:pt>
                <c:pt idx="14">
                  <c:v>41851</c:v>
                </c:pt>
                <c:pt idx="15">
                  <c:v>41852</c:v>
                </c:pt>
                <c:pt idx="16">
                  <c:v>41855</c:v>
                </c:pt>
                <c:pt idx="17">
                  <c:v>41856</c:v>
                </c:pt>
                <c:pt idx="18">
                  <c:v>41857</c:v>
                </c:pt>
                <c:pt idx="19">
                  <c:v>41858</c:v>
                </c:pt>
                <c:pt idx="20">
                  <c:v>41859</c:v>
                </c:pt>
                <c:pt idx="21">
                  <c:v>41862</c:v>
                </c:pt>
                <c:pt idx="22">
                  <c:v>41863</c:v>
                </c:pt>
                <c:pt idx="23">
                  <c:v>41864</c:v>
                </c:pt>
                <c:pt idx="24">
                  <c:v>41865</c:v>
                </c:pt>
                <c:pt idx="25">
                  <c:v>41866</c:v>
                </c:pt>
                <c:pt idx="26">
                  <c:v>41869</c:v>
                </c:pt>
                <c:pt idx="27">
                  <c:v>41870</c:v>
                </c:pt>
                <c:pt idx="28">
                  <c:v>41871</c:v>
                </c:pt>
                <c:pt idx="29">
                  <c:v>41872</c:v>
                </c:pt>
                <c:pt idx="30">
                  <c:v>41873</c:v>
                </c:pt>
                <c:pt idx="31">
                  <c:v>41876</c:v>
                </c:pt>
                <c:pt idx="32">
                  <c:v>41877</c:v>
                </c:pt>
                <c:pt idx="33">
                  <c:v>41878</c:v>
                </c:pt>
                <c:pt idx="34">
                  <c:v>41879</c:v>
                </c:pt>
                <c:pt idx="35">
                  <c:v>41880</c:v>
                </c:pt>
                <c:pt idx="36">
                  <c:v>41883</c:v>
                </c:pt>
                <c:pt idx="37">
                  <c:v>41884</c:v>
                </c:pt>
                <c:pt idx="38">
                  <c:v>41885</c:v>
                </c:pt>
                <c:pt idx="39">
                  <c:v>41886</c:v>
                </c:pt>
                <c:pt idx="40">
                  <c:v>41887</c:v>
                </c:pt>
                <c:pt idx="41">
                  <c:v>41890</c:v>
                </c:pt>
                <c:pt idx="42">
                  <c:v>41891</c:v>
                </c:pt>
                <c:pt idx="43">
                  <c:v>41892</c:v>
                </c:pt>
                <c:pt idx="44">
                  <c:v>41893</c:v>
                </c:pt>
                <c:pt idx="45">
                  <c:v>41894</c:v>
                </c:pt>
                <c:pt idx="46">
                  <c:v>41897</c:v>
                </c:pt>
                <c:pt idx="47">
                  <c:v>41899</c:v>
                </c:pt>
                <c:pt idx="48">
                  <c:v>41900</c:v>
                </c:pt>
                <c:pt idx="49">
                  <c:v>41901</c:v>
                </c:pt>
                <c:pt idx="50">
                  <c:v>41904</c:v>
                </c:pt>
                <c:pt idx="51">
                  <c:v>41905</c:v>
                </c:pt>
                <c:pt idx="52">
                  <c:v>41906</c:v>
                </c:pt>
                <c:pt idx="53">
                  <c:v>41907</c:v>
                </c:pt>
                <c:pt idx="54">
                  <c:v>41908</c:v>
                </c:pt>
                <c:pt idx="55">
                  <c:v>41911</c:v>
                </c:pt>
                <c:pt idx="56">
                  <c:v>41912</c:v>
                </c:pt>
                <c:pt idx="57">
                  <c:v>41913</c:v>
                </c:pt>
                <c:pt idx="58">
                  <c:v>41914</c:v>
                </c:pt>
                <c:pt idx="59">
                  <c:v>41915</c:v>
                </c:pt>
                <c:pt idx="60">
                  <c:v>41918</c:v>
                </c:pt>
                <c:pt idx="61">
                  <c:v>41919</c:v>
                </c:pt>
                <c:pt idx="62">
                  <c:v>41920</c:v>
                </c:pt>
                <c:pt idx="63">
                  <c:v>41921</c:v>
                </c:pt>
                <c:pt idx="64">
                  <c:v>41922</c:v>
                </c:pt>
                <c:pt idx="65">
                  <c:v>41925</c:v>
                </c:pt>
                <c:pt idx="66">
                  <c:v>41926</c:v>
                </c:pt>
                <c:pt idx="67">
                  <c:v>41927</c:v>
                </c:pt>
                <c:pt idx="68">
                  <c:v>41928</c:v>
                </c:pt>
                <c:pt idx="69">
                  <c:v>41929</c:v>
                </c:pt>
                <c:pt idx="70">
                  <c:v>41932</c:v>
                </c:pt>
                <c:pt idx="71">
                  <c:v>41933</c:v>
                </c:pt>
                <c:pt idx="72">
                  <c:v>41934</c:v>
                </c:pt>
                <c:pt idx="73">
                  <c:v>41935</c:v>
                </c:pt>
                <c:pt idx="74">
                  <c:v>41936</c:v>
                </c:pt>
                <c:pt idx="75">
                  <c:v>41939</c:v>
                </c:pt>
                <c:pt idx="76">
                  <c:v>41940</c:v>
                </c:pt>
                <c:pt idx="77">
                  <c:v>41941</c:v>
                </c:pt>
                <c:pt idx="78">
                  <c:v>41942</c:v>
                </c:pt>
                <c:pt idx="79">
                  <c:v>41943</c:v>
                </c:pt>
                <c:pt idx="80">
                  <c:v>41946</c:v>
                </c:pt>
                <c:pt idx="81">
                  <c:v>41947</c:v>
                </c:pt>
                <c:pt idx="82">
                  <c:v>41948</c:v>
                </c:pt>
                <c:pt idx="83">
                  <c:v>41949</c:v>
                </c:pt>
                <c:pt idx="84">
                  <c:v>41950</c:v>
                </c:pt>
                <c:pt idx="85">
                  <c:v>41953</c:v>
                </c:pt>
                <c:pt idx="86">
                  <c:v>41954</c:v>
                </c:pt>
                <c:pt idx="87">
                  <c:v>41955</c:v>
                </c:pt>
                <c:pt idx="88">
                  <c:v>41956</c:v>
                </c:pt>
                <c:pt idx="89">
                  <c:v>41957</c:v>
                </c:pt>
                <c:pt idx="90">
                  <c:v>41961</c:v>
                </c:pt>
                <c:pt idx="91">
                  <c:v>41962</c:v>
                </c:pt>
                <c:pt idx="92">
                  <c:v>41963</c:v>
                </c:pt>
                <c:pt idx="93">
                  <c:v>41964</c:v>
                </c:pt>
                <c:pt idx="94">
                  <c:v>41967</c:v>
                </c:pt>
                <c:pt idx="95">
                  <c:v>41968</c:v>
                </c:pt>
                <c:pt idx="96">
                  <c:v>41969</c:v>
                </c:pt>
                <c:pt idx="97">
                  <c:v>41970</c:v>
                </c:pt>
                <c:pt idx="98">
                  <c:v>41971</c:v>
                </c:pt>
                <c:pt idx="99">
                  <c:v>41974</c:v>
                </c:pt>
                <c:pt idx="100">
                  <c:v>41975</c:v>
                </c:pt>
                <c:pt idx="101">
                  <c:v>41976</c:v>
                </c:pt>
                <c:pt idx="102">
                  <c:v>41977</c:v>
                </c:pt>
                <c:pt idx="103">
                  <c:v>41978</c:v>
                </c:pt>
                <c:pt idx="104">
                  <c:v>41981</c:v>
                </c:pt>
                <c:pt idx="105">
                  <c:v>41982</c:v>
                </c:pt>
                <c:pt idx="106">
                  <c:v>41983</c:v>
                </c:pt>
                <c:pt idx="107">
                  <c:v>41984</c:v>
                </c:pt>
                <c:pt idx="108">
                  <c:v>41988</c:v>
                </c:pt>
                <c:pt idx="109">
                  <c:v>41989</c:v>
                </c:pt>
                <c:pt idx="110">
                  <c:v>41990</c:v>
                </c:pt>
                <c:pt idx="111">
                  <c:v>41991</c:v>
                </c:pt>
                <c:pt idx="112">
                  <c:v>41992</c:v>
                </c:pt>
                <c:pt idx="113">
                  <c:v>41995</c:v>
                </c:pt>
                <c:pt idx="114">
                  <c:v>41996</c:v>
                </c:pt>
                <c:pt idx="115">
                  <c:v>41997</c:v>
                </c:pt>
                <c:pt idx="116">
                  <c:v>41999</c:v>
                </c:pt>
                <c:pt idx="117">
                  <c:v>42002</c:v>
                </c:pt>
                <c:pt idx="118">
                  <c:v>42003</c:v>
                </c:pt>
                <c:pt idx="119">
                  <c:v>42004</c:v>
                </c:pt>
                <c:pt idx="120">
                  <c:v>42006</c:v>
                </c:pt>
                <c:pt idx="121">
                  <c:v>42009</c:v>
                </c:pt>
                <c:pt idx="122">
                  <c:v>42010</c:v>
                </c:pt>
                <c:pt idx="123">
                  <c:v>42011</c:v>
                </c:pt>
                <c:pt idx="124">
                  <c:v>42012</c:v>
                </c:pt>
                <c:pt idx="125">
                  <c:v>42013</c:v>
                </c:pt>
                <c:pt idx="126">
                  <c:v>42016</c:v>
                </c:pt>
                <c:pt idx="127">
                  <c:v>42017</c:v>
                </c:pt>
                <c:pt idx="128">
                  <c:v>42018</c:v>
                </c:pt>
                <c:pt idx="129">
                  <c:v>42019</c:v>
                </c:pt>
                <c:pt idx="130">
                  <c:v>42020</c:v>
                </c:pt>
                <c:pt idx="131">
                  <c:v>42023</c:v>
                </c:pt>
                <c:pt idx="132">
                  <c:v>42024</c:v>
                </c:pt>
                <c:pt idx="133">
                  <c:v>42025</c:v>
                </c:pt>
                <c:pt idx="134">
                  <c:v>42026</c:v>
                </c:pt>
                <c:pt idx="135">
                  <c:v>42027</c:v>
                </c:pt>
                <c:pt idx="136">
                  <c:v>42030</c:v>
                </c:pt>
                <c:pt idx="137">
                  <c:v>42031</c:v>
                </c:pt>
                <c:pt idx="138">
                  <c:v>42032</c:v>
                </c:pt>
                <c:pt idx="139">
                  <c:v>42033</c:v>
                </c:pt>
                <c:pt idx="140">
                  <c:v>42034</c:v>
                </c:pt>
                <c:pt idx="141">
                  <c:v>42038</c:v>
                </c:pt>
                <c:pt idx="142">
                  <c:v>42039</c:v>
                </c:pt>
                <c:pt idx="143">
                  <c:v>42040</c:v>
                </c:pt>
                <c:pt idx="144">
                  <c:v>42041</c:v>
                </c:pt>
                <c:pt idx="145">
                  <c:v>42044</c:v>
                </c:pt>
                <c:pt idx="146">
                  <c:v>42045</c:v>
                </c:pt>
                <c:pt idx="147">
                  <c:v>42046</c:v>
                </c:pt>
                <c:pt idx="148">
                  <c:v>42047</c:v>
                </c:pt>
                <c:pt idx="149">
                  <c:v>42048</c:v>
                </c:pt>
                <c:pt idx="150">
                  <c:v>42051</c:v>
                </c:pt>
                <c:pt idx="151">
                  <c:v>42052</c:v>
                </c:pt>
                <c:pt idx="152">
                  <c:v>42053</c:v>
                </c:pt>
                <c:pt idx="153">
                  <c:v>42054</c:v>
                </c:pt>
                <c:pt idx="154">
                  <c:v>42055</c:v>
                </c:pt>
                <c:pt idx="155">
                  <c:v>42058</c:v>
                </c:pt>
                <c:pt idx="156">
                  <c:v>42059</c:v>
                </c:pt>
                <c:pt idx="157">
                  <c:v>42060</c:v>
                </c:pt>
                <c:pt idx="158">
                  <c:v>42061</c:v>
                </c:pt>
                <c:pt idx="159">
                  <c:v>42062</c:v>
                </c:pt>
                <c:pt idx="160">
                  <c:v>42065</c:v>
                </c:pt>
                <c:pt idx="161">
                  <c:v>42066</c:v>
                </c:pt>
                <c:pt idx="162">
                  <c:v>42067</c:v>
                </c:pt>
                <c:pt idx="163">
                  <c:v>42068</c:v>
                </c:pt>
                <c:pt idx="164">
                  <c:v>42069</c:v>
                </c:pt>
                <c:pt idx="165">
                  <c:v>42072</c:v>
                </c:pt>
                <c:pt idx="166">
                  <c:v>42073</c:v>
                </c:pt>
                <c:pt idx="167">
                  <c:v>42074</c:v>
                </c:pt>
                <c:pt idx="168">
                  <c:v>42075</c:v>
                </c:pt>
              </c:numCache>
            </c:numRef>
          </c:cat>
          <c:val>
            <c:numRef>
              <c:f>'RENDIMIENTO (2)'!$D$3:$D$171</c:f>
              <c:numCache>
                <c:formatCode>0.00</c:formatCode>
                <c:ptCount val="169"/>
                <c:pt idx="0">
                  <c:v>3.04</c:v>
                </c:pt>
                <c:pt idx="1">
                  <c:v>3.04</c:v>
                </c:pt>
                <c:pt idx="2">
                  <c:v>3.04</c:v>
                </c:pt>
                <c:pt idx="3">
                  <c:v>3.04</c:v>
                </c:pt>
                <c:pt idx="4">
                  <c:v>3.04</c:v>
                </c:pt>
                <c:pt idx="5">
                  <c:v>3.04</c:v>
                </c:pt>
                <c:pt idx="6">
                  <c:v>3.03</c:v>
                </c:pt>
                <c:pt idx="7">
                  <c:v>3.02</c:v>
                </c:pt>
                <c:pt idx="8">
                  <c:v>3.02</c:v>
                </c:pt>
                <c:pt idx="9">
                  <c:v>3.02</c:v>
                </c:pt>
                <c:pt idx="10">
                  <c:v>3.03</c:v>
                </c:pt>
                <c:pt idx="11">
                  <c:v>3.03</c:v>
                </c:pt>
                <c:pt idx="12">
                  <c:v>3.03</c:v>
                </c:pt>
                <c:pt idx="13">
                  <c:v>3.03</c:v>
                </c:pt>
                <c:pt idx="14">
                  <c:v>3.03</c:v>
                </c:pt>
                <c:pt idx="15">
                  <c:v>3.03</c:v>
                </c:pt>
                <c:pt idx="16">
                  <c:v>3.03</c:v>
                </c:pt>
                <c:pt idx="17">
                  <c:v>3.03</c:v>
                </c:pt>
                <c:pt idx="18">
                  <c:v>3.03</c:v>
                </c:pt>
                <c:pt idx="19">
                  <c:v>3.03</c:v>
                </c:pt>
                <c:pt idx="20">
                  <c:v>3.05</c:v>
                </c:pt>
                <c:pt idx="21">
                  <c:v>3.05</c:v>
                </c:pt>
                <c:pt idx="22">
                  <c:v>3.04</c:v>
                </c:pt>
                <c:pt idx="23">
                  <c:v>3.05</c:v>
                </c:pt>
                <c:pt idx="24">
                  <c:v>3.04</c:v>
                </c:pt>
                <c:pt idx="25">
                  <c:v>3.04</c:v>
                </c:pt>
                <c:pt idx="26">
                  <c:v>3.04</c:v>
                </c:pt>
                <c:pt idx="27">
                  <c:v>3.05</c:v>
                </c:pt>
                <c:pt idx="28">
                  <c:v>3.05</c:v>
                </c:pt>
                <c:pt idx="29">
                  <c:v>3.05</c:v>
                </c:pt>
                <c:pt idx="30">
                  <c:v>3.05</c:v>
                </c:pt>
                <c:pt idx="31">
                  <c:v>3.05</c:v>
                </c:pt>
                <c:pt idx="32">
                  <c:v>3.05</c:v>
                </c:pt>
                <c:pt idx="33">
                  <c:v>3.05</c:v>
                </c:pt>
                <c:pt idx="34">
                  <c:v>3.05</c:v>
                </c:pt>
                <c:pt idx="35">
                  <c:v>3.05</c:v>
                </c:pt>
                <c:pt idx="36">
                  <c:v>3.05</c:v>
                </c:pt>
                <c:pt idx="37">
                  <c:v>3.05</c:v>
                </c:pt>
                <c:pt idx="38">
                  <c:v>3.05</c:v>
                </c:pt>
                <c:pt idx="39">
                  <c:v>3.05</c:v>
                </c:pt>
                <c:pt idx="40">
                  <c:v>3.05</c:v>
                </c:pt>
                <c:pt idx="41">
                  <c:v>3.05</c:v>
                </c:pt>
                <c:pt idx="42">
                  <c:v>3.05</c:v>
                </c:pt>
                <c:pt idx="43">
                  <c:v>3.05</c:v>
                </c:pt>
                <c:pt idx="44">
                  <c:v>3.05</c:v>
                </c:pt>
                <c:pt idx="45">
                  <c:v>3.05</c:v>
                </c:pt>
                <c:pt idx="46">
                  <c:v>3.05</c:v>
                </c:pt>
                <c:pt idx="47">
                  <c:v>3.04</c:v>
                </c:pt>
                <c:pt idx="48">
                  <c:v>3.02</c:v>
                </c:pt>
                <c:pt idx="49">
                  <c:v>3.03</c:v>
                </c:pt>
                <c:pt idx="50">
                  <c:v>3.04</c:v>
                </c:pt>
                <c:pt idx="51">
                  <c:v>3.02</c:v>
                </c:pt>
                <c:pt idx="52">
                  <c:v>3.02</c:v>
                </c:pt>
                <c:pt idx="53">
                  <c:v>3.02</c:v>
                </c:pt>
                <c:pt idx="54">
                  <c:v>3.02</c:v>
                </c:pt>
                <c:pt idx="55">
                  <c:v>3.03</c:v>
                </c:pt>
                <c:pt idx="56">
                  <c:v>3.05</c:v>
                </c:pt>
                <c:pt idx="57">
                  <c:v>3.04</c:v>
                </c:pt>
                <c:pt idx="58">
                  <c:v>3.05</c:v>
                </c:pt>
                <c:pt idx="59">
                  <c:v>3.04</c:v>
                </c:pt>
                <c:pt idx="60">
                  <c:v>3.0419999999999998</c:v>
                </c:pt>
                <c:pt idx="61">
                  <c:v>3.0419999999999998</c:v>
                </c:pt>
                <c:pt idx="62">
                  <c:v>3.04</c:v>
                </c:pt>
                <c:pt idx="63">
                  <c:v>3.0459999999999998</c:v>
                </c:pt>
                <c:pt idx="64">
                  <c:v>3.04</c:v>
                </c:pt>
                <c:pt idx="65">
                  <c:v>3.04</c:v>
                </c:pt>
                <c:pt idx="66">
                  <c:v>3.04</c:v>
                </c:pt>
                <c:pt idx="67">
                  <c:v>3.04</c:v>
                </c:pt>
                <c:pt idx="68">
                  <c:v>3.04</c:v>
                </c:pt>
                <c:pt idx="69">
                  <c:v>3.05</c:v>
                </c:pt>
                <c:pt idx="70">
                  <c:v>3.05</c:v>
                </c:pt>
                <c:pt idx="71">
                  <c:v>3.04</c:v>
                </c:pt>
                <c:pt idx="72">
                  <c:v>3.04</c:v>
                </c:pt>
                <c:pt idx="73">
                  <c:v>3.04</c:v>
                </c:pt>
                <c:pt idx="74">
                  <c:v>3.04</c:v>
                </c:pt>
                <c:pt idx="75">
                  <c:v>3.05</c:v>
                </c:pt>
                <c:pt idx="76">
                  <c:v>3.05</c:v>
                </c:pt>
                <c:pt idx="77">
                  <c:v>3.04</c:v>
                </c:pt>
                <c:pt idx="78">
                  <c:v>3.06</c:v>
                </c:pt>
                <c:pt idx="79">
                  <c:v>3.08</c:v>
                </c:pt>
                <c:pt idx="80">
                  <c:v>3.08</c:v>
                </c:pt>
                <c:pt idx="81">
                  <c:v>3.08</c:v>
                </c:pt>
                <c:pt idx="82">
                  <c:v>3.05</c:v>
                </c:pt>
                <c:pt idx="83">
                  <c:v>3.05</c:v>
                </c:pt>
                <c:pt idx="84">
                  <c:v>3.05</c:v>
                </c:pt>
                <c:pt idx="85">
                  <c:v>3.06</c:v>
                </c:pt>
                <c:pt idx="86">
                  <c:v>3.06</c:v>
                </c:pt>
                <c:pt idx="87">
                  <c:v>3.08</c:v>
                </c:pt>
                <c:pt idx="88">
                  <c:v>3.07</c:v>
                </c:pt>
                <c:pt idx="89">
                  <c:v>3.07</c:v>
                </c:pt>
                <c:pt idx="90">
                  <c:v>3.07</c:v>
                </c:pt>
                <c:pt idx="91">
                  <c:v>3.08</c:v>
                </c:pt>
                <c:pt idx="92">
                  <c:v>3.07</c:v>
                </c:pt>
                <c:pt idx="93">
                  <c:v>3.06</c:v>
                </c:pt>
                <c:pt idx="94">
                  <c:v>3.06</c:v>
                </c:pt>
                <c:pt idx="95">
                  <c:v>3.04</c:v>
                </c:pt>
                <c:pt idx="96">
                  <c:v>3.05</c:v>
                </c:pt>
                <c:pt idx="97">
                  <c:v>3.06</c:v>
                </c:pt>
                <c:pt idx="98">
                  <c:v>3.07</c:v>
                </c:pt>
                <c:pt idx="99">
                  <c:v>3.04</c:v>
                </c:pt>
                <c:pt idx="100" formatCode="#,##0.00">
                  <c:v>3.05</c:v>
                </c:pt>
                <c:pt idx="101" formatCode="#,##0.00">
                  <c:v>3.04</c:v>
                </c:pt>
                <c:pt idx="102" formatCode="#,##0.00">
                  <c:v>3.04</c:v>
                </c:pt>
                <c:pt idx="103" formatCode="#,##0.00">
                  <c:v>3.04</c:v>
                </c:pt>
                <c:pt idx="104" formatCode="#,##0.00">
                  <c:v>3.04</c:v>
                </c:pt>
                <c:pt idx="105" formatCode="#,##0.00">
                  <c:v>3.05</c:v>
                </c:pt>
                <c:pt idx="106" formatCode="#,##0.00">
                  <c:v>3.04</c:v>
                </c:pt>
                <c:pt idx="107" formatCode="#,##0.00">
                  <c:v>3.06</c:v>
                </c:pt>
                <c:pt idx="108" formatCode="#,##0.00">
                  <c:v>3.07</c:v>
                </c:pt>
                <c:pt idx="109" formatCode="#,##0.00">
                  <c:v>3.07</c:v>
                </c:pt>
                <c:pt idx="110" formatCode="#,##0.00">
                  <c:v>3.09</c:v>
                </c:pt>
                <c:pt idx="111" formatCode="#,##0.00">
                  <c:v>3.09</c:v>
                </c:pt>
                <c:pt idx="112" formatCode="#,##0.00">
                  <c:v>3.1</c:v>
                </c:pt>
                <c:pt idx="113" formatCode="#,##0.00">
                  <c:v>3.1</c:v>
                </c:pt>
                <c:pt idx="114" formatCode="#,##0.00">
                  <c:v>3.09</c:v>
                </c:pt>
                <c:pt idx="115" formatCode="#,##0.00">
                  <c:v>3.11</c:v>
                </c:pt>
                <c:pt idx="116" formatCode="#,##0.00">
                  <c:v>3.12</c:v>
                </c:pt>
                <c:pt idx="117" formatCode="#,##0.00">
                  <c:v>3.13</c:v>
                </c:pt>
                <c:pt idx="118" formatCode="#,##0.00">
                  <c:v>3.09</c:v>
                </c:pt>
                <c:pt idx="119" formatCode="#,##0.00">
                  <c:v>3.09</c:v>
                </c:pt>
                <c:pt idx="120" formatCode="#,##0.00">
                  <c:v>3.1</c:v>
                </c:pt>
                <c:pt idx="121" formatCode="#,##0.00">
                  <c:v>3.12</c:v>
                </c:pt>
                <c:pt idx="122" formatCode="#,##0.00">
                  <c:v>3.07</c:v>
                </c:pt>
                <c:pt idx="123" formatCode="#,##0.00">
                  <c:v>3.03</c:v>
                </c:pt>
                <c:pt idx="124" formatCode="#,##0.00">
                  <c:v>3.02</c:v>
                </c:pt>
                <c:pt idx="125" formatCode="#,##0.00">
                  <c:v>3.03</c:v>
                </c:pt>
                <c:pt idx="126" formatCode="#,##0.00">
                  <c:v>3.02</c:v>
                </c:pt>
                <c:pt idx="127" formatCode="#,##0.00">
                  <c:v>3.02</c:v>
                </c:pt>
                <c:pt idx="128" formatCode="#,##0.00">
                  <c:v>3.02</c:v>
                </c:pt>
                <c:pt idx="129" formatCode="#,##0.00">
                  <c:v>3.03</c:v>
                </c:pt>
                <c:pt idx="130" formatCode="General">
                  <c:v>3.03</c:v>
                </c:pt>
                <c:pt idx="131" formatCode="General">
                  <c:v>3.03</c:v>
                </c:pt>
                <c:pt idx="132" formatCode="General">
                  <c:v>3.02</c:v>
                </c:pt>
                <c:pt idx="133" formatCode="General">
                  <c:v>3.02</c:v>
                </c:pt>
                <c:pt idx="134" formatCode="General">
                  <c:v>3.01</c:v>
                </c:pt>
                <c:pt idx="135" formatCode="General">
                  <c:v>3.02</c:v>
                </c:pt>
                <c:pt idx="136" formatCode="General">
                  <c:v>3.04</c:v>
                </c:pt>
                <c:pt idx="137" formatCode="General">
                  <c:v>3.04</c:v>
                </c:pt>
                <c:pt idx="138" formatCode="General">
                  <c:v>3.04</c:v>
                </c:pt>
                <c:pt idx="139" formatCode="General">
                  <c:v>3.04</c:v>
                </c:pt>
                <c:pt idx="140" formatCode="General">
                  <c:v>3.09</c:v>
                </c:pt>
                <c:pt idx="141" formatCode="General">
                  <c:v>3.04</c:v>
                </c:pt>
                <c:pt idx="142" formatCode="General">
                  <c:v>3.11</c:v>
                </c:pt>
                <c:pt idx="143" formatCode="General">
                  <c:v>3.05</c:v>
                </c:pt>
                <c:pt idx="144" formatCode="General">
                  <c:v>3.05</c:v>
                </c:pt>
                <c:pt idx="145" formatCode="General">
                  <c:v>3.05</c:v>
                </c:pt>
                <c:pt idx="146" formatCode="General">
                  <c:v>3.05</c:v>
                </c:pt>
                <c:pt idx="147" formatCode="General">
                  <c:v>3.08</c:v>
                </c:pt>
                <c:pt idx="148" formatCode="General">
                  <c:v>3.08</c:v>
                </c:pt>
                <c:pt idx="149" formatCode="General">
                  <c:v>3.09</c:v>
                </c:pt>
                <c:pt idx="150" formatCode="General">
                  <c:v>3.1</c:v>
                </c:pt>
                <c:pt idx="151" formatCode="General">
                  <c:v>3.07</c:v>
                </c:pt>
                <c:pt idx="152" formatCode="General">
                  <c:v>3.08</c:v>
                </c:pt>
                <c:pt idx="153" formatCode="General">
                  <c:v>3.07</c:v>
                </c:pt>
                <c:pt idx="154" formatCode="General">
                  <c:v>3.07</c:v>
                </c:pt>
                <c:pt idx="155" formatCode="General">
                  <c:v>3.06</c:v>
                </c:pt>
                <c:pt idx="156" formatCode="General">
                  <c:v>3.04</c:v>
                </c:pt>
                <c:pt idx="157" formatCode="General">
                  <c:v>3.04</c:v>
                </c:pt>
                <c:pt idx="158" formatCode="General">
                  <c:v>3.05</c:v>
                </c:pt>
                <c:pt idx="159" formatCode="General">
                  <c:v>3.1</c:v>
                </c:pt>
                <c:pt idx="160" formatCode="General">
                  <c:v>3.06</c:v>
                </c:pt>
                <c:pt idx="161" formatCode="General">
                  <c:v>3.12</c:v>
                </c:pt>
                <c:pt idx="162" formatCode="General">
                  <c:v>3.08</c:v>
                </c:pt>
                <c:pt idx="163" formatCode="General">
                  <c:v>3.07</c:v>
                </c:pt>
                <c:pt idx="164" formatCode="General">
                  <c:v>3.07</c:v>
                </c:pt>
                <c:pt idx="165" formatCode="General">
                  <c:v>3.06</c:v>
                </c:pt>
                <c:pt idx="166" formatCode="General">
                  <c:v>3.07</c:v>
                </c:pt>
                <c:pt idx="167" formatCode="General">
                  <c:v>3.09</c:v>
                </c:pt>
                <c:pt idx="168" formatCode="General">
                  <c:v>3.06</c:v>
                </c:pt>
              </c:numCache>
            </c:numRef>
          </c:val>
          <c:smooth val="0"/>
        </c:ser>
        <c:dLbls>
          <c:showLegendKey val="0"/>
          <c:showVal val="0"/>
          <c:showCatName val="0"/>
          <c:showSerName val="0"/>
          <c:showPercent val="0"/>
          <c:showBubbleSize val="0"/>
        </c:dLbls>
        <c:marker val="1"/>
        <c:smooth val="0"/>
        <c:axId val="89847680"/>
        <c:axId val="89849216"/>
      </c:lineChart>
      <c:dateAx>
        <c:axId val="89847680"/>
        <c:scaling>
          <c:orientation val="minMax"/>
        </c:scaling>
        <c:delete val="0"/>
        <c:axPos val="b"/>
        <c:numFmt formatCode="d\-mmm" sourceLinked="1"/>
        <c:majorTickMark val="none"/>
        <c:minorTickMark val="none"/>
        <c:tickLblPos val="nextTo"/>
        <c:txPr>
          <a:bodyPr rot="-5400000" vert="horz"/>
          <a:lstStyle/>
          <a:p>
            <a:pPr>
              <a:defRPr/>
            </a:pPr>
            <a:endParaRPr lang="es-MX"/>
          </a:p>
        </c:txPr>
        <c:crossAx val="89849216"/>
        <c:crosses val="autoZero"/>
        <c:auto val="1"/>
        <c:lblOffset val="100"/>
        <c:baseTimeUnit val="days"/>
        <c:majorUnit val="9"/>
        <c:majorTimeUnit val="days"/>
      </c:dateAx>
      <c:valAx>
        <c:axId val="89849216"/>
        <c:scaling>
          <c:orientation val="minMax"/>
          <c:max val="5"/>
          <c:min val="2.8"/>
        </c:scaling>
        <c:delete val="0"/>
        <c:axPos val="l"/>
        <c:majorGridlines/>
        <c:numFmt formatCode="0.00" sourceLinked="1"/>
        <c:majorTickMark val="none"/>
        <c:minorTickMark val="none"/>
        <c:tickLblPos val="nextTo"/>
        <c:crossAx val="89847680"/>
        <c:crosses val="autoZero"/>
        <c:crossBetween val="between"/>
      </c:valAx>
    </c:plotArea>
    <c:legend>
      <c:legendPos val="r"/>
      <c:layout>
        <c:manualLayout>
          <c:xMode val="edge"/>
          <c:yMode val="edge"/>
          <c:x val="5.3409233681855281E-2"/>
          <c:y val="0.94562989150165766"/>
          <c:w val="0.699596230799019"/>
          <c:h val="4.2829408228733309E-2"/>
        </c:manualLayout>
      </c:layout>
      <c:overlay val="0"/>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050">
                <a:latin typeface="Myriad Pro Light"/>
              </a:defRPr>
            </a:pPr>
            <a:r>
              <a:rPr lang="es-MX" sz="1200" dirty="0">
                <a:latin typeface="Myriad Pro Light"/>
              </a:rPr>
              <a:t>Composición </a:t>
            </a:r>
            <a:r>
              <a:rPr lang="es-MX" sz="1200" dirty="0" smtClean="0">
                <a:latin typeface="Myriad Pro Light"/>
              </a:rPr>
              <a:t>FANVIT</a:t>
            </a:r>
            <a:r>
              <a:rPr lang="es-MX" sz="1200" dirty="0">
                <a:latin typeface="Myriad Pro Light"/>
              </a:rPr>
              <a:t>:</a:t>
            </a:r>
            <a:r>
              <a:rPr lang="es-MX" sz="1200" baseline="0" dirty="0">
                <a:latin typeface="Myriad Pro Light"/>
              </a:rPr>
              <a:t> </a:t>
            </a:r>
            <a:r>
              <a:rPr lang="es-MX" sz="1200" dirty="0">
                <a:latin typeface="Myriad Pro Light"/>
              </a:rPr>
              <a:t>Clase</a:t>
            </a:r>
            <a:r>
              <a:rPr lang="es-MX" sz="1200" baseline="0" dirty="0">
                <a:latin typeface="Myriad Pro Light"/>
              </a:rPr>
              <a:t> de activo          </a:t>
            </a:r>
          </a:p>
          <a:p>
            <a:pPr>
              <a:defRPr sz="1050">
                <a:latin typeface="Myriad Pro Light"/>
              </a:defRPr>
            </a:pPr>
            <a:r>
              <a:rPr lang="es-MX" sz="1050" b="0" baseline="0" dirty="0">
                <a:latin typeface="Myriad Pro Light"/>
              </a:rPr>
              <a:t> (porcentaje)</a:t>
            </a:r>
            <a:endParaRPr lang="es-MX" sz="1050" b="0" dirty="0">
              <a:latin typeface="Myriad Pro Light"/>
            </a:endParaRPr>
          </a:p>
        </c:rich>
      </c:tx>
      <c:layout>
        <c:manualLayout>
          <c:xMode val="edge"/>
          <c:yMode val="edge"/>
          <c:x val="0.15968044619422572"/>
          <c:y val="0"/>
        </c:manualLayout>
      </c:layout>
      <c:overlay val="0"/>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0"/>
          <c:y val="0.16377073603053519"/>
          <c:w val="0.74407655293088371"/>
          <c:h val="0.83495343058629068"/>
        </c:manualLayout>
      </c:layout>
      <c:pie3DChart>
        <c:varyColors val="1"/>
        <c:ser>
          <c:idx val="0"/>
          <c:order val="0"/>
          <c:dPt>
            <c:idx val="4"/>
            <c:bubble3D val="0"/>
            <c:spPr>
              <a:solidFill>
                <a:schemeClr val="bg1">
                  <a:lumMod val="50000"/>
                </a:schemeClr>
              </a:solidFill>
            </c:spPr>
          </c:dPt>
          <c:dPt>
            <c:idx val="5"/>
            <c:bubble3D val="0"/>
            <c:spPr>
              <a:solidFill>
                <a:srgbClr val="C00000"/>
              </a:solidFill>
            </c:spPr>
          </c:dPt>
          <c:dLbls>
            <c:numFmt formatCode="0.0%" sourceLinked="0"/>
            <c:txPr>
              <a:bodyPr/>
              <a:lstStyle/>
              <a:p>
                <a:pPr>
                  <a:defRPr sz="900" b="1">
                    <a:latin typeface="Myriad Pro Light"/>
                  </a:defRPr>
                </a:pPr>
                <a:endParaRPr lang="es-MX"/>
              </a:p>
            </c:txPr>
            <c:showLegendKey val="0"/>
            <c:showVal val="0"/>
            <c:showCatName val="0"/>
            <c:showSerName val="0"/>
            <c:showPercent val="1"/>
            <c:showBubbleSize val="0"/>
            <c:showLeaderLines val="1"/>
          </c:dLbls>
          <c:cat>
            <c:strRef>
              <c:f>Hoja2!$B$14:$B$19</c:f>
              <c:strCache>
                <c:ptCount val="6"/>
                <c:pt idx="0">
                  <c:v>Tasa Real</c:v>
                </c:pt>
                <c:pt idx="1">
                  <c:v>Tasa Nominal</c:v>
                </c:pt>
                <c:pt idx="2">
                  <c:v>Renta Variable</c:v>
                </c:pt>
                <c:pt idx="3">
                  <c:v>Estructurados</c:v>
                </c:pt>
                <c:pt idx="4">
                  <c:v>Certificados Bursátiles</c:v>
                </c:pt>
                <c:pt idx="5">
                  <c:v>Liquidez</c:v>
                </c:pt>
              </c:strCache>
            </c:strRef>
          </c:cat>
          <c:val>
            <c:numRef>
              <c:f>Hoja2!$C$14:$C$19</c:f>
              <c:numCache>
                <c:formatCode>0.00%</c:formatCode>
                <c:ptCount val="6"/>
                <c:pt idx="0">
                  <c:v>0.69499999999999995</c:v>
                </c:pt>
                <c:pt idx="1">
                  <c:v>0.182</c:v>
                </c:pt>
                <c:pt idx="2">
                  <c:v>2.5999999999999999E-2</c:v>
                </c:pt>
                <c:pt idx="3">
                  <c:v>3.6999999999999998E-2</c:v>
                </c:pt>
                <c:pt idx="4">
                  <c:v>0.02</c:v>
                </c:pt>
                <c:pt idx="5">
                  <c:v>3.9E-2</c:v>
                </c:pt>
              </c:numCache>
            </c:numRef>
          </c:val>
        </c:ser>
        <c:dLbls>
          <c:showLegendKey val="0"/>
          <c:showVal val="0"/>
          <c:showCatName val="0"/>
          <c:showSerName val="0"/>
          <c:showPercent val="1"/>
          <c:showBubbleSize val="0"/>
          <c:showLeaderLines val="1"/>
        </c:dLbls>
      </c:pie3DChart>
    </c:plotArea>
    <c:legend>
      <c:legendPos val="r"/>
      <c:layout>
        <c:manualLayout>
          <c:xMode val="edge"/>
          <c:yMode val="edge"/>
          <c:x val="0.73727777777777781"/>
          <c:y val="0.26674978127734028"/>
          <c:w val="0.25161111111111112"/>
          <c:h val="0.69828302712160983"/>
        </c:manualLayout>
      </c:layout>
      <c:overlay val="0"/>
      <c:txPr>
        <a:bodyPr/>
        <a:lstStyle/>
        <a:p>
          <a:pPr>
            <a:defRPr>
              <a:latin typeface="Myriad Pro Light"/>
            </a:defRPr>
          </a:pPr>
          <a:endParaRPr lang="es-MX"/>
        </a:p>
      </c:txPr>
    </c:legend>
    <c:plotVisOnly val="1"/>
    <c:dispBlanksAs val="gap"/>
    <c:showDLblsOverMax val="0"/>
  </c:chart>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MX"/>
              <a:t>Valor UDI</a:t>
            </a:r>
          </a:p>
        </c:rich>
      </c:tx>
      <c:layout/>
      <c:overlay val="0"/>
    </c:title>
    <c:autoTitleDeleted val="0"/>
    <c:plotArea>
      <c:layout/>
      <c:lineChart>
        <c:grouping val="standard"/>
        <c:varyColors val="0"/>
        <c:ser>
          <c:idx val="0"/>
          <c:order val="0"/>
          <c:spPr>
            <a:ln>
              <a:solidFill>
                <a:srgbClr val="C00000"/>
              </a:solidFill>
            </a:ln>
          </c:spPr>
          <c:marker>
            <c:symbol val="none"/>
          </c:marker>
          <c:dLbls>
            <c:dLbl>
              <c:idx val="429"/>
              <c:layout>
                <c:manualLayout>
                  <c:x val="0"/>
                  <c:y val="4.1666666666666664E-2"/>
                </c:manualLayout>
              </c:layout>
              <c:tx>
                <c:rich>
                  <a:bodyPr/>
                  <a:lstStyle/>
                  <a:p>
                    <a:r>
                      <a:rPr lang="en-US" sz="1100" b="1"/>
                      <a:t>5.2907</a:t>
                    </a:r>
                    <a:endParaRPr lang="en-US" b="1"/>
                  </a:p>
                </c:rich>
              </c:tx>
              <c:showLegendKey val="0"/>
              <c:showVal val="1"/>
              <c:showCatName val="0"/>
              <c:showSerName val="0"/>
              <c:showPercent val="0"/>
              <c:showBubbleSize val="0"/>
            </c:dLbl>
            <c:showLegendKey val="0"/>
            <c:showVal val="0"/>
            <c:showCatName val="0"/>
            <c:showSerName val="0"/>
            <c:showPercent val="0"/>
            <c:showBubbleSize val="0"/>
          </c:dLbls>
          <c:cat>
            <c:numRef>
              <c:f>Hoja2!$B$5:$B$441</c:f>
              <c:numCache>
                <c:formatCode>m/d/yyyy</c:formatCode>
                <c:ptCount val="437"/>
                <c:pt idx="0">
                  <c:v>41640</c:v>
                </c:pt>
                <c:pt idx="1">
                  <c:v>41641</c:v>
                </c:pt>
                <c:pt idx="2">
                  <c:v>41642</c:v>
                </c:pt>
                <c:pt idx="3">
                  <c:v>41643</c:v>
                </c:pt>
                <c:pt idx="4">
                  <c:v>41644</c:v>
                </c:pt>
                <c:pt idx="5">
                  <c:v>41645</c:v>
                </c:pt>
                <c:pt idx="6">
                  <c:v>41646</c:v>
                </c:pt>
                <c:pt idx="7">
                  <c:v>41647</c:v>
                </c:pt>
                <c:pt idx="8">
                  <c:v>41648</c:v>
                </c:pt>
                <c:pt idx="9">
                  <c:v>41649</c:v>
                </c:pt>
                <c:pt idx="10">
                  <c:v>41650</c:v>
                </c:pt>
                <c:pt idx="11">
                  <c:v>41651</c:v>
                </c:pt>
                <c:pt idx="12">
                  <c:v>41652</c:v>
                </c:pt>
                <c:pt idx="13">
                  <c:v>41653</c:v>
                </c:pt>
                <c:pt idx="14">
                  <c:v>41654</c:v>
                </c:pt>
                <c:pt idx="15">
                  <c:v>41655</c:v>
                </c:pt>
                <c:pt idx="16">
                  <c:v>41656</c:v>
                </c:pt>
                <c:pt idx="17">
                  <c:v>41657</c:v>
                </c:pt>
                <c:pt idx="18">
                  <c:v>41658</c:v>
                </c:pt>
                <c:pt idx="19">
                  <c:v>41659</c:v>
                </c:pt>
                <c:pt idx="20">
                  <c:v>41660</c:v>
                </c:pt>
                <c:pt idx="21">
                  <c:v>41661</c:v>
                </c:pt>
                <c:pt idx="22">
                  <c:v>41662</c:v>
                </c:pt>
                <c:pt idx="23">
                  <c:v>41663</c:v>
                </c:pt>
                <c:pt idx="24">
                  <c:v>41664</c:v>
                </c:pt>
                <c:pt idx="25">
                  <c:v>41665</c:v>
                </c:pt>
                <c:pt idx="26">
                  <c:v>41666</c:v>
                </c:pt>
                <c:pt idx="27">
                  <c:v>41667</c:v>
                </c:pt>
                <c:pt idx="28">
                  <c:v>41668</c:v>
                </c:pt>
                <c:pt idx="29">
                  <c:v>41669</c:v>
                </c:pt>
                <c:pt idx="30">
                  <c:v>41670</c:v>
                </c:pt>
                <c:pt idx="31">
                  <c:v>41671</c:v>
                </c:pt>
                <c:pt idx="32">
                  <c:v>41672</c:v>
                </c:pt>
                <c:pt idx="33">
                  <c:v>41673</c:v>
                </c:pt>
                <c:pt idx="34">
                  <c:v>41674</c:v>
                </c:pt>
                <c:pt idx="35">
                  <c:v>41675</c:v>
                </c:pt>
                <c:pt idx="36">
                  <c:v>41676</c:v>
                </c:pt>
                <c:pt idx="37">
                  <c:v>41677</c:v>
                </c:pt>
                <c:pt idx="38">
                  <c:v>41678</c:v>
                </c:pt>
                <c:pt idx="39">
                  <c:v>41679</c:v>
                </c:pt>
                <c:pt idx="40">
                  <c:v>41680</c:v>
                </c:pt>
                <c:pt idx="41">
                  <c:v>41681</c:v>
                </c:pt>
                <c:pt idx="42">
                  <c:v>41682</c:v>
                </c:pt>
                <c:pt idx="43">
                  <c:v>41683</c:v>
                </c:pt>
                <c:pt idx="44">
                  <c:v>41684</c:v>
                </c:pt>
                <c:pt idx="45">
                  <c:v>41685</c:v>
                </c:pt>
                <c:pt idx="46">
                  <c:v>41686</c:v>
                </c:pt>
                <c:pt idx="47">
                  <c:v>41687</c:v>
                </c:pt>
                <c:pt idx="48">
                  <c:v>41688</c:v>
                </c:pt>
                <c:pt idx="49">
                  <c:v>41689</c:v>
                </c:pt>
                <c:pt idx="50">
                  <c:v>41690</c:v>
                </c:pt>
                <c:pt idx="51">
                  <c:v>41691</c:v>
                </c:pt>
                <c:pt idx="52">
                  <c:v>41692</c:v>
                </c:pt>
                <c:pt idx="53">
                  <c:v>41693</c:v>
                </c:pt>
                <c:pt idx="54">
                  <c:v>41694</c:v>
                </c:pt>
                <c:pt idx="55">
                  <c:v>41695</c:v>
                </c:pt>
                <c:pt idx="56">
                  <c:v>41696</c:v>
                </c:pt>
                <c:pt idx="57">
                  <c:v>41697</c:v>
                </c:pt>
                <c:pt idx="58">
                  <c:v>41698</c:v>
                </c:pt>
                <c:pt idx="59">
                  <c:v>41699</c:v>
                </c:pt>
                <c:pt idx="60">
                  <c:v>41700</c:v>
                </c:pt>
                <c:pt idx="61">
                  <c:v>41701</c:v>
                </c:pt>
                <c:pt idx="62">
                  <c:v>41702</c:v>
                </c:pt>
                <c:pt idx="63">
                  <c:v>41703</c:v>
                </c:pt>
                <c:pt idx="64">
                  <c:v>41704</c:v>
                </c:pt>
                <c:pt idx="65">
                  <c:v>41705</c:v>
                </c:pt>
                <c:pt idx="66">
                  <c:v>41706</c:v>
                </c:pt>
                <c:pt idx="67">
                  <c:v>41707</c:v>
                </c:pt>
                <c:pt idx="68">
                  <c:v>41708</c:v>
                </c:pt>
                <c:pt idx="69">
                  <c:v>41709</c:v>
                </c:pt>
                <c:pt idx="70">
                  <c:v>41710</c:v>
                </c:pt>
                <c:pt idx="71">
                  <c:v>41711</c:v>
                </c:pt>
                <c:pt idx="72">
                  <c:v>41712</c:v>
                </c:pt>
                <c:pt idx="73">
                  <c:v>41713</c:v>
                </c:pt>
                <c:pt idx="74">
                  <c:v>41714</c:v>
                </c:pt>
                <c:pt idx="75">
                  <c:v>41715</c:v>
                </c:pt>
                <c:pt idx="76">
                  <c:v>41716</c:v>
                </c:pt>
                <c:pt idx="77">
                  <c:v>41717</c:v>
                </c:pt>
                <c:pt idx="78">
                  <c:v>41718</c:v>
                </c:pt>
                <c:pt idx="79">
                  <c:v>41719</c:v>
                </c:pt>
                <c:pt idx="80">
                  <c:v>41720</c:v>
                </c:pt>
                <c:pt idx="81">
                  <c:v>41721</c:v>
                </c:pt>
                <c:pt idx="82">
                  <c:v>41722</c:v>
                </c:pt>
                <c:pt idx="83">
                  <c:v>41723</c:v>
                </c:pt>
                <c:pt idx="84">
                  <c:v>41724</c:v>
                </c:pt>
                <c:pt idx="85">
                  <c:v>41725</c:v>
                </c:pt>
                <c:pt idx="86">
                  <c:v>41726</c:v>
                </c:pt>
                <c:pt idx="87">
                  <c:v>41727</c:v>
                </c:pt>
                <c:pt idx="88">
                  <c:v>41728</c:v>
                </c:pt>
                <c:pt idx="89">
                  <c:v>41729</c:v>
                </c:pt>
                <c:pt idx="90">
                  <c:v>41730</c:v>
                </c:pt>
                <c:pt idx="91">
                  <c:v>41731</c:v>
                </c:pt>
                <c:pt idx="92">
                  <c:v>41732</c:v>
                </c:pt>
                <c:pt idx="93">
                  <c:v>41733</c:v>
                </c:pt>
                <c:pt idx="94">
                  <c:v>41734</c:v>
                </c:pt>
                <c:pt idx="95">
                  <c:v>41735</c:v>
                </c:pt>
                <c:pt idx="96">
                  <c:v>41736</c:v>
                </c:pt>
                <c:pt idx="97">
                  <c:v>41737</c:v>
                </c:pt>
                <c:pt idx="98">
                  <c:v>41738</c:v>
                </c:pt>
                <c:pt idx="99">
                  <c:v>41739</c:v>
                </c:pt>
                <c:pt idx="100">
                  <c:v>41740</c:v>
                </c:pt>
                <c:pt idx="101">
                  <c:v>41741</c:v>
                </c:pt>
                <c:pt idx="102">
                  <c:v>41742</c:v>
                </c:pt>
                <c:pt idx="103">
                  <c:v>41743</c:v>
                </c:pt>
                <c:pt idx="104">
                  <c:v>41744</c:v>
                </c:pt>
                <c:pt idx="105">
                  <c:v>41745</c:v>
                </c:pt>
                <c:pt idx="106">
                  <c:v>41746</c:v>
                </c:pt>
                <c:pt idx="107">
                  <c:v>41747</c:v>
                </c:pt>
                <c:pt idx="108">
                  <c:v>41748</c:v>
                </c:pt>
                <c:pt idx="109">
                  <c:v>41749</c:v>
                </c:pt>
                <c:pt idx="110">
                  <c:v>41750</c:v>
                </c:pt>
                <c:pt idx="111">
                  <c:v>41751</c:v>
                </c:pt>
                <c:pt idx="112">
                  <c:v>41752</c:v>
                </c:pt>
                <c:pt idx="113">
                  <c:v>41753</c:v>
                </c:pt>
                <c:pt idx="114">
                  <c:v>41754</c:v>
                </c:pt>
                <c:pt idx="115">
                  <c:v>41755</c:v>
                </c:pt>
                <c:pt idx="116">
                  <c:v>41756</c:v>
                </c:pt>
                <c:pt idx="117">
                  <c:v>41757</c:v>
                </c:pt>
                <c:pt idx="118">
                  <c:v>41758</c:v>
                </c:pt>
                <c:pt idx="119">
                  <c:v>41759</c:v>
                </c:pt>
                <c:pt idx="120">
                  <c:v>41760</c:v>
                </c:pt>
                <c:pt idx="121">
                  <c:v>41761</c:v>
                </c:pt>
                <c:pt idx="122">
                  <c:v>41762</c:v>
                </c:pt>
                <c:pt idx="123">
                  <c:v>41763</c:v>
                </c:pt>
                <c:pt idx="124">
                  <c:v>41764</c:v>
                </c:pt>
                <c:pt idx="125">
                  <c:v>41765</c:v>
                </c:pt>
                <c:pt idx="126">
                  <c:v>41766</c:v>
                </c:pt>
                <c:pt idx="127">
                  <c:v>41767</c:v>
                </c:pt>
                <c:pt idx="128">
                  <c:v>41768</c:v>
                </c:pt>
                <c:pt idx="129">
                  <c:v>41769</c:v>
                </c:pt>
                <c:pt idx="130">
                  <c:v>41770</c:v>
                </c:pt>
                <c:pt idx="131">
                  <c:v>41771</c:v>
                </c:pt>
                <c:pt idx="132">
                  <c:v>41772</c:v>
                </c:pt>
                <c:pt idx="133">
                  <c:v>41773</c:v>
                </c:pt>
                <c:pt idx="134">
                  <c:v>41774</c:v>
                </c:pt>
                <c:pt idx="135">
                  <c:v>41775</c:v>
                </c:pt>
                <c:pt idx="136">
                  <c:v>41776</c:v>
                </c:pt>
                <c:pt idx="137">
                  <c:v>41777</c:v>
                </c:pt>
                <c:pt idx="138">
                  <c:v>41778</c:v>
                </c:pt>
                <c:pt idx="139">
                  <c:v>41779</c:v>
                </c:pt>
                <c:pt idx="140">
                  <c:v>41780</c:v>
                </c:pt>
                <c:pt idx="141">
                  <c:v>41781</c:v>
                </c:pt>
                <c:pt idx="142">
                  <c:v>41782</c:v>
                </c:pt>
                <c:pt idx="143">
                  <c:v>41783</c:v>
                </c:pt>
                <c:pt idx="144">
                  <c:v>41784</c:v>
                </c:pt>
                <c:pt idx="145">
                  <c:v>41785</c:v>
                </c:pt>
                <c:pt idx="146">
                  <c:v>41786</c:v>
                </c:pt>
                <c:pt idx="147">
                  <c:v>41787</c:v>
                </c:pt>
                <c:pt idx="148">
                  <c:v>41788</c:v>
                </c:pt>
                <c:pt idx="149">
                  <c:v>41789</c:v>
                </c:pt>
                <c:pt idx="150">
                  <c:v>41790</c:v>
                </c:pt>
                <c:pt idx="151">
                  <c:v>41791</c:v>
                </c:pt>
                <c:pt idx="152">
                  <c:v>41792</c:v>
                </c:pt>
                <c:pt idx="153">
                  <c:v>41793</c:v>
                </c:pt>
                <c:pt idx="154">
                  <c:v>41794</c:v>
                </c:pt>
                <c:pt idx="155">
                  <c:v>41795</c:v>
                </c:pt>
                <c:pt idx="156">
                  <c:v>41796</c:v>
                </c:pt>
                <c:pt idx="157">
                  <c:v>41797</c:v>
                </c:pt>
                <c:pt idx="158">
                  <c:v>41798</c:v>
                </c:pt>
                <c:pt idx="159">
                  <c:v>41799</c:v>
                </c:pt>
                <c:pt idx="160">
                  <c:v>41800</c:v>
                </c:pt>
                <c:pt idx="161">
                  <c:v>41801</c:v>
                </c:pt>
                <c:pt idx="162">
                  <c:v>41802</c:v>
                </c:pt>
                <c:pt idx="163">
                  <c:v>41803</c:v>
                </c:pt>
                <c:pt idx="164">
                  <c:v>41804</c:v>
                </c:pt>
                <c:pt idx="165">
                  <c:v>41805</c:v>
                </c:pt>
                <c:pt idx="166">
                  <c:v>41806</c:v>
                </c:pt>
                <c:pt idx="167">
                  <c:v>41807</c:v>
                </c:pt>
                <c:pt idx="168">
                  <c:v>41808</c:v>
                </c:pt>
                <c:pt idx="169">
                  <c:v>41809</c:v>
                </c:pt>
                <c:pt idx="170">
                  <c:v>41810</c:v>
                </c:pt>
                <c:pt idx="171">
                  <c:v>41811</c:v>
                </c:pt>
                <c:pt idx="172">
                  <c:v>41812</c:v>
                </c:pt>
                <c:pt idx="173">
                  <c:v>41813</c:v>
                </c:pt>
                <c:pt idx="174">
                  <c:v>41814</c:v>
                </c:pt>
                <c:pt idx="175">
                  <c:v>41815</c:v>
                </c:pt>
                <c:pt idx="176">
                  <c:v>41816</c:v>
                </c:pt>
                <c:pt idx="177">
                  <c:v>41817</c:v>
                </c:pt>
                <c:pt idx="178">
                  <c:v>41818</c:v>
                </c:pt>
                <c:pt idx="179">
                  <c:v>41819</c:v>
                </c:pt>
                <c:pt idx="180">
                  <c:v>41820</c:v>
                </c:pt>
                <c:pt idx="181">
                  <c:v>41821</c:v>
                </c:pt>
                <c:pt idx="182">
                  <c:v>41822</c:v>
                </c:pt>
                <c:pt idx="183">
                  <c:v>41823</c:v>
                </c:pt>
                <c:pt idx="184">
                  <c:v>41824</c:v>
                </c:pt>
                <c:pt idx="185">
                  <c:v>41825</c:v>
                </c:pt>
                <c:pt idx="186">
                  <c:v>41826</c:v>
                </c:pt>
                <c:pt idx="187">
                  <c:v>41827</c:v>
                </c:pt>
                <c:pt idx="188">
                  <c:v>41828</c:v>
                </c:pt>
                <c:pt idx="189">
                  <c:v>41829</c:v>
                </c:pt>
                <c:pt idx="190">
                  <c:v>41830</c:v>
                </c:pt>
                <c:pt idx="191">
                  <c:v>41831</c:v>
                </c:pt>
                <c:pt idx="192">
                  <c:v>41832</c:v>
                </c:pt>
                <c:pt idx="193">
                  <c:v>41833</c:v>
                </c:pt>
                <c:pt idx="194">
                  <c:v>41834</c:v>
                </c:pt>
                <c:pt idx="195">
                  <c:v>41835</c:v>
                </c:pt>
                <c:pt idx="196">
                  <c:v>41836</c:v>
                </c:pt>
                <c:pt idx="197">
                  <c:v>41837</c:v>
                </c:pt>
                <c:pt idx="198">
                  <c:v>41838</c:v>
                </c:pt>
                <c:pt idx="199">
                  <c:v>41839</c:v>
                </c:pt>
                <c:pt idx="200">
                  <c:v>41840</c:v>
                </c:pt>
                <c:pt idx="201">
                  <c:v>41841</c:v>
                </c:pt>
                <c:pt idx="202">
                  <c:v>41842</c:v>
                </c:pt>
                <c:pt idx="203">
                  <c:v>41843</c:v>
                </c:pt>
                <c:pt idx="204">
                  <c:v>41844</c:v>
                </c:pt>
                <c:pt idx="205">
                  <c:v>41845</c:v>
                </c:pt>
                <c:pt idx="206">
                  <c:v>41846</c:v>
                </c:pt>
                <c:pt idx="207">
                  <c:v>41847</c:v>
                </c:pt>
                <c:pt idx="208">
                  <c:v>41848</c:v>
                </c:pt>
                <c:pt idx="209">
                  <c:v>41849</c:v>
                </c:pt>
                <c:pt idx="210">
                  <c:v>41850</c:v>
                </c:pt>
                <c:pt idx="211">
                  <c:v>41851</c:v>
                </c:pt>
                <c:pt idx="212">
                  <c:v>41852</c:v>
                </c:pt>
                <c:pt idx="213">
                  <c:v>41853</c:v>
                </c:pt>
                <c:pt idx="214">
                  <c:v>41854</c:v>
                </c:pt>
                <c:pt idx="215">
                  <c:v>41855</c:v>
                </c:pt>
                <c:pt idx="216">
                  <c:v>41856</c:v>
                </c:pt>
                <c:pt idx="217">
                  <c:v>41857</c:v>
                </c:pt>
                <c:pt idx="218">
                  <c:v>41858</c:v>
                </c:pt>
                <c:pt idx="219">
                  <c:v>41859</c:v>
                </c:pt>
                <c:pt idx="220">
                  <c:v>41860</c:v>
                </c:pt>
                <c:pt idx="221">
                  <c:v>41861</c:v>
                </c:pt>
                <c:pt idx="222">
                  <c:v>41862</c:v>
                </c:pt>
                <c:pt idx="223">
                  <c:v>41863</c:v>
                </c:pt>
                <c:pt idx="224">
                  <c:v>41864</c:v>
                </c:pt>
                <c:pt idx="225">
                  <c:v>41865</c:v>
                </c:pt>
                <c:pt idx="226">
                  <c:v>41866</c:v>
                </c:pt>
                <c:pt idx="227">
                  <c:v>41867</c:v>
                </c:pt>
                <c:pt idx="228">
                  <c:v>41868</c:v>
                </c:pt>
                <c:pt idx="229">
                  <c:v>41869</c:v>
                </c:pt>
                <c:pt idx="230">
                  <c:v>41870</c:v>
                </c:pt>
                <c:pt idx="231">
                  <c:v>41871</c:v>
                </c:pt>
                <c:pt idx="232">
                  <c:v>41872</c:v>
                </c:pt>
                <c:pt idx="233">
                  <c:v>41873</c:v>
                </c:pt>
                <c:pt idx="234">
                  <c:v>41874</c:v>
                </c:pt>
                <c:pt idx="235">
                  <c:v>41875</c:v>
                </c:pt>
                <c:pt idx="236">
                  <c:v>41876</c:v>
                </c:pt>
                <c:pt idx="237">
                  <c:v>41877</c:v>
                </c:pt>
                <c:pt idx="238">
                  <c:v>41878</c:v>
                </c:pt>
                <c:pt idx="239">
                  <c:v>41879</c:v>
                </c:pt>
                <c:pt idx="240">
                  <c:v>41880</c:v>
                </c:pt>
                <c:pt idx="241">
                  <c:v>41881</c:v>
                </c:pt>
                <c:pt idx="242">
                  <c:v>41882</c:v>
                </c:pt>
                <c:pt idx="243">
                  <c:v>41883</c:v>
                </c:pt>
                <c:pt idx="244">
                  <c:v>41884</c:v>
                </c:pt>
                <c:pt idx="245">
                  <c:v>41885</c:v>
                </c:pt>
                <c:pt idx="246">
                  <c:v>41886</c:v>
                </c:pt>
                <c:pt idx="247">
                  <c:v>41887</c:v>
                </c:pt>
                <c:pt idx="248">
                  <c:v>41888</c:v>
                </c:pt>
                <c:pt idx="249">
                  <c:v>41889</c:v>
                </c:pt>
                <c:pt idx="250">
                  <c:v>41890</c:v>
                </c:pt>
                <c:pt idx="251">
                  <c:v>41891</c:v>
                </c:pt>
                <c:pt idx="252">
                  <c:v>41892</c:v>
                </c:pt>
                <c:pt idx="253">
                  <c:v>41893</c:v>
                </c:pt>
                <c:pt idx="254">
                  <c:v>41894</c:v>
                </c:pt>
                <c:pt idx="255">
                  <c:v>41895</c:v>
                </c:pt>
                <c:pt idx="256">
                  <c:v>41896</c:v>
                </c:pt>
                <c:pt idx="257">
                  <c:v>41897</c:v>
                </c:pt>
                <c:pt idx="258">
                  <c:v>41898</c:v>
                </c:pt>
                <c:pt idx="259">
                  <c:v>41899</c:v>
                </c:pt>
                <c:pt idx="260">
                  <c:v>41900</c:v>
                </c:pt>
                <c:pt idx="261">
                  <c:v>41901</c:v>
                </c:pt>
                <c:pt idx="262">
                  <c:v>41902</c:v>
                </c:pt>
                <c:pt idx="263">
                  <c:v>41903</c:v>
                </c:pt>
                <c:pt idx="264">
                  <c:v>41904</c:v>
                </c:pt>
                <c:pt idx="265">
                  <c:v>41905</c:v>
                </c:pt>
                <c:pt idx="266">
                  <c:v>41906</c:v>
                </c:pt>
                <c:pt idx="267">
                  <c:v>41907</c:v>
                </c:pt>
                <c:pt idx="268">
                  <c:v>41908</c:v>
                </c:pt>
                <c:pt idx="269">
                  <c:v>41909</c:v>
                </c:pt>
                <c:pt idx="270">
                  <c:v>41910</c:v>
                </c:pt>
                <c:pt idx="271">
                  <c:v>41911</c:v>
                </c:pt>
                <c:pt idx="272">
                  <c:v>41912</c:v>
                </c:pt>
                <c:pt idx="273">
                  <c:v>41913</c:v>
                </c:pt>
                <c:pt idx="274">
                  <c:v>41914</c:v>
                </c:pt>
                <c:pt idx="275">
                  <c:v>41915</c:v>
                </c:pt>
                <c:pt idx="276">
                  <c:v>41916</c:v>
                </c:pt>
                <c:pt idx="277">
                  <c:v>41917</c:v>
                </c:pt>
                <c:pt idx="278">
                  <c:v>41918</c:v>
                </c:pt>
                <c:pt idx="279">
                  <c:v>41919</c:v>
                </c:pt>
                <c:pt idx="280">
                  <c:v>41920</c:v>
                </c:pt>
                <c:pt idx="281">
                  <c:v>41921</c:v>
                </c:pt>
                <c:pt idx="282">
                  <c:v>41922</c:v>
                </c:pt>
                <c:pt idx="283">
                  <c:v>41923</c:v>
                </c:pt>
                <c:pt idx="284">
                  <c:v>41924</c:v>
                </c:pt>
                <c:pt idx="285">
                  <c:v>41925</c:v>
                </c:pt>
                <c:pt idx="286">
                  <c:v>41926</c:v>
                </c:pt>
                <c:pt idx="287">
                  <c:v>41927</c:v>
                </c:pt>
                <c:pt idx="288">
                  <c:v>41928</c:v>
                </c:pt>
                <c:pt idx="289">
                  <c:v>41929</c:v>
                </c:pt>
                <c:pt idx="290">
                  <c:v>41930</c:v>
                </c:pt>
                <c:pt idx="291">
                  <c:v>41931</c:v>
                </c:pt>
                <c:pt idx="292">
                  <c:v>41932</c:v>
                </c:pt>
                <c:pt idx="293">
                  <c:v>41933</c:v>
                </c:pt>
                <c:pt idx="294">
                  <c:v>41934</c:v>
                </c:pt>
                <c:pt idx="295">
                  <c:v>41935</c:v>
                </c:pt>
                <c:pt idx="296">
                  <c:v>41936</c:v>
                </c:pt>
                <c:pt idx="297">
                  <c:v>41937</c:v>
                </c:pt>
                <c:pt idx="298">
                  <c:v>41938</c:v>
                </c:pt>
                <c:pt idx="299">
                  <c:v>41939</c:v>
                </c:pt>
                <c:pt idx="300">
                  <c:v>41940</c:v>
                </c:pt>
                <c:pt idx="301">
                  <c:v>41941</c:v>
                </c:pt>
                <c:pt idx="302">
                  <c:v>41942</c:v>
                </c:pt>
                <c:pt idx="303">
                  <c:v>41943</c:v>
                </c:pt>
                <c:pt idx="304">
                  <c:v>41944</c:v>
                </c:pt>
                <c:pt idx="305">
                  <c:v>41945</c:v>
                </c:pt>
                <c:pt idx="306">
                  <c:v>41946</c:v>
                </c:pt>
                <c:pt idx="307">
                  <c:v>41947</c:v>
                </c:pt>
                <c:pt idx="308">
                  <c:v>41948</c:v>
                </c:pt>
                <c:pt idx="309">
                  <c:v>41949</c:v>
                </c:pt>
                <c:pt idx="310">
                  <c:v>41950</c:v>
                </c:pt>
                <c:pt idx="311">
                  <c:v>41951</c:v>
                </c:pt>
                <c:pt idx="312">
                  <c:v>41952</c:v>
                </c:pt>
                <c:pt idx="313">
                  <c:v>41953</c:v>
                </c:pt>
                <c:pt idx="314">
                  <c:v>41954</c:v>
                </c:pt>
                <c:pt idx="315">
                  <c:v>41955</c:v>
                </c:pt>
                <c:pt idx="316">
                  <c:v>41956</c:v>
                </c:pt>
                <c:pt idx="317">
                  <c:v>41957</c:v>
                </c:pt>
                <c:pt idx="318">
                  <c:v>41958</c:v>
                </c:pt>
                <c:pt idx="319">
                  <c:v>41959</c:v>
                </c:pt>
                <c:pt idx="320">
                  <c:v>41960</c:v>
                </c:pt>
                <c:pt idx="321">
                  <c:v>41961</c:v>
                </c:pt>
                <c:pt idx="322">
                  <c:v>41962</c:v>
                </c:pt>
                <c:pt idx="323">
                  <c:v>41963</c:v>
                </c:pt>
                <c:pt idx="324">
                  <c:v>41964</c:v>
                </c:pt>
                <c:pt idx="325">
                  <c:v>41965</c:v>
                </c:pt>
                <c:pt idx="326">
                  <c:v>41966</c:v>
                </c:pt>
                <c:pt idx="327">
                  <c:v>41967</c:v>
                </c:pt>
                <c:pt idx="328">
                  <c:v>41968</c:v>
                </c:pt>
                <c:pt idx="329">
                  <c:v>41969</c:v>
                </c:pt>
                <c:pt idx="330">
                  <c:v>41970</c:v>
                </c:pt>
                <c:pt idx="331">
                  <c:v>41971</c:v>
                </c:pt>
                <c:pt idx="332">
                  <c:v>41972</c:v>
                </c:pt>
                <c:pt idx="333">
                  <c:v>41973</c:v>
                </c:pt>
                <c:pt idx="334">
                  <c:v>41974</c:v>
                </c:pt>
                <c:pt idx="335">
                  <c:v>41975</c:v>
                </c:pt>
                <c:pt idx="336">
                  <c:v>41976</c:v>
                </c:pt>
                <c:pt idx="337">
                  <c:v>41977</c:v>
                </c:pt>
                <c:pt idx="338">
                  <c:v>41978</c:v>
                </c:pt>
                <c:pt idx="339">
                  <c:v>41979</c:v>
                </c:pt>
                <c:pt idx="340">
                  <c:v>41980</c:v>
                </c:pt>
                <c:pt idx="341">
                  <c:v>41981</c:v>
                </c:pt>
                <c:pt idx="342">
                  <c:v>41982</c:v>
                </c:pt>
                <c:pt idx="343">
                  <c:v>41983</c:v>
                </c:pt>
                <c:pt idx="344">
                  <c:v>41984</c:v>
                </c:pt>
                <c:pt idx="345">
                  <c:v>41985</c:v>
                </c:pt>
                <c:pt idx="346">
                  <c:v>41986</c:v>
                </c:pt>
                <c:pt idx="347">
                  <c:v>41987</c:v>
                </c:pt>
                <c:pt idx="348">
                  <c:v>41988</c:v>
                </c:pt>
                <c:pt idx="349">
                  <c:v>41989</c:v>
                </c:pt>
                <c:pt idx="350">
                  <c:v>41990</c:v>
                </c:pt>
                <c:pt idx="351">
                  <c:v>41991</c:v>
                </c:pt>
                <c:pt idx="352">
                  <c:v>41992</c:v>
                </c:pt>
                <c:pt idx="353">
                  <c:v>41993</c:v>
                </c:pt>
                <c:pt idx="354">
                  <c:v>41994</c:v>
                </c:pt>
                <c:pt idx="355">
                  <c:v>41995</c:v>
                </c:pt>
                <c:pt idx="356">
                  <c:v>41996</c:v>
                </c:pt>
                <c:pt idx="357">
                  <c:v>41997</c:v>
                </c:pt>
                <c:pt idx="358">
                  <c:v>41998</c:v>
                </c:pt>
                <c:pt idx="359">
                  <c:v>41999</c:v>
                </c:pt>
                <c:pt idx="360">
                  <c:v>42000</c:v>
                </c:pt>
                <c:pt idx="361">
                  <c:v>42001</c:v>
                </c:pt>
                <c:pt idx="362">
                  <c:v>42002</c:v>
                </c:pt>
                <c:pt idx="363">
                  <c:v>42003</c:v>
                </c:pt>
                <c:pt idx="364">
                  <c:v>42004</c:v>
                </c:pt>
                <c:pt idx="365">
                  <c:v>42005</c:v>
                </c:pt>
                <c:pt idx="366">
                  <c:v>42006</c:v>
                </c:pt>
                <c:pt idx="367">
                  <c:v>42007</c:v>
                </c:pt>
                <c:pt idx="368">
                  <c:v>42008</c:v>
                </c:pt>
                <c:pt idx="369">
                  <c:v>42009</c:v>
                </c:pt>
                <c:pt idx="370">
                  <c:v>42010</c:v>
                </c:pt>
                <c:pt idx="371">
                  <c:v>42011</c:v>
                </c:pt>
                <c:pt idx="372">
                  <c:v>42012</c:v>
                </c:pt>
                <c:pt idx="373">
                  <c:v>42013</c:v>
                </c:pt>
                <c:pt idx="374">
                  <c:v>42014</c:v>
                </c:pt>
                <c:pt idx="375">
                  <c:v>42015</c:v>
                </c:pt>
                <c:pt idx="376">
                  <c:v>42016</c:v>
                </c:pt>
                <c:pt idx="377">
                  <c:v>42017</c:v>
                </c:pt>
                <c:pt idx="378">
                  <c:v>42018</c:v>
                </c:pt>
                <c:pt idx="379">
                  <c:v>42019</c:v>
                </c:pt>
                <c:pt idx="380">
                  <c:v>42020</c:v>
                </c:pt>
                <c:pt idx="381">
                  <c:v>42021</c:v>
                </c:pt>
                <c:pt idx="382">
                  <c:v>42022</c:v>
                </c:pt>
                <c:pt idx="383">
                  <c:v>42023</c:v>
                </c:pt>
                <c:pt idx="384">
                  <c:v>42024</c:v>
                </c:pt>
                <c:pt idx="385">
                  <c:v>42025</c:v>
                </c:pt>
                <c:pt idx="386">
                  <c:v>42026</c:v>
                </c:pt>
                <c:pt idx="387">
                  <c:v>42027</c:v>
                </c:pt>
                <c:pt idx="388">
                  <c:v>42028</c:v>
                </c:pt>
                <c:pt idx="389">
                  <c:v>42029</c:v>
                </c:pt>
                <c:pt idx="390">
                  <c:v>42030</c:v>
                </c:pt>
                <c:pt idx="391">
                  <c:v>42031</c:v>
                </c:pt>
                <c:pt idx="392">
                  <c:v>42032</c:v>
                </c:pt>
                <c:pt idx="393">
                  <c:v>42033</c:v>
                </c:pt>
                <c:pt idx="394">
                  <c:v>42034</c:v>
                </c:pt>
                <c:pt idx="395">
                  <c:v>42035</c:v>
                </c:pt>
                <c:pt idx="396">
                  <c:v>42036</c:v>
                </c:pt>
                <c:pt idx="397">
                  <c:v>42037</c:v>
                </c:pt>
                <c:pt idx="398">
                  <c:v>42038</c:v>
                </c:pt>
                <c:pt idx="399">
                  <c:v>42039</c:v>
                </c:pt>
                <c:pt idx="400">
                  <c:v>42040</c:v>
                </c:pt>
                <c:pt idx="401">
                  <c:v>42041</c:v>
                </c:pt>
                <c:pt idx="402">
                  <c:v>42042</c:v>
                </c:pt>
                <c:pt idx="403">
                  <c:v>42043</c:v>
                </c:pt>
                <c:pt idx="404">
                  <c:v>42044</c:v>
                </c:pt>
                <c:pt idx="405">
                  <c:v>42045</c:v>
                </c:pt>
                <c:pt idx="406">
                  <c:v>42046</c:v>
                </c:pt>
                <c:pt idx="407">
                  <c:v>42047</c:v>
                </c:pt>
                <c:pt idx="408">
                  <c:v>42048</c:v>
                </c:pt>
                <c:pt idx="409">
                  <c:v>42049</c:v>
                </c:pt>
                <c:pt idx="410">
                  <c:v>42050</c:v>
                </c:pt>
                <c:pt idx="411">
                  <c:v>42051</c:v>
                </c:pt>
                <c:pt idx="412">
                  <c:v>42052</c:v>
                </c:pt>
                <c:pt idx="413">
                  <c:v>42053</c:v>
                </c:pt>
                <c:pt idx="414">
                  <c:v>42054</c:v>
                </c:pt>
                <c:pt idx="415">
                  <c:v>42055</c:v>
                </c:pt>
                <c:pt idx="416">
                  <c:v>42056</c:v>
                </c:pt>
                <c:pt idx="417">
                  <c:v>42057</c:v>
                </c:pt>
                <c:pt idx="418">
                  <c:v>42058</c:v>
                </c:pt>
                <c:pt idx="419">
                  <c:v>42059</c:v>
                </c:pt>
                <c:pt idx="420">
                  <c:v>42060</c:v>
                </c:pt>
                <c:pt idx="421">
                  <c:v>42061</c:v>
                </c:pt>
                <c:pt idx="422">
                  <c:v>42062</c:v>
                </c:pt>
                <c:pt idx="423">
                  <c:v>42063</c:v>
                </c:pt>
                <c:pt idx="424">
                  <c:v>42064</c:v>
                </c:pt>
                <c:pt idx="425">
                  <c:v>42065</c:v>
                </c:pt>
                <c:pt idx="426">
                  <c:v>42066</c:v>
                </c:pt>
                <c:pt idx="427">
                  <c:v>42067</c:v>
                </c:pt>
                <c:pt idx="428">
                  <c:v>42068</c:v>
                </c:pt>
                <c:pt idx="429">
                  <c:v>42069</c:v>
                </c:pt>
                <c:pt idx="430">
                  <c:v>42070</c:v>
                </c:pt>
                <c:pt idx="431">
                  <c:v>42071</c:v>
                </c:pt>
                <c:pt idx="432">
                  <c:v>42072</c:v>
                </c:pt>
                <c:pt idx="433">
                  <c:v>42073</c:v>
                </c:pt>
                <c:pt idx="434">
                  <c:v>42074</c:v>
                </c:pt>
                <c:pt idx="435">
                  <c:v>42075</c:v>
                </c:pt>
                <c:pt idx="436">
                  <c:v>42076</c:v>
                </c:pt>
              </c:numCache>
            </c:numRef>
          </c:cat>
          <c:val>
            <c:numRef>
              <c:f>Hoja2!$C$5:$C$441</c:f>
              <c:numCache>
                <c:formatCode>General</c:formatCode>
                <c:ptCount val="437"/>
                <c:pt idx="0">
                  <c:v>5.060003</c:v>
                </c:pt>
                <c:pt idx="1">
                  <c:v>5.0612760000000003</c:v>
                </c:pt>
                <c:pt idx="2">
                  <c:v>5.0625479999999996</c:v>
                </c:pt>
                <c:pt idx="3">
                  <c:v>5.0638209999999999</c:v>
                </c:pt>
                <c:pt idx="4">
                  <c:v>5.0650950000000003</c:v>
                </c:pt>
                <c:pt idx="5">
                  <c:v>5.0663689999999999</c:v>
                </c:pt>
                <c:pt idx="6">
                  <c:v>5.0676430000000003</c:v>
                </c:pt>
                <c:pt idx="7">
                  <c:v>5.0689169999999999</c:v>
                </c:pt>
                <c:pt idx="8">
                  <c:v>5.0701919999999996</c:v>
                </c:pt>
                <c:pt idx="9">
                  <c:v>5.0714670000000002</c:v>
                </c:pt>
                <c:pt idx="10">
                  <c:v>5.0725369999999996</c:v>
                </c:pt>
                <c:pt idx="11">
                  <c:v>5.0736080000000001</c:v>
                </c:pt>
                <c:pt idx="12">
                  <c:v>5.0746789999999997</c:v>
                </c:pt>
                <c:pt idx="13">
                  <c:v>5.0757500000000002</c:v>
                </c:pt>
                <c:pt idx="14">
                  <c:v>5.0768209999999998</c:v>
                </c:pt>
                <c:pt idx="15">
                  <c:v>5.0778930000000004</c:v>
                </c:pt>
                <c:pt idx="16">
                  <c:v>5.078964</c:v>
                </c:pt>
                <c:pt idx="17">
                  <c:v>5.0800359999999998</c:v>
                </c:pt>
                <c:pt idx="18">
                  <c:v>5.0811089999999997</c:v>
                </c:pt>
                <c:pt idx="19">
                  <c:v>5.0821810000000003</c:v>
                </c:pt>
                <c:pt idx="20">
                  <c:v>5.0832540000000002</c:v>
                </c:pt>
                <c:pt idx="21">
                  <c:v>5.084327</c:v>
                </c:pt>
                <c:pt idx="22">
                  <c:v>5.0853999999999999</c:v>
                </c:pt>
                <c:pt idx="23">
                  <c:v>5.0864729999999998</c:v>
                </c:pt>
                <c:pt idx="24">
                  <c:v>5.0875469999999998</c:v>
                </c:pt>
                <c:pt idx="25">
                  <c:v>5.08969</c:v>
                </c:pt>
                <c:pt idx="26">
                  <c:v>5.0918330000000003</c:v>
                </c:pt>
                <c:pt idx="27">
                  <c:v>5.0939779999999999</c:v>
                </c:pt>
                <c:pt idx="28">
                  <c:v>5.0961230000000004</c:v>
                </c:pt>
                <c:pt idx="29">
                  <c:v>5.0982700000000003</c:v>
                </c:pt>
                <c:pt idx="30">
                  <c:v>5.1004170000000002</c:v>
                </c:pt>
                <c:pt idx="31">
                  <c:v>5.1025650000000002</c:v>
                </c:pt>
                <c:pt idx="32">
                  <c:v>5.1047140000000004</c:v>
                </c:pt>
                <c:pt idx="33">
                  <c:v>5.1068639999999998</c:v>
                </c:pt>
                <c:pt idx="34">
                  <c:v>5.1090150000000003</c:v>
                </c:pt>
                <c:pt idx="35">
                  <c:v>5.111167</c:v>
                </c:pt>
                <c:pt idx="36">
                  <c:v>5.1133189999999997</c:v>
                </c:pt>
                <c:pt idx="37">
                  <c:v>5.1154729999999997</c:v>
                </c:pt>
                <c:pt idx="38">
                  <c:v>5.1176269999999997</c:v>
                </c:pt>
                <c:pt idx="39">
                  <c:v>5.119783</c:v>
                </c:pt>
                <c:pt idx="40">
                  <c:v>5.1219390000000002</c:v>
                </c:pt>
                <c:pt idx="41">
                  <c:v>5.1223340000000004</c:v>
                </c:pt>
                <c:pt idx="42">
                  <c:v>5.1227280000000004</c:v>
                </c:pt>
                <c:pt idx="43">
                  <c:v>5.1231229999999996</c:v>
                </c:pt>
                <c:pt idx="44">
                  <c:v>5.1235179999999998</c:v>
                </c:pt>
                <c:pt idx="45">
                  <c:v>5.1239119999999998</c:v>
                </c:pt>
                <c:pt idx="46">
                  <c:v>5.1243069999999999</c:v>
                </c:pt>
                <c:pt idx="47">
                  <c:v>5.1247020000000001</c:v>
                </c:pt>
                <c:pt idx="48">
                  <c:v>5.1250970000000002</c:v>
                </c:pt>
                <c:pt idx="49">
                  <c:v>5.1254910000000002</c:v>
                </c:pt>
                <c:pt idx="50">
                  <c:v>5.1258860000000004</c:v>
                </c:pt>
                <c:pt idx="51">
                  <c:v>5.1262809999999996</c:v>
                </c:pt>
                <c:pt idx="52">
                  <c:v>5.1266759999999998</c:v>
                </c:pt>
                <c:pt idx="53">
                  <c:v>5.1270709999999999</c:v>
                </c:pt>
                <c:pt idx="54">
                  <c:v>5.1274660000000001</c:v>
                </c:pt>
                <c:pt idx="55">
                  <c:v>5.1278610000000002</c:v>
                </c:pt>
                <c:pt idx="56">
                  <c:v>5.1283300000000001</c:v>
                </c:pt>
                <c:pt idx="57">
                  <c:v>5.1288</c:v>
                </c:pt>
                <c:pt idx="58">
                  <c:v>5.1292689999999999</c:v>
                </c:pt>
                <c:pt idx="59">
                  <c:v>5.1297379999999997</c:v>
                </c:pt>
                <c:pt idx="60">
                  <c:v>5.1302079999999997</c:v>
                </c:pt>
                <c:pt idx="61">
                  <c:v>5.1306770000000004</c:v>
                </c:pt>
                <c:pt idx="62">
                  <c:v>5.1311470000000003</c:v>
                </c:pt>
                <c:pt idx="63">
                  <c:v>5.1316160000000002</c:v>
                </c:pt>
                <c:pt idx="64">
                  <c:v>5.1320860000000001</c:v>
                </c:pt>
                <c:pt idx="65">
                  <c:v>5.1325560000000001</c:v>
                </c:pt>
                <c:pt idx="66">
                  <c:v>5.1330249999999999</c:v>
                </c:pt>
                <c:pt idx="67">
                  <c:v>5.1334949999999999</c:v>
                </c:pt>
                <c:pt idx="68">
                  <c:v>5.1339649999999999</c:v>
                </c:pt>
                <c:pt idx="69">
                  <c:v>5.1344839999999996</c:v>
                </c:pt>
                <c:pt idx="70">
                  <c:v>5.1350030000000002</c:v>
                </c:pt>
                <c:pt idx="71">
                  <c:v>5.1355219999999999</c:v>
                </c:pt>
                <c:pt idx="72">
                  <c:v>5.1360409999999996</c:v>
                </c:pt>
                <c:pt idx="73">
                  <c:v>5.1365600000000002</c:v>
                </c:pt>
                <c:pt idx="74">
                  <c:v>5.137079</c:v>
                </c:pt>
                <c:pt idx="75">
                  <c:v>5.1375989999999998</c:v>
                </c:pt>
                <c:pt idx="76">
                  <c:v>5.1381180000000004</c:v>
                </c:pt>
                <c:pt idx="77">
                  <c:v>5.1386370000000001</c:v>
                </c:pt>
                <c:pt idx="78">
                  <c:v>5.139157</c:v>
                </c:pt>
                <c:pt idx="79">
                  <c:v>5.1396759999999997</c:v>
                </c:pt>
                <c:pt idx="80">
                  <c:v>5.1401959999999995</c:v>
                </c:pt>
                <c:pt idx="81">
                  <c:v>5.1407150000000001</c:v>
                </c:pt>
                <c:pt idx="82">
                  <c:v>5.141235</c:v>
                </c:pt>
                <c:pt idx="83">
                  <c:v>5.1417549999999999</c:v>
                </c:pt>
                <c:pt idx="84">
                  <c:v>5.142309</c:v>
                </c:pt>
                <c:pt idx="85">
                  <c:v>5.1428640000000003</c:v>
                </c:pt>
                <c:pt idx="86">
                  <c:v>5.1434189999999997</c:v>
                </c:pt>
                <c:pt idx="87">
                  <c:v>5.143974</c:v>
                </c:pt>
                <c:pt idx="88">
                  <c:v>5.1445290000000004</c:v>
                </c:pt>
                <c:pt idx="89">
                  <c:v>5.1450839999999998</c:v>
                </c:pt>
                <c:pt idx="90">
                  <c:v>5.1456390000000001</c:v>
                </c:pt>
                <c:pt idx="91">
                  <c:v>5.1461940000000004</c:v>
                </c:pt>
                <c:pt idx="92">
                  <c:v>5.1467489999999998</c:v>
                </c:pt>
                <c:pt idx="93">
                  <c:v>5.1473040000000001</c:v>
                </c:pt>
                <c:pt idx="94">
                  <c:v>5.1478599999999997</c:v>
                </c:pt>
                <c:pt idx="95">
                  <c:v>5.148415</c:v>
                </c:pt>
                <c:pt idx="96">
                  <c:v>5.1489710000000004</c:v>
                </c:pt>
                <c:pt idx="97">
                  <c:v>5.1495259999999998</c:v>
                </c:pt>
                <c:pt idx="98">
                  <c:v>5.1500820000000003</c:v>
                </c:pt>
                <c:pt idx="99">
                  <c:v>5.1506369999999997</c:v>
                </c:pt>
                <c:pt idx="100">
                  <c:v>5.1508099999999999</c:v>
                </c:pt>
                <c:pt idx="101">
                  <c:v>5.1509830000000001</c:v>
                </c:pt>
                <c:pt idx="102">
                  <c:v>5.1511560000000003</c:v>
                </c:pt>
                <c:pt idx="103">
                  <c:v>5.1513299999999997</c:v>
                </c:pt>
                <c:pt idx="104">
                  <c:v>5.1515029999999999</c:v>
                </c:pt>
                <c:pt idx="105">
                  <c:v>5.1516760000000001</c:v>
                </c:pt>
                <c:pt idx="106">
                  <c:v>5.1518490000000003</c:v>
                </c:pt>
                <c:pt idx="107">
                  <c:v>5.1520219999999997</c:v>
                </c:pt>
                <c:pt idx="108">
                  <c:v>5.1521949999999999</c:v>
                </c:pt>
                <c:pt idx="109">
                  <c:v>5.1523680000000001</c:v>
                </c:pt>
                <c:pt idx="110">
                  <c:v>5.1525410000000003</c:v>
                </c:pt>
                <c:pt idx="111">
                  <c:v>5.1527139999999996</c:v>
                </c:pt>
                <c:pt idx="112">
                  <c:v>5.1528879999999999</c:v>
                </c:pt>
                <c:pt idx="113">
                  <c:v>5.1530610000000001</c:v>
                </c:pt>
                <c:pt idx="114">
                  <c:v>5.1532340000000003</c:v>
                </c:pt>
                <c:pt idx="115">
                  <c:v>5.1525949999999998</c:v>
                </c:pt>
                <c:pt idx="116">
                  <c:v>5.1519570000000003</c:v>
                </c:pt>
                <c:pt idx="117">
                  <c:v>5.151319</c:v>
                </c:pt>
                <c:pt idx="118">
                  <c:v>5.1506809999999996</c:v>
                </c:pt>
                <c:pt idx="119">
                  <c:v>5.1500430000000001</c:v>
                </c:pt>
                <c:pt idx="120">
                  <c:v>5.1494049999999998</c:v>
                </c:pt>
                <c:pt idx="121">
                  <c:v>5.1487670000000003</c:v>
                </c:pt>
                <c:pt idx="122">
                  <c:v>5.1481300000000001</c:v>
                </c:pt>
                <c:pt idx="123">
                  <c:v>5.1474919999999997</c:v>
                </c:pt>
                <c:pt idx="124">
                  <c:v>5.1468540000000003</c:v>
                </c:pt>
                <c:pt idx="125">
                  <c:v>5.146217</c:v>
                </c:pt>
                <c:pt idx="126">
                  <c:v>5.1455799999999998</c:v>
                </c:pt>
                <c:pt idx="127">
                  <c:v>5.1449420000000003</c:v>
                </c:pt>
                <c:pt idx="128">
                  <c:v>5.1443050000000001</c:v>
                </c:pt>
                <c:pt idx="129">
                  <c:v>5.1436679999999999</c:v>
                </c:pt>
                <c:pt idx="130">
                  <c:v>5.1434949999999997</c:v>
                </c:pt>
                <c:pt idx="131">
                  <c:v>5.1433210000000003</c:v>
                </c:pt>
                <c:pt idx="132">
                  <c:v>5.1431480000000001</c:v>
                </c:pt>
                <c:pt idx="133">
                  <c:v>5.1429749999999999</c:v>
                </c:pt>
                <c:pt idx="134">
                  <c:v>5.1428019999999997</c:v>
                </c:pt>
                <c:pt idx="135">
                  <c:v>5.1426290000000003</c:v>
                </c:pt>
                <c:pt idx="136">
                  <c:v>5.1424560000000001</c:v>
                </c:pt>
                <c:pt idx="137">
                  <c:v>5.1422829999999999</c:v>
                </c:pt>
                <c:pt idx="138">
                  <c:v>5.1421099999999997</c:v>
                </c:pt>
                <c:pt idx="139">
                  <c:v>5.1419370000000004</c:v>
                </c:pt>
                <c:pt idx="140">
                  <c:v>5.1417630000000001</c:v>
                </c:pt>
                <c:pt idx="141">
                  <c:v>5.1415899999999999</c:v>
                </c:pt>
                <c:pt idx="142">
                  <c:v>5.1414169999999997</c:v>
                </c:pt>
                <c:pt idx="143">
                  <c:v>5.1412440000000004</c:v>
                </c:pt>
                <c:pt idx="144">
                  <c:v>5.1410710000000002</c:v>
                </c:pt>
                <c:pt idx="145">
                  <c:v>5.1398849999999996</c:v>
                </c:pt>
                <c:pt idx="146">
                  <c:v>5.1386989999999999</c:v>
                </c:pt>
                <c:pt idx="147">
                  <c:v>5.1375130000000002</c:v>
                </c:pt>
                <c:pt idx="148">
                  <c:v>5.1363269999999996</c:v>
                </c:pt>
                <c:pt idx="149">
                  <c:v>5.1351420000000001</c:v>
                </c:pt>
                <c:pt idx="150">
                  <c:v>5.1339569999999997</c:v>
                </c:pt>
                <c:pt idx="151">
                  <c:v>5.1327720000000001</c:v>
                </c:pt>
                <c:pt idx="152">
                  <c:v>5.1315879999999998</c:v>
                </c:pt>
                <c:pt idx="153">
                  <c:v>5.1304030000000003</c:v>
                </c:pt>
                <c:pt idx="154">
                  <c:v>5.129219</c:v>
                </c:pt>
                <c:pt idx="155">
                  <c:v>5.1280359999999998</c:v>
                </c:pt>
                <c:pt idx="156">
                  <c:v>5.1268520000000004</c:v>
                </c:pt>
                <c:pt idx="157">
                  <c:v>5.1256690000000003</c:v>
                </c:pt>
                <c:pt idx="158">
                  <c:v>5.1244860000000001</c:v>
                </c:pt>
                <c:pt idx="159">
                  <c:v>5.1233040000000001</c:v>
                </c:pt>
                <c:pt idx="160">
                  <c:v>5.1221209999999999</c:v>
                </c:pt>
                <c:pt idx="161">
                  <c:v>5.1226279999999997</c:v>
                </c:pt>
                <c:pt idx="162">
                  <c:v>5.1231349999999996</c:v>
                </c:pt>
                <c:pt idx="163">
                  <c:v>5.1236420000000003</c:v>
                </c:pt>
                <c:pt idx="164">
                  <c:v>5.1241490000000001</c:v>
                </c:pt>
                <c:pt idx="165">
                  <c:v>5.1246559999999999</c:v>
                </c:pt>
                <c:pt idx="166">
                  <c:v>5.1251629999999997</c:v>
                </c:pt>
                <c:pt idx="167">
                  <c:v>5.1256700000000004</c:v>
                </c:pt>
                <c:pt idx="168">
                  <c:v>5.1261770000000002</c:v>
                </c:pt>
                <c:pt idx="169">
                  <c:v>5.126684</c:v>
                </c:pt>
                <c:pt idx="170">
                  <c:v>5.127192</c:v>
                </c:pt>
                <c:pt idx="171">
                  <c:v>5.1276989999999998</c:v>
                </c:pt>
                <c:pt idx="172">
                  <c:v>5.1282059999999996</c:v>
                </c:pt>
                <c:pt idx="173">
                  <c:v>5.1287140000000004</c:v>
                </c:pt>
                <c:pt idx="174">
                  <c:v>5.1292210000000003</c:v>
                </c:pt>
                <c:pt idx="175">
                  <c:v>5.1297290000000002</c:v>
                </c:pt>
                <c:pt idx="176">
                  <c:v>5.1300049999999997</c:v>
                </c:pt>
                <c:pt idx="177">
                  <c:v>5.1302810000000001</c:v>
                </c:pt>
                <c:pt idx="178">
                  <c:v>5.1305569999999996</c:v>
                </c:pt>
                <c:pt idx="179">
                  <c:v>5.1308340000000001</c:v>
                </c:pt>
                <c:pt idx="180">
                  <c:v>5.1311099999999996</c:v>
                </c:pt>
                <c:pt idx="181">
                  <c:v>5.131386</c:v>
                </c:pt>
                <c:pt idx="182">
                  <c:v>5.1316629999999996</c:v>
                </c:pt>
                <c:pt idx="183">
                  <c:v>5.131939</c:v>
                </c:pt>
                <c:pt idx="184">
                  <c:v>5.1322150000000004</c:v>
                </c:pt>
                <c:pt idx="185">
                  <c:v>5.1324920000000001</c:v>
                </c:pt>
                <c:pt idx="186">
                  <c:v>5.1327680000000004</c:v>
                </c:pt>
                <c:pt idx="187">
                  <c:v>5.1330450000000001</c:v>
                </c:pt>
                <c:pt idx="188">
                  <c:v>5.1333209999999996</c:v>
                </c:pt>
                <c:pt idx="189">
                  <c:v>5.133597</c:v>
                </c:pt>
                <c:pt idx="190">
                  <c:v>5.1338739999999996</c:v>
                </c:pt>
                <c:pt idx="191">
                  <c:v>5.1339949999999996</c:v>
                </c:pt>
                <c:pt idx="192">
                  <c:v>5.1341169999999998</c:v>
                </c:pt>
                <c:pt idx="193">
                  <c:v>5.1342379999999999</c:v>
                </c:pt>
                <c:pt idx="194">
                  <c:v>5.13436</c:v>
                </c:pt>
                <c:pt idx="195">
                  <c:v>5.1344810000000001</c:v>
                </c:pt>
                <c:pt idx="196">
                  <c:v>5.1346030000000003</c:v>
                </c:pt>
                <c:pt idx="197">
                  <c:v>5.1347240000000003</c:v>
                </c:pt>
                <c:pt idx="198">
                  <c:v>5.1348459999999996</c:v>
                </c:pt>
                <c:pt idx="199">
                  <c:v>5.1349669999999996</c:v>
                </c:pt>
                <c:pt idx="200">
                  <c:v>5.1350889999999998</c:v>
                </c:pt>
                <c:pt idx="201">
                  <c:v>5.1352099999999998</c:v>
                </c:pt>
                <c:pt idx="202">
                  <c:v>5.135332</c:v>
                </c:pt>
                <c:pt idx="203">
                  <c:v>5.135453</c:v>
                </c:pt>
                <c:pt idx="204">
                  <c:v>5.1355750000000002</c:v>
                </c:pt>
                <c:pt idx="205">
                  <c:v>5.1356960000000003</c:v>
                </c:pt>
                <c:pt idx="206">
                  <c:v>5.1363300000000001</c:v>
                </c:pt>
                <c:pt idx="207">
                  <c:v>5.136965</c:v>
                </c:pt>
                <c:pt idx="208">
                  <c:v>5.1375989999999998</c:v>
                </c:pt>
                <c:pt idx="209">
                  <c:v>5.1382339999999997</c:v>
                </c:pt>
                <c:pt idx="210">
                  <c:v>5.1388680000000004</c:v>
                </c:pt>
                <c:pt idx="211">
                  <c:v>5.1395030000000004</c:v>
                </c:pt>
                <c:pt idx="212">
                  <c:v>5.1401380000000003</c:v>
                </c:pt>
                <c:pt idx="213">
                  <c:v>5.1407730000000003</c:v>
                </c:pt>
                <c:pt idx="214">
                  <c:v>5.1414080000000002</c:v>
                </c:pt>
                <c:pt idx="215">
                  <c:v>5.1420430000000001</c:v>
                </c:pt>
                <c:pt idx="216">
                  <c:v>5.1426780000000001</c:v>
                </c:pt>
                <c:pt idx="217">
                  <c:v>5.143313</c:v>
                </c:pt>
                <c:pt idx="218">
                  <c:v>5.143948</c:v>
                </c:pt>
                <c:pt idx="219">
                  <c:v>5.1445829999999999</c:v>
                </c:pt>
                <c:pt idx="220">
                  <c:v>5.145219</c:v>
                </c:pt>
                <c:pt idx="221">
                  <c:v>5.1458539999999999</c:v>
                </c:pt>
                <c:pt idx="222">
                  <c:v>5.146261</c:v>
                </c:pt>
                <c:pt idx="223">
                  <c:v>5.146668</c:v>
                </c:pt>
                <c:pt idx="224">
                  <c:v>5.1470739999999999</c:v>
                </c:pt>
                <c:pt idx="225">
                  <c:v>5.147481</c:v>
                </c:pt>
                <c:pt idx="226">
                  <c:v>5.147888</c:v>
                </c:pt>
                <c:pt idx="227">
                  <c:v>5.1482950000000001</c:v>
                </c:pt>
                <c:pt idx="228">
                  <c:v>5.1487020000000001</c:v>
                </c:pt>
                <c:pt idx="229">
                  <c:v>5.1491090000000002</c:v>
                </c:pt>
                <c:pt idx="230">
                  <c:v>5.1495160000000002</c:v>
                </c:pt>
                <c:pt idx="231">
                  <c:v>5.1499230000000003</c:v>
                </c:pt>
                <c:pt idx="232">
                  <c:v>5.1503300000000003</c:v>
                </c:pt>
                <c:pt idx="233">
                  <c:v>5.1507370000000003</c:v>
                </c:pt>
                <c:pt idx="234">
                  <c:v>5.1511440000000004</c:v>
                </c:pt>
                <c:pt idx="235">
                  <c:v>5.1515509999999995</c:v>
                </c:pt>
                <c:pt idx="236">
                  <c:v>5.1519579999999996</c:v>
                </c:pt>
                <c:pt idx="237">
                  <c:v>5.1525670000000003</c:v>
                </c:pt>
                <c:pt idx="238">
                  <c:v>5.1531760000000002</c:v>
                </c:pt>
                <c:pt idx="239">
                  <c:v>5.1537850000000001</c:v>
                </c:pt>
                <c:pt idx="240">
                  <c:v>5.1543939999999999</c:v>
                </c:pt>
                <c:pt idx="241">
                  <c:v>5.1550029999999998</c:v>
                </c:pt>
                <c:pt idx="242">
                  <c:v>5.1556119999999996</c:v>
                </c:pt>
                <c:pt idx="243">
                  <c:v>5.1562210000000004</c:v>
                </c:pt>
                <c:pt idx="244">
                  <c:v>5.1568300000000002</c:v>
                </c:pt>
                <c:pt idx="245">
                  <c:v>5.1574390000000001</c:v>
                </c:pt>
                <c:pt idx="246">
                  <c:v>5.1580490000000001</c:v>
                </c:pt>
                <c:pt idx="247">
                  <c:v>5.158658</c:v>
                </c:pt>
                <c:pt idx="248">
                  <c:v>5.159268</c:v>
                </c:pt>
                <c:pt idx="249">
                  <c:v>5.1598769999999998</c:v>
                </c:pt>
                <c:pt idx="250">
                  <c:v>5.1604869999999998</c:v>
                </c:pt>
                <c:pt idx="251">
                  <c:v>5.1610969999999998</c:v>
                </c:pt>
                <c:pt idx="252">
                  <c:v>5.1617069999999998</c:v>
                </c:pt>
                <c:pt idx="253">
                  <c:v>5.1624619999999997</c:v>
                </c:pt>
                <c:pt idx="254">
                  <c:v>5.1632170000000004</c:v>
                </c:pt>
                <c:pt idx="255">
                  <c:v>5.1639730000000004</c:v>
                </c:pt>
                <c:pt idx="256">
                  <c:v>5.1647290000000003</c:v>
                </c:pt>
                <c:pt idx="257">
                  <c:v>5.1654850000000003</c:v>
                </c:pt>
                <c:pt idx="258">
                  <c:v>5.1662410000000003</c:v>
                </c:pt>
                <c:pt idx="259">
                  <c:v>5.1669970000000003</c:v>
                </c:pt>
                <c:pt idx="260">
                  <c:v>5.1677530000000003</c:v>
                </c:pt>
                <c:pt idx="261">
                  <c:v>5.1685090000000002</c:v>
                </c:pt>
                <c:pt idx="262">
                  <c:v>5.1692660000000004</c:v>
                </c:pt>
                <c:pt idx="263">
                  <c:v>5.1700220000000003</c:v>
                </c:pt>
                <c:pt idx="264">
                  <c:v>5.1707789999999996</c:v>
                </c:pt>
                <c:pt idx="265">
                  <c:v>5.1715350000000004</c:v>
                </c:pt>
                <c:pt idx="266">
                  <c:v>5.1722919999999997</c:v>
                </c:pt>
                <c:pt idx="267">
                  <c:v>5.1730489999999998</c:v>
                </c:pt>
                <c:pt idx="268">
                  <c:v>5.1741650000000003</c:v>
                </c:pt>
                <c:pt idx="269">
                  <c:v>5.175281</c:v>
                </c:pt>
                <c:pt idx="270">
                  <c:v>5.1763979999999998</c:v>
                </c:pt>
                <c:pt idx="271">
                  <c:v>5.1775140000000004</c:v>
                </c:pt>
                <c:pt idx="272">
                  <c:v>5.1786310000000002</c:v>
                </c:pt>
                <c:pt idx="273">
                  <c:v>5.179748</c:v>
                </c:pt>
                <c:pt idx="274">
                  <c:v>5.1808649999999998</c:v>
                </c:pt>
                <c:pt idx="275">
                  <c:v>5.1819829999999998</c:v>
                </c:pt>
                <c:pt idx="276">
                  <c:v>5.1831009999999997</c:v>
                </c:pt>
                <c:pt idx="277">
                  <c:v>5.1842189999999997</c:v>
                </c:pt>
                <c:pt idx="278">
                  <c:v>5.1853369999999996</c:v>
                </c:pt>
                <c:pt idx="279">
                  <c:v>5.1864559999999997</c:v>
                </c:pt>
                <c:pt idx="280">
                  <c:v>5.1875739999999997</c:v>
                </c:pt>
                <c:pt idx="281">
                  <c:v>5.1886929999999998</c:v>
                </c:pt>
                <c:pt idx="282">
                  <c:v>5.189813</c:v>
                </c:pt>
                <c:pt idx="283">
                  <c:v>5.1898669999999996</c:v>
                </c:pt>
                <c:pt idx="284">
                  <c:v>5.1899220000000001</c:v>
                </c:pt>
                <c:pt idx="285">
                  <c:v>5.1899769999999998</c:v>
                </c:pt>
                <c:pt idx="286">
                  <c:v>5.1900310000000003</c:v>
                </c:pt>
                <c:pt idx="287">
                  <c:v>5.190086</c:v>
                </c:pt>
                <c:pt idx="288">
                  <c:v>5.1901409999999997</c:v>
                </c:pt>
                <c:pt idx="289">
                  <c:v>5.1901950000000001</c:v>
                </c:pt>
                <c:pt idx="290">
                  <c:v>5.1902499999999998</c:v>
                </c:pt>
                <c:pt idx="291">
                  <c:v>5.1903050000000004</c:v>
                </c:pt>
                <c:pt idx="292">
                  <c:v>5.1903589999999999</c:v>
                </c:pt>
                <c:pt idx="293">
                  <c:v>5.1904139999999996</c:v>
                </c:pt>
                <c:pt idx="294">
                  <c:v>5.1904680000000001</c:v>
                </c:pt>
                <c:pt idx="295">
                  <c:v>5.1905229999999998</c:v>
                </c:pt>
                <c:pt idx="296">
                  <c:v>5.1905780000000004</c:v>
                </c:pt>
                <c:pt idx="297">
                  <c:v>5.1906319999999999</c:v>
                </c:pt>
                <c:pt idx="298">
                  <c:v>5.1922430000000004</c:v>
                </c:pt>
                <c:pt idx="299">
                  <c:v>5.193854</c:v>
                </c:pt>
                <c:pt idx="300">
                  <c:v>5.1954659999999997</c:v>
                </c:pt>
                <c:pt idx="301">
                  <c:v>5.1970780000000003</c:v>
                </c:pt>
                <c:pt idx="302">
                  <c:v>5.19869</c:v>
                </c:pt>
                <c:pt idx="303">
                  <c:v>5.2003029999999999</c:v>
                </c:pt>
                <c:pt idx="304">
                  <c:v>5.2019169999999999</c:v>
                </c:pt>
                <c:pt idx="305">
                  <c:v>5.2035309999999999</c:v>
                </c:pt>
                <c:pt idx="306">
                  <c:v>5.2051449999999999</c:v>
                </c:pt>
                <c:pt idx="307">
                  <c:v>5.2067600000000001</c:v>
                </c:pt>
                <c:pt idx="308">
                  <c:v>5.2083760000000003</c:v>
                </c:pt>
                <c:pt idx="309">
                  <c:v>5.2099919999999997</c:v>
                </c:pt>
                <c:pt idx="310">
                  <c:v>5.211608</c:v>
                </c:pt>
                <c:pt idx="311">
                  <c:v>5.2132249999999996</c:v>
                </c:pt>
                <c:pt idx="312">
                  <c:v>5.2148430000000001</c:v>
                </c:pt>
                <c:pt idx="313">
                  <c:v>5.2164609999999998</c:v>
                </c:pt>
                <c:pt idx="314">
                  <c:v>5.2167890000000003</c:v>
                </c:pt>
                <c:pt idx="315">
                  <c:v>5.217117</c:v>
                </c:pt>
                <c:pt idx="316">
                  <c:v>5.2174440000000004</c:v>
                </c:pt>
                <c:pt idx="317">
                  <c:v>5.2177720000000001</c:v>
                </c:pt>
                <c:pt idx="318">
                  <c:v>5.2180999999999997</c:v>
                </c:pt>
                <c:pt idx="319">
                  <c:v>5.2184280000000003</c:v>
                </c:pt>
                <c:pt idx="320">
                  <c:v>5.218756</c:v>
                </c:pt>
                <c:pt idx="321">
                  <c:v>5.2190839999999996</c:v>
                </c:pt>
                <c:pt idx="322">
                  <c:v>5.2194120000000002</c:v>
                </c:pt>
                <c:pt idx="323">
                  <c:v>5.2197399999999998</c:v>
                </c:pt>
                <c:pt idx="324">
                  <c:v>5.2200680000000004</c:v>
                </c:pt>
                <c:pt idx="325">
                  <c:v>5.220396</c:v>
                </c:pt>
                <c:pt idx="326">
                  <c:v>5.2207239999999997</c:v>
                </c:pt>
                <c:pt idx="327">
                  <c:v>5.2210520000000002</c:v>
                </c:pt>
                <c:pt idx="328">
                  <c:v>5.221381</c:v>
                </c:pt>
                <c:pt idx="329">
                  <c:v>5.2239380000000004</c:v>
                </c:pt>
                <c:pt idx="330">
                  <c:v>5.226496</c:v>
                </c:pt>
                <c:pt idx="331">
                  <c:v>5.2290559999999999</c:v>
                </c:pt>
                <c:pt idx="332">
                  <c:v>5.231617</c:v>
                </c:pt>
                <c:pt idx="333">
                  <c:v>5.2341800000000003</c:v>
                </c:pt>
                <c:pt idx="334">
                  <c:v>5.2367429999999997</c:v>
                </c:pt>
                <c:pt idx="335">
                  <c:v>5.2393080000000003</c:v>
                </c:pt>
                <c:pt idx="336">
                  <c:v>5.2418740000000001</c:v>
                </c:pt>
                <c:pt idx="337">
                  <c:v>5.2444420000000003</c:v>
                </c:pt>
                <c:pt idx="338">
                  <c:v>5.2470100000000004</c:v>
                </c:pt>
                <c:pt idx="339">
                  <c:v>5.2495799999999999</c:v>
                </c:pt>
                <c:pt idx="340">
                  <c:v>5.2521509999999996</c:v>
                </c:pt>
                <c:pt idx="341">
                  <c:v>5.2547240000000004</c:v>
                </c:pt>
                <c:pt idx="342">
                  <c:v>5.2572980000000005</c:v>
                </c:pt>
                <c:pt idx="343">
                  <c:v>5.2598729999999998</c:v>
                </c:pt>
                <c:pt idx="344">
                  <c:v>5.260027</c:v>
                </c:pt>
                <c:pt idx="345">
                  <c:v>5.2601820000000004</c:v>
                </c:pt>
                <c:pt idx="346">
                  <c:v>5.2603369999999998</c:v>
                </c:pt>
                <c:pt idx="347">
                  <c:v>5.2604920000000002</c:v>
                </c:pt>
                <c:pt idx="348">
                  <c:v>5.2606469999999996</c:v>
                </c:pt>
                <c:pt idx="349">
                  <c:v>5.260802</c:v>
                </c:pt>
                <c:pt idx="350">
                  <c:v>5.2609570000000003</c:v>
                </c:pt>
                <c:pt idx="351">
                  <c:v>5.2611109999999996</c:v>
                </c:pt>
                <c:pt idx="352">
                  <c:v>5.261266</c:v>
                </c:pt>
                <c:pt idx="353">
                  <c:v>5.2614210000000003</c:v>
                </c:pt>
                <c:pt idx="354">
                  <c:v>5.2615759999999998</c:v>
                </c:pt>
                <c:pt idx="355">
                  <c:v>5.2617310000000002</c:v>
                </c:pt>
                <c:pt idx="356">
                  <c:v>5.2618859999999996</c:v>
                </c:pt>
                <c:pt idx="357">
                  <c:v>5.262041</c:v>
                </c:pt>
                <c:pt idx="358">
                  <c:v>5.2621960000000003</c:v>
                </c:pt>
                <c:pt idx="359">
                  <c:v>5.2635569999999996</c:v>
                </c:pt>
                <c:pt idx="360">
                  <c:v>5.2649179999999998</c:v>
                </c:pt>
                <c:pt idx="361">
                  <c:v>5.2662800000000001</c:v>
                </c:pt>
                <c:pt idx="362">
                  <c:v>5.2676420000000004</c:v>
                </c:pt>
                <c:pt idx="363">
                  <c:v>5.2690049999999999</c:v>
                </c:pt>
                <c:pt idx="364">
                  <c:v>5.2703680000000004</c:v>
                </c:pt>
                <c:pt idx="365">
                  <c:v>5.2717309999999999</c:v>
                </c:pt>
                <c:pt idx="366">
                  <c:v>5.2730940000000004</c:v>
                </c:pt>
                <c:pt idx="367">
                  <c:v>5.2744580000000001</c:v>
                </c:pt>
                <c:pt idx="368">
                  <c:v>5.2758219999999998</c:v>
                </c:pt>
                <c:pt idx="369">
                  <c:v>5.2771869999999996</c:v>
                </c:pt>
                <c:pt idx="370">
                  <c:v>5.2785520000000004</c:v>
                </c:pt>
                <c:pt idx="371">
                  <c:v>5.2799170000000002</c:v>
                </c:pt>
                <c:pt idx="372">
                  <c:v>5.2812830000000002</c:v>
                </c:pt>
                <c:pt idx="373">
                  <c:v>5.2826490000000002</c:v>
                </c:pt>
                <c:pt idx="374">
                  <c:v>5.2840150000000001</c:v>
                </c:pt>
                <c:pt idx="375">
                  <c:v>5.284389</c:v>
                </c:pt>
                <c:pt idx="376">
                  <c:v>5.2847619999999997</c:v>
                </c:pt>
                <c:pt idx="377">
                  <c:v>5.2851359999999996</c:v>
                </c:pt>
                <c:pt idx="378">
                  <c:v>5.2855090000000002</c:v>
                </c:pt>
                <c:pt idx="379">
                  <c:v>5.285882</c:v>
                </c:pt>
                <c:pt idx="380">
                  <c:v>5.2862559999999998</c:v>
                </c:pt>
                <c:pt idx="381">
                  <c:v>5.2866289999999996</c:v>
                </c:pt>
                <c:pt idx="382">
                  <c:v>5.2870030000000003</c:v>
                </c:pt>
                <c:pt idx="383">
                  <c:v>5.2873760000000001</c:v>
                </c:pt>
                <c:pt idx="384">
                  <c:v>5.28775</c:v>
                </c:pt>
                <c:pt idx="385">
                  <c:v>5.2881239999999998</c:v>
                </c:pt>
                <c:pt idx="386">
                  <c:v>5.2884969999999996</c:v>
                </c:pt>
                <c:pt idx="387">
                  <c:v>5.2888710000000003</c:v>
                </c:pt>
                <c:pt idx="388">
                  <c:v>5.2892450000000002</c:v>
                </c:pt>
                <c:pt idx="389">
                  <c:v>5.2896179999999999</c:v>
                </c:pt>
                <c:pt idx="390">
                  <c:v>5.2889999999999997</c:v>
                </c:pt>
                <c:pt idx="391">
                  <c:v>5.2883820000000004</c:v>
                </c:pt>
                <c:pt idx="392">
                  <c:v>5.2877640000000001</c:v>
                </c:pt>
                <c:pt idx="393">
                  <c:v>5.2871449999999998</c:v>
                </c:pt>
                <c:pt idx="394">
                  <c:v>5.2865269999999995</c:v>
                </c:pt>
                <c:pt idx="395">
                  <c:v>5.2859090000000002</c:v>
                </c:pt>
                <c:pt idx="396">
                  <c:v>5.285291</c:v>
                </c:pt>
                <c:pt idx="397">
                  <c:v>5.2846739999999999</c:v>
                </c:pt>
                <c:pt idx="398">
                  <c:v>5.2840559999999996</c:v>
                </c:pt>
                <c:pt idx="399">
                  <c:v>5.2834380000000003</c:v>
                </c:pt>
                <c:pt idx="400">
                  <c:v>5.2828210000000002</c:v>
                </c:pt>
                <c:pt idx="401">
                  <c:v>5.282203</c:v>
                </c:pt>
                <c:pt idx="402">
                  <c:v>5.2815849999999998</c:v>
                </c:pt>
                <c:pt idx="403">
                  <c:v>5.2809679999999997</c:v>
                </c:pt>
                <c:pt idx="404">
                  <c:v>5.2803509999999996</c:v>
                </c:pt>
                <c:pt idx="405">
                  <c:v>5.2797330000000002</c:v>
                </c:pt>
                <c:pt idx="406">
                  <c:v>5.2800339999999997</c:v>
                </c:pt>
                <c:pt idx="407">
                  <c:v>5.280335</c:v>
                </c:pt>
                <c:pt idx="408">
                  <c:v>5.2806350000000002</c:v>
                </c:pt>
                <c:pt idx="409">
                  <c:v>5.2809359999999996</c:v>
                </c:pt>
                <c:pt idx="410">
                  <c:v>5.2812359999999998</c:v>
                </c:pt>
                <c:pt idx="411">
                  <c:v>5.2815370000000001</c:v>
                </c:pt>
                <c:pt idx="412">
                  <c:v>5.2818379999999996</c:v>
                </c:pt>
                <c:pt idx="413">
                  <c:v>5.2821379999999998</c:v>
                </c:pt>
                <c:pt idx="414">
                  <c:v>5.2824390000000001</c:v>
                </c:pt>
                <c:pt idx="415">
                  <c:v>5.2827400000000004</c:v>
                </c:pt>
                <c:pt idx="416">
                  <c:v>5.2830399999999997</c:v>
                </c:pt>
                <c:pt idx="417">
                  <c:v>5.2833410000000001</c:v>
                </c:pt>
                <c:pt idx="418">
                  <c:v>5.2836420000000004</c:v>
                </c:pt>
                <c:pt idx="419">
                  <c:v>5.2839419999999997</c:v>
                </c:pt>
                <c:pt idx="420">
                  <c:v>5.284243</c:v>
                </c:pt>
                <c:pt idx="421">
                  <c:v>5.2846700000000002</c:v>
                </c:pt>
                <c:pt idx="422">
                  <c:v>5.2850979999999996</c:v>
                </c:pt>
                <c:pt idx="423">
                  <c:v>5.2855249999999998</c:v>
                </c:pt>
                <c:pt idx="424">
                  <c:v>5.2859530000000001</c:v>
                </c:pt>
                <c:pt idx="425">
                  <c:v>5.2863800000000003</c:v>
                </c:pt>
                <c:pt idx="426">
                  <c:v>5.2868069999999996</c:v>
                </c:pt>
                <c:pt idx="427">
                  <c:v>5.2872349999999999</c:v>
                </c:pt>
                <c:pt idx="428">
                  <c:v>5.2876620000000001</c:v>
                </c:pt>
                <c:pt idx="429">
                  <c:v>5.2880900000000004</c:v>
                </c:pt>
                <c:pt idx="430">
                  <c:v>5.2885179999999998</c:v>
                </c:pt>
                <c:pt idx="431">
                  <c:v>5.288945</c:v>
                </c:pt>
                <c:pt idx="432">
                  <c:v>5.2893730000000003</c:v>
                </c:pt>
                <c:pt idx="433">
                  <c:v>5.2898009999999998</c:v>
                </c:pt>
                <c:pt idx="434">
                  <c:v>5.290095</c:v>
                </c:pt>
                <c:pt idx="435">
                  <c:v>5.2903900000000004</c:v>
                </c:pt>
                <c:pt idx="436">
                  <c:v>5.2906839999999997</c:v>
                </c:pt>
              </c:numCache>
            </c:numRef>
          </c:val>
          <c:smooth val="0"/>
        </c:ser>
        <c:dLbls>
          <c:showLegendKey val="0"/>
          <c:showVal val="0"/>
          <c:showCatName val="0"/>
          <c:showSerName val="0"/>
          <c:showPercent val="0"/>
          <c:showBubbleSize val="0"/>
        </c:dLbls>
        <c:marker val="1"/>
        <c:smooth val="0"/>
        <c:axId val="90386816"/>
        <c:axId val="90388352"/>
      </c:lineChart>
      <c:dateAx>
        <c:axId val="90386816"/>
        <c:scaling>
          <c:orientation val="minMax"/>
        </c:scaling>
        <c:delete val="0"/>
        <c:axPos val="b"/>
        <c:numFmt formatCode="m/d/yyyy" sourceLinked="1"/>
        <c:majorTickMark val="none"/>
        <c:minorTickMark val="none"/>
        <c:tickLblPos val="nextTo"/>
        <c:crossAx val="90388352"/>
        <c:crosses val="autoZero"/>
        <c:auto val="1"/>
        <c:lblOffset val="100"/>
        <c:baseTimeUnit val="days"/>
      </c:dateAx>
      <c:valAx>
        <c:axId val="90388352"/>
        <c:scaling>
          <c:orientation val="minMax"/>
        </c:scaling>
        <c:delete val="0"/>
        <c:axPos val="l"/>
        <c:numFmt formatCode="General" sourceLinked="1"/>
        <c:majorTickMark val="none"/>
        <c:minorTickMark val="none"/>
        <c:tickLblPos val="nextTo"/>
        <c:crossAx val="90386816"/>
        <c:crosses val="autoZero"/>
        <c:crossBetween val="between"/>
      </c:valAx>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2" tIns="46586" rIns="93172" bIns="46586" rtlCol="0"/>
          <a:lstStyle>
            <a:lvl1pPr algn="r">
              <a:defRPr sz="1300"/>
            </a:lvl1pPr>
          </a:lstStyle>
          <a:p>
            <a:fld id="{FA75A6CE-42F9-4E01-AD14-17456ACECB09}" type="datetimeFigureOut">
              <a:rPr lang="en-US" smtClean="0"/>
              <a:pPr/>
              <a:t>3/17/2015</a:t>
            </a:fld>
            <a:endParaRPr 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2" tIns="46586" rIns="93172" bIns="46586" rtlCol="0" anchor="ctr"/>
          <a:lstStyle/>
          <a:p>
            <a:endParaRPr lang="nl-NL"/>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2" tIns="46586" rIns="93172" bIns="4658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vl1pPr>
          </a:lstStyle>
          <a:p>
            <a:fld id="{0B1C575A-FA3C-4170-BDE2-E20A38399392}" type="slidenum">
              <a:rPr lang="en-US" smtClean="0"/>
              <a:pPr/>
              <a:t>‹Nº›</a:t>
            </a:fld>
            <a:endParaRPr lang="en-US"/>
          </a:p>
        </p:txBody>
      </p:sp>
    </p:spTree>
    <p:extLst>
      <p:ext uri="{BB962C8B-B14F-4D97-AF65-F5344CB8AC3E}">
        <p14:creationId xmlns:p14="http://schemas.microsoft.com/office/powerpoint/2010/main" val="2999174450"/>
      </p:ext>
    </p:extLst>
  </p:cSld>
  <p:clrMap bg1="lt1" tx1="dk1" bg2="lt2" tx2="dk2" accent1="accent1" accent2="accent2" accent3="accent3" accent4="accent4" accent5="accent5" accent6="accent6" hlink="hlink" folHlink="folHlink"/>
  <p:notesStyle>
    <a:lvl1pPr marL="0" algn="l" defTabSz="913881" rtl="0" eaLnBrk="1" latinLnBrk="0" hangingPunct="1">
      <a:defRPr sz="1200" kern="1200">
        <a:solidFill>
          <a:schemeClr val="tx1"/>
        </a:solidFill>
        <a:latin typeface="+mn-lt"/>
        <a:ea typeface="+mn-ea"/>
        <a:cs typeface="+mn-cs"/>
      </a:defRPr>
    </a:lvl1pPr>
    <a:lvl2pPr marL="456941" algn="l" defTabSz="913881" rtl="0" eaLnBrk="1" latinLnBrk="0" hangingPunct="1">
      <a:defRPr sz="1200" kern="1200">
        <a:solidFill>
          <a:schemeClr val="tx1"/>
        </a:solidFill>
        <a:latin typeface="+mn-lt"/>
        <a:ea typeface="+mn-ea"/>
        <a:cs typeface="+mn-cs"/>
      </a:defRPr>
    </a:lvl2pPr>
    <a:lvl3pPr marL="913881" algn="l" defTabSz="913881" rtl="0" eaLnBrk="1" latinLnBrk="0" hangingPunct="1">
      <a:defRPr sz="1200" kern="1200">
        <a:solidFill>
          <a:schemeClr val="tx1"/>
        </a:solidFill>
        <a:latin typeface="+mn-lt"/>
        <a:ea typeface="+mn-ea"/>
        <a:cs typeface="+mn-cs"/>
      </a:defRPr>
    </a:lvl3pPr>
    <a:lvl4pPr marL="1370821" algn="l" defTabSz="913881" rtl="0" eaLnBrk="1" latinLnBrk="0" hangingPunct="1">
      <a:defRPr sz="1200" kern="1200">
        <a:solidFill>
          <a:schemeClr val="tx1"/>
        </a:solidFill>
        <a:latin typeface="+mn-lt"/>
        <a:ea typeface="+mn-ea"/>
        <a:cs typeface="+mn-cs"/>
      </a:defRPr>
    </a:lvl4pPr>
    <a:lvl5pPr marL="1827762" algn="l" defTabSz="913881" rtl="0" eaLnBrk="1" latinLnBrk="0" hangingPunct="1">
      <a:defRPr sz="1200" kern="1200">
        <a:solidFill>
          <a:schemeClr val="tx1"/>
        </a:solidFill>
        <a:latin typeface="+mn-lt"/>
        <a:ea typeface="+mn-ea"/>
        <a:cs typeface="+mn-cs"/>
      </a:defRPr>
    </a:lvl5pPr>
    <a:lvl6pPr marL="2284702" algn="l" defTabSz="913881" rtl="0" eaLnBrk="1" latinLnBrk="0" hangingPunct="1">
      <a:defRPr sz="1200" kern="1200">
        <a:solidFill>
          <a:schemeClr val="tx1"/>
        </a:solidFill>
        <a:latin typeface="+mn-lt"/>
        <a:ea typeface="+mn-ea"/>
        <a:cs typeface="+mn-cs"/>
      </a:defRPr>
    </a:lvl6pPr>
    <a:lvl7pPr marL="2741643" algn="l" defTabSz="913881" rtl="0" eaLnBrk="1" latinLnBrk="0" hangingPunct="1">
      <a:defRPr sz="1200" kern="1200">
        <a:solidFill>
          <a:schemeClr val="tx1"/>
        </a:solidFill>
        <a:latin typeface="+mn-lt"/>
        <a:ea typeface="+mn-ea"/>
        <a:cs typeface="+mn-cs"/>
      </a:defRPr>
    </a:lvl7pPr>
    <a:lvl8pPr marL="3198584" algn="l" defTabSz="913881" rtl="0" eaLnBrk="1" latinLnBrk="0" hangingPunct="1">
      <a:defRPr sz="1200" kern="1200">
        <a:solidFill>
          <a:schemeClr val="tx1"/>
        </a:solidFill>
        <a:latin typeface="+mn-lt"/>
        <a:ea typeface="+mn-ea"/>
        <a:cs typeface="+mn-cs"/>
      </a:defRPr>
    </a:lvl8pPr>
    <a:lvl9pPr marL="3655524" algn="l" defTabSz="91388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1BCEC3AE-6F3D-439A-9957-B4E946E9F966}" type="slidenum">
              <a:rPr lang="en-US" smtClean="0"/>
              <a:pPr/>
              <a:t>0</a:t>
            </a:fld>
            <a:endParaRPr lang="en-US" dirty="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0B1C575A-FA3C-4170-BDE2-E20A38399392}" type="slidenum">
              <a:rPr lang="en-US" smtClean="0"/>
              <a:pPr/>
              <a:t>7</a:t>
            </a:fld>
            <a:endParaRPr lang="en-US"/>
          </a:p>
        </p:txBody>
      </p:sp>
    </p:spTree>
    <p:extLst>
      <p:ext uri="{BB962C8B-B14F-4D97-AF65-F5344CB8AC3E}">
        <p14:creationId xmlns:p14="http://schemas.microsoft.com/office/powerpoint/2010/main" val="2293616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 De los casi</a:t>
            </a:r>
            <a:r>
              <a:rPr lang="es-MX" baseline="0" dirty="0" smtClean="0"/>
              <a:t> 120  millones de mexicanos solo el 34%  ahorra, es decir alrededor de 72 millones de mexicanos no ahorran </a:t>
            </a:r>
            <a:r>
              <a:rPr lang="es-MX" dirty="0" smtClean="0"/>
              <a:t>¿ Y tu Ahorras</a:t>
            </a:r>
            <a:r>
              <a:rPr lang="es-MX" baseline="0" dirty="0" smtClean="0"/>
              <a:t> ?</a:t>
            </a:r>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8</a:t>
            </a:fld>
            <a:endParaRPr lang="es-MX"/>
          </a:p>
        </p:txBody>
      </p:sp>
    </p:spTree>
    <p:extLst>
      <p:ext uri="{BB962C8B-B14F-4D97-AF65-F5344CB8AC3E}">
        <p14:creationId xmlns:p14="http://schemas.microsoft.com/office/powerpoint/2010/main" val="10452022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dirty="0"/>
          </a:p>
        </p:txBody>
      </p:sp>
      <p:sp>
        <p:nvSpPr>
          <p:cNvPr id="4" name="3 Marcador de número de diapositiva"/>
          <p:cNvSpPr>
            <a:spLocks noGrp="1"/>
          </p:cNvSpPr>
          <p:nvPr>
            <p:ph type="sldNum" sz="quarter" idx="10"/>
          </p:nvPr>
        </p:nvSpPr>
        <p:spPr/>
        <p:txBody>
          <a:bodyPr/>
          <a:lstStyle/>
          <a:p>
            <a:fld id="{76DE1393-385F-43B5-AADC-46BF4D09C954}"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6401786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16</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19</a:t>
            </a:fld>
            <a:endParaRPr lang="es-MX"/>
          </a:p>
        </p:txBody>
      </p:sp>
    </p:spTree>
    <p:extLst>
      <p:ext uri="{BB962C8B-B14F-4D97-AF65-F5344CB8AC3E}">
        <p14:creationId xmlns:p14="http://schemas.microsoft.com/office/powerpoint/2010/main" val="5662790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20</a:t>
            </a:fld>
            <a:endParaRPr lang="es-MX"/>
          </a:p>
        </p:txBody>
      </p:sp>
    </p:spTree>
    <p:extLst>
      <p:ext uri="{BB962C8B-B14F-4D97-AF65-F5344CB8AC3E}">
        <p14:creationId xmlns:p14="http://schemas.microsoft.com/office/powerpoint/2010/main" val="5662790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21</a:t>
            </a:fld>
            <a:endParaRPr lang="es-MX"/>
          </a:p>
        </p:txBody>
      </p:sp>
    </p:spTree>
    <p:extLst>
      <p:ext uri="{BB962C8B-B14F-4D97-AF65-F5344CB8AC3E}">
        <p14:creationId xmlns:p14="http://schemas.microsoft.com/office/powerpoint/2010/main" val="566279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 De los casi</a:t>
            </a:r>
            <a:r>
              <a:rPr lang="es-MX" baseline="0" dirty="0" smtClean="0"/>
              <a:t> 120  millones de mexicanos solo el 34%  ahorra, es decir alrededor de 72 millones de mexicanos no ahorran </a:t>
            </a:r>
            <a:r>
              <a:rPr lang="es-MX" dirty="0" smtClean="0"/>
              <a:t>¿ Y tu Ahorras</a:t>
            </a:r>
            <a:r>
              <a:rPr lang="es-MX" baseline="0" dirty="0" smtClean="0"/>
              <a:t> ?</a:t>
            </a:r>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22</a:t>
            </a:fld>
            <a:endParaRPr lang="es-MX"/>
          </a:p>
        </p:txBody>
      </p:sp>
    </p:spTree>
    <p:extLst>
      <p:ext uri="{BB962C8B-B14F-4D97-AF65-F5344CB8AC3E}">
        <p14:creationId xmlns:p14="http://schemas.microsoft.com/office/powerpoint/2010/main" val="5662790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 De los casi</a:t>
            </a:r>
            <a:r>
              <a:rPr lang="es-MX" baseline="0" dirty="0" smtClean="0"/>
              <a:t> 120  millones de mexicanos solo el 34%  ahorra, es decir alrededor de 72 millones de mexicanos no ahorran </a:t>
            </a:r>
            <a:r>
              <a:rPr lang="es-MX" dirty="0" smtClean="0"/>
              <a:t>¿ Y tu Ahorras</a:t>
            </a:r>
            <a:r>
              <a:rPr lang="es-MX" baseline="0" dirty="0" smtClean="0"/>
              <a:t> ?</a:t>
            </a:r>
            <a:endParaRPr lang="es-MX" dirty="0"/>
          </a:p>
        </p:txBody>
      </p:sp>
      <p:sp>
        <p:nvSpPr>
          <p:cNvPr id="4" name="3 Marcador de número de diapositiva"/>
          <p:cNvSpPr>
            <a:spLocks noGrp="1"/>
          </p:cNvSpPr>
          <p:nvPr>
            <p:ph type="sldNum" sz="quarter" idx="10"/>
          </p:nvPr>
        </p:nvSpPr>
        <p:spPr/>
        <p:txBody>
          <a:bodyPr/>
          <a:lstStyle/>
          <a:p>
            <a:fld id="{36F41B48-4DDB-4493-9226-EF0576B76913}" type="slidenum">
              <a:rPr lang="es-MX" smtClean="0"/>
              <a:t>23</a:t>
            </a:fld>
            <a:endParaRPr lang="es-MX"/>
          </a:p>
        </p:txBody>
      </p:sp>
    </p:spTree>
    <p:extLst>
      <p:ext uri="{BB962C8B-B14F-4D97-AF65-F5344CB8AC3E}">
        <p14:creationId xmlns:p14="http://schemas.microsoft.com/office/powerpoint/2010/main" val="5662790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24</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27</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29</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D2F86F39-7D83-49D8-AFFF-40784D9CB99A}" type="slidenum">
              <a:rPr lang="es-MX" smtClean="0">
                <a:solidFill>
                  <a:prstClr val="black"/>
                </a:solidFill>
              </a:rPr>
              <a:pPr/>
              <a:t>31</a:t>
            </a:fld>
            <a:endParaRPr lang="es-MX" dirty="0">
              <a:solidFill>
                <a:prstClr val="black"/>
              </a:solidFill>
            </a:endParaRPr>
          </a:p>
        </p:txBody>
      </p:sp>
    </p:spTree>
    <p:extLst>
      <p:ext uri="{BB962C8B-B14F-4D97-AF65-F5344CB8AC3E}">
        <p14:creationId xmlns:p14="http://schemas.microsoft.com/office/powerpoint/2010/main" val="33988278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fld id="{1BCEC3AE-6F3D-439A-9957-B4E946E9F966}" type="slidenum">
              <a:rPr lang="en-US" smtClean="0"/>
              <a:pPr/>
              <a:t>33</a:t>
            </a:fld>
            <a:endParaRPr lang="en-US" dirty="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10"/>
          </p:nvPr>
        </p:nvSpPr>
        <p:spPr>
          <a:xfrm>
            <a:off x="457200" y="6356350"/>
            <a:ext cx="2133600" cy="365125"/>
          </a:xfrm>
          <a:prstGeom prst="rect">
            <a:avLst/>
          </a:prstGeom>
        </p:spPr>
        <p:txBody>
          <a:bodyPr/>
          <a:lstStyle/>
          <a:p>
            <a:fld id="{0B269FB4-0E9D-2A4D-AD78-B250C3D9B52A}" type="datetimeFigureOut">
              <a:rPr lang="es-ES" smtClean="0"/>
              <a:t>17/03/2015</a:t>
            </a:fld>
            <a:endParaRPr lang="es-ES"/>
          </a:p>
        </p:txBody>
      </p:sp>
      <p:sp>
        <p:nvSpPr>
          <p:cNvPr id="5" name="Marcador de pie de página 4"/>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Marcador de número de diapositiva 5"/>
          <p:cNvSpPr>
            <a:spLocks noGrp="1"/>
          </p:cNvSpPr>
          <p:nvPr>
            <p:ph type="sldNum" sz="quarter" idx="12"/>
          </p:nvPr>
        </p:nvSpPr>
        <p:spPr>
          <a:xfrm>
            <a:off x="6553200" y="6356350"/>
            <a:ext cx="2133600" cy="365125"/>
          </a:xfrm>
          <a:prstGeom prst="rect">
            <a:avLst/>
          </a:prstGeom>
        </p:spPr>
        <p:txBody>
          <a:bodyPr/>
          <a:lstStyle/>
          <a:p>
            <a:fld id="{994D2B2F-BC50-EF4E-8B6C-BAC6A0A8BB6B}" type="slidenum">
              <a:rPr lang="es-ES" smtClean="0"/>
              <a:t>‹Nº›</a:t>
            </a:fld>
            <a:endParaRPr lang="es-ES"/>
          </a:p>
        </p:txBody>
      </p:sp>
    </p:spTree>
    <p:extLst>
      <p:ext uri="{BB962C8B-B14F-4D97-AF65-F5344CB8AC3E}">
        <p14:creationId xmlns:p14="http://schemas.microsoft.com/office/powerpoint/2010/main" val="3474099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hapterHead Text">
    <p:spTree>
      <p:nvGrpSpPr>
        <p:cNvPr id="1" name=""/>
        <p:cNvGrpSpPr/>
        <p:nvPr/>
      </p:nvGrpSpPr>
      <p:grpSpPr>
        <a:xfrm>
          <a:off x="0" y="0"/>
          <a:ext cx="0" cy="0"/>
          <a:chOff x="0" y="0"/>
          <a:chExt cx="0" cy="0"/>
        </a:xfrm>
      </p:grpSpPr>
      <p:sp>
        <p:nvSpPr>
          <p:cNvPr id="2" name="Title 1" title="A.Major Head Text Style"/>
          <p:cNvSpPr>
            <a:spLocks noGrp="1"/>
          </p:cNvSpPr>
          <p:nvPr>
            <p:ph type="title"/>
          </p:nvPr>
        </p:nvSpPr>
        <p:spPr>
          <a:xfrm>
            <a:off x="457200" y="715646"/>
            <a:ext cx="7772400" cy="492443"/>
          </a:xfrm>
          <a:prstGeom prst="rect">
            <a:avLst/>
          </a:prstGeom>
        </p:spPr>
        <p:txBody>
          <a:bodyPr bIns="182859" anchor="b" anchorCtr="0"/>
          <a:lstStyle>
            <a:lvl1pPr marL="457146" indent="-457146">
              <a:tabLst>
                <a:tab pos="342860" algn="r"/>
              </a:tabLst>
              <a:defRPr sz="1500" baseline="0"/>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895350" y="1219200"/>
            <a:ext cx="7334250" cy="2012859"/>
          </a:xfrm>
          <a:prstGeom prst="rect">
            <a:avLst/>
          </a:prstGeom>
        </p:spPr>
        <p:txBody>
          <a:bodyPr>
            <a:spAutoFit/>
          </a:bodyPr>
          <a:lstStyle>
            <a:lvl6pPr marL="1600013" indent="0" algn="r" rtl="0" eaLnBrk="1" fontAlgn="base" hangingPunct="1">
              <a:spcBef>
                <a:spcPts val="300"/>
              </a:spcBef>
              <a:spcAft>
                <a:spcPts val="300"/>
              </a:spcAft>
              <a:buClr>
                <a:schemeClr val="tx2"/>
              </a:buClr>
              <a:buSzPct val="83000"/>
              <a:buFont typeface="Symbol" pitchFamily="18" charset="2"/>
              <a:buNone/>
              <a:defRPr lang="en-US" sz="1000" i="1" dirty="0">
                <a:solidFill>
                  <a:schemeClr val="tx1"/>
                </a:solidFill>
                <a:latin typeface="+mn-lt"/>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Marcador de número de diapositiva 5"/>
          <p:cNvSpPr>
            <a:spLocks noGrp="1"/>
          </p:cNvSpPr>
          <p:nvPr>
            <p:ph type="sldNum" sz="quarter" idx="12"/>
          </p:nvPr>
        </p:nvSpPr>
        <p:spPr>
          <a:xfrm>
            <a:off x="6553201" y="6356351"/>
            <a:ext cx="2133600" cy="365126"/>
          </a:xfrm>
        </p:spPr>
        <p:txBody>
          <a:bodyPr/>
          <a:lstStyle/>
          <a:p>
            <a:fld id="{C0DD11E7-DE26-3544-ADD9-B909B5A09C33}" type="slidenum">
              <a:rPr lang="es-ES" smtClean="0">
                <a:solidFill>
                  <a:prstClr val="black"/>
                </a:solidFill>
              </a:rPr>
              <a:pPr/>
              <a:t>‹Nº›</a:t>
            </a:fld>
            <a:endParaRPr lang="es-ES">
              <a:solidFill>
                <a:prstClr val="black"/>
              </a:solidFill>
            </a:endParaRPr>
          </a:p>
        </p:txBody>
      </p:sp>
    </p:spTree>
    <p:extLst>
      <p:ext uri="{BB962C8B-B14F-4D97-AF65-F5344CB8AC3E}">
        <p14:creationId xmlns:p14="http://schemas.microsoft.com/office/powerpoint/2010/main" val="390807421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3295856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16275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21201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0682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1282430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706105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9051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7416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n-US" smtClean="0"/>
              <a:t>Click to edit Master title style</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864595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12004678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378873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69383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63690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n-US" smtClean="0"/>
              <a:t>Click to edit Master text styles</a:t>
            </a:r>
          </a:p>
        </p:txBody>
      </p:sp>
    </p:spTree>
    <p:extLst>
      <p:ext uri="{BB962C8B-B14F-4D97-AF65-F5344CB8AC3E}">
        <p14:creationId xmlns:p14="http://schemas.microsoft.com/office/powerpoint/2010/main" val="7551019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278586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7478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15261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smtClean="0"/>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dirty="0"/>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17/03/2015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3907602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0B269FB4-0E9D-2A4D-AD78-B250C3D9B52A}" type="datetimeFigureOut">
              <a:rPr lang="es-ES" smtClean="0"/>
              <a:t>17/03/2015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94D2B2F-BC50-EF4E-8B6C-BAC6A0A8BB6B}" type="slidenum">
              <a:rPr lang="es-ES" smtClean="0"/>
              <a:t>‹Nº›</a:t>
            </a:fld>
            <a:endParaRPr lang="es-ES"/>
          </a:p>
        </p:txBody>
      </p:sp>
    </p:spTree>
    <p:extLst>
      <p:ext uri="{BB962C8B-B14F-4D97-AF65-F5344CB8AC3E}">
        <p14:creationId xmlns:p14="http://schemas.microsoft.com/office/powerpoint/2010/main" val="18701642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17/03/2015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838078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17/03/2015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522747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159B8E50-2913-534B-9255-2DC851564FC5}" type="datetimeFigureOut">
              <a:rPr lang="es-ES" smtClean="0">
                <a:solidFill>
                  <a:prstClr val="black">
                    <a:tint val="75000"/>
                  </a:prstClr>
                </a:solidFill>
              </a:rPr>
              <a:pPr/>
              <a:t>17/03/2015</a:t>
            </a:fld>
            <a:endParaRPr lang="es-ES">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a:solidFill>
                <a:prstClr val="black">
                  <a:tint val="75000"/>
                </a:prstClr>
              </a:solidFill>
            </a:endParaRPr>
          </a:p>
        </p:txBody>
      </p:sp>
      <p:sp>
        <p:nvSpPr>
          <p:cNvPr id="9" name="Marcador de número de diapositiva 8"/>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101843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159B8E50-2913-534B-9255-2DC851564FC5}" type="datetimeFigureOut">
              <a:rPr lang="es-ES" smtClean="0">
                <a:solidFill>
                  <a:prstClr val="black">
                    <a:tint val="75000"/>
                  </a:prstClr>
                </a:solidFill>
              </a:rPr>
              <a:pPr/>
              <a:t>17/03/2015</a:t>
            </a:fld>
            <a:endParaRPr lang="es-ES">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a:solidFill>
                <a:prstClr val="black">
                  <a:tint val="75000"/>
                </a:prstClr>
              </a:solidFill>
            </a:endParaRPr>
          </a:p>
        </p:txBody>
      </p:sp>
      <p:sp>
        <p:nvSpPr>
          <p:cNvPr id="5" name="Marcador de número de diapositiva 4"/>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0210423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59B8E50-2913-534B-9255-2DC851564FC5}" type="datetimeFigureOut">
              <a:rPr lang="es-ES" smtClean="0">
                <a:solidFill>
                  <a:prstClr val="black">
                    <a:tint val="75000"/>
                  </a:prstClr>
                </a:solidFill>
              </a:rPr>
              <a:pPr/>
              <a:t>17/03/2015</a:t>
            </a:fld>
            <a:endParaRPr lang="es-ES">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6929400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17/03/2015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105773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17/03/2015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1014684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smtClean="0"/>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extLst>
      <p:ext uri="{BB962C8B-B14F-4D97-AF65-F5344CB8AC3E}">
        <p14:creationId xmlns:p14="http://schemas.microsoft.com/office/powerpoint/2010/main" val="22833979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smtClean="0"/>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smtClean="0"/>
              <a:t>Haga clic para modificar el estilo de texto del patrón</a:t>
            </a:r>
          </a:p>
        </p:txBody>
      </p:sp>
    </p:spTree>
    <p:extLst>
      <p:ext uri="{BB962C8B-B14F-4D97-AF65-F5344CB8AC3E}">
        <p14:creationId xmlns:p14="http://schemas.microsoft.com/office/powerpoint/2010/main" val="29062978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smtClean="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smtClean="0"/>
              <a:t>Clic para editar título</a:t>
            </a:r>
          </a:p>
        </p:txBody>
      </p:sp>
    </p:spTree>
    <p:extLst>
      <p:ext uri="{BB962C8B-B14F-4D97-AF65-F5344CB8AC3E}">
        <p14:creationId xmlns:p14="http://schemas.microsoft.com/office/powerpoint/2010/main" val="2897695976"/>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ChapterHead Text">
    <p:spTree>
      <p:nvGrpSpPr>
        <p:cNvPr id="1" name=""/>
        <p:cNvGrpSpPr/>
        <p:nvPr/>
      </p:nvGrpSpPr>
      <p:grpSpPr>
        <a:xfrm>
          <a:off x="0" y="0"/>
          <a:ext cx="0" cy="0"/>
          <a:chOff x="0" y="0"/>
          <a:chExt cx="0" cy="0"/>
        </a:xfrm>
      </p:grpSpPr>
      <p:sp>
        <p:nvSpPr>
          <p:cNvPr id="2" name="Title 1" title="A.Major Head Text Style"/>
          <p:cNvSpPr>
            <a:spLocks noGrp="1"/>
          </p:cNvSpPr>
          <p:nvPr>
            <p:ph type="title"/>
          </p:nvPr>
        </p:nvSpPr>
        <p:spPr>
          <a:xfrm>
            <a:off x="457200" y="715646"/>
            <a:ext cx="7772400" cy="492443"/>
          </a:xfrm>
          <a:prstGeom prst="rect">
            <a:avLst/>
          </a:prstGeom>
        </p:spPr>
        <p:txBody>
          <a:bodyPr bIns="182859" anchor="b" anchorCtr="0"/>
          <a:lstStyle>
            <a:lvl1pPr marL="457146" indent="-457146">
              <a:tabLst>
                <a:tab pos="342860" algn="r"/>
              </a:tabLst>
              <a:defRPr sz="1500" baseline="0"/>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895350" y="1219200"/>
            <a:ext cx="7334250" cy="2012859"/>
          </a:xfrm>
          <a:prstGeom prst="rect">
            <a:avLst/>
          </a:prstGeom>
        </p:spPr>
        <p:txBody>
          <a:bodyPr>
            <a:spAutoFit/>
          </a:bodyPr>
          <a:lstStyle>
            <a:lvl6pPr marL="1600013" indent="0" algn="r" rtl="0" eaLnBrk="1" fontAlgn="base" hangingPunct="1">
              <a:spcBef>
                <a:spcPts val="300"/>
              </a:spcBef>
              <a:spcAft>
                <a:spcPts val="300"/>
              </a:spcAft>
              <a:buClr>
                <a:schemeClr val="tx2"/>
              </a:buClr>
              <a:buSzPct val="83000"/>
              <a:buFont typeface="Symbol" pitchFamily="18" charset="2"/>
              <a:buNone/>
              <a:defRPr lang="en-US" sz="1000" i="1" dirty="0">
                <a:solidFill>
                  <a:schemeClr val="tx1"/>
                </a:solidFill>
                <a:latin typeface="+mn-lt"/>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Marcador de número de diapositiva 5"/>
          <p:cNvSpPr>
            <a:spLocks noGrp="1"/>
          </p:cNvSpPr>
          <p:nvPr>
            <p:ph type="sldNum" sz="quarter" idx="12"/>
          </p:nvPr>
        </p:nvSpPr>
        <p:spPr>
          <a:xfrm>
            <a:off x="6553201" y="6356351"/>
            <a:ext cx="2133600" cy="365126"/>
          </a:xfrm>
        </p:spPr>
        <p:txBody>
          <a:bodyPr/>
          <a:lstStyle/>
          <a:p>
            <a:fld id="{C0DD11E7-DE26-3544-ADD9-B909B5A09C33}" type="slidenum">
              <a:rPr lang="es-ES" smtClean="0">
                <a:solidFill>
                  <a:prstClr val="black"/>
                </a:solidFill>
              </a:rPr>
              <a:pPr/>
              <a:t>‹Nº›</a:t>
            </a:fld>
            <a:endParaRPr lang="es-ES">
              <a:solidFill>
                <a:prstClr val="black"/>
              </a:solidFill>
            </a:endParaRPr>
          </a:p>
        </p:txBody>
      </p:sp>
    </p:spTree>
    <p:extLst>
      <p:ext uri="{BB962C8B-B14F-4D97-AF65-F5344CB8AC3E}">
        <p14:creationId xmlns:p14="http://schemas.microsoft.com/office/powerpoint/2010/main" val="3908074213"/>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smtClean="0"/>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dirty="0"/>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17/03/2015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3907602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0B269FB4-0E9D-2A4D-AD78-B250C3D9B52A}" type="datetimeFigureOut">
              <a:rPr lang="es-ES" smtClean="0"/>
              <a:t>17/03/2015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94D2B2F-BC50-EF4E-8B6C-BAC6A0A8BB6B}" type="slidenum">
              <a:rPr lang="es-ES" smtClean="0"/>
              <a:t>‹Nº›</a:t>
            </a:fld>
            <a:endParaRPr lang="es-ES"/>
          </a:p>
        </p:txBody>
      </p:sp>
    </p:spTree>
    <p:extLst>
      <p:ext uri="{BB962C8B-B14F-4D97-AF65-F5344CB8AC3E}">
        <p14:creationId xmlns:p14="http://schemas.microsoft.com/office/powerpoint/2010/main" val="18701642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17/03/2015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838078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17/03/2015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522747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159B8E50-2913-534B-9255-2DC851564FC5}" type="datetimeFigureOut">
              <a:rPr lang="es-ES" smtClean="0">
                <a:solidFill>
                  <a:prstClr val="black">
                    <a:tint val="75000"/>
                  </a:prstClr>
                </a:solidFill>
              </a:rPr>
              <a:pPr/>
              <a:t>17/03/2015</a:t>
            </a:fld>
            <a:endParaRPr lang="es-ES">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a:solidFill>
                <a:prstClr val="black">
                  <a:tint val="75000"/>
                </a:prstClr>
              </a:solidFill>
            </a:endParaRPr>
          </a:p>
        </p:txBody>
      </p:sp>
      <p:sp>
        <p:nvSpPr>
          <p:cNvPr id="9" name="Marcador de número de diapositiva 8"/>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101843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159B8E50-2913-534B-9255-2DC851564FC5}" type="datetimeFigureOut">
              <a:rPr lang="es-ES" smtClean="0">
                <a:solidFill>
                  <a:prstClr val="black">
                    <a:tint val="75000"/>
                  </a:prstClr>
                </a:solidFill>
              </a:rPr>
              <a:pPr/>
              <a:t>17/03/2015</a:t>
            </a:fld>
            <a:endParaRPr lang="es-ES">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a:solidFill>
                <a:prstClr val="black">
                  <a:tint val="75000"/>
                </a:prstClr>
              </a:solidFill>
            </a:endParaRPr>
          </a:p>
        </p:txBody>
      </p:sp>
      <p:sp>
        <p:nvSpPr>
          <p:cNvPr id="5" name="Marcador de número de diapositiva 4"/>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0210423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59B8E50-2913-534B-9255-2DC851564FC5}" type="datetimeFigureOut">
              <a:rPr lang="es-ES" smtClean="0">
                <a:solidFill>
                  <a:prstClr val="black">
                    <a:tint val="75000"/>
                  </a:prstClr>
                </a:solidFill>
              </a:rPr>
              <a:pPr/>
              <a:t>17/03/2015</a:t>
            </a:fld>
            <a:endParaRPr lang="es-ES">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6929400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17/03/2015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1057732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17/03/2015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10146845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smtClean="0"/>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extLst>
      <p:ext uri="{BB962C8B-B14F-4D97-AF65-F5344CB8AC3E}">
        <p14:creationId xmlns:p14="http://schemas.microsoft.com/office/powerpoint/2010/main" val="22833979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smtClean="0"/>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smtClean="0"/>
              <a:t>Haga clic para modificar el estilo de texto del patrón</a:t>
            </a:r>
          </a:p>
        </p:txBody>
      </p:sp>
    </p:spTree>
    <p:extLst>
      <p:ext uri="{BB962C8B-B14F-4D97-AF65-F5344CB8AC3E}">
        <p14:creationId xmlns:p14="http://schemas.microsoft.com/office/powerpoint/2010/main" val="290629788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smtClean="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smtClean="0"/>
              <a:t>Clic para editar título</a:t>
            </a:r>
          </a:p>
        </p:txBody>
      </p:sp>
    </p:spTree>
    <p:extLst>
      <p:ext uri="{BB962C8B-B14F-4D97-AF65-F5344CB8AC3E}">
        <p14:creationId xmlns:p14="http://schemas.microsoft.com/office/powerpoint/2010/main" val="2897695976"/>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ChapterHead Text">
    <p:spTree>
      <p:nvGrpSpPr>
        <p:cNvPr id="1" name=""/>
        <p:cNvGrpSpPr/>
        <p:nvPr/>
      </p:nvGrpSpPr>
      <p:grpSpPr>
        <a:xfrm>
          <a:off x="0" y="0"/>
          <a:ext cx="0" cy="0"/>
          <a:chOff x="0" y="0"/>
          <a:chExt cx="0" cy="0"/>
        </a:xfrm>
      </p:grpSpPr>
      <p:sp>
        <p:nvSpPr>
          <p:cNvPr id="2" name="Title 1" title="A.Major Head Text Style"/>
          <p:cNvSpPr>
            <a:spLocks noGrp="1"/>
          </p:cNvSpPr>
          <p:nvPr>
            <p:ph type="title"/>
          </p:nvPr>
        </p:nvSpPr>
        <p:spPr>
          <a:xfrm>
            <a:off x="457200" y="715646"/>
            <a:ext cx="7772400" cy="492443"/>
          </a:xfrm>
          <a:prstGeom prst="rect">
            <a:avLst/>
          </a:prstGeom>
        </p:spPr>
        <p:txBody>
          <a:bodyPr bIns="182859" anchor="b" anchorCtr="0"/>
          <a:lstStyle>
            <a:lvl1pPr marL="457146" indent="-457146">
              <a:tabLst>
                <a:tab pos="342860" algn="r"/>
              </a:tabLst>
              <a:defRPr sz="1500" baseline="0"/>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895350" y="1219200"/>
            <a:ext cx="7334250" cy="2012859"/>
          </a:xfrm>
          <a:prstGeom prst="rect">
            <a:avLst/>
          </a:prstGeom>
        </p:spPr>
        <p:txBody>
          <a:bodyPr>
            <a:spAutoFit/>
          </a:bodyPr>
          <a:lstStyle>
            <a:lvl6pPr marL="1600013" indent="0" algn="r" rtl="0" eaLnBrk="1" fontAlgn="base" hangingPunct="1">
              <a:spcBef>
                <a:spcPts val="300"/>
              </a:spcBef>
              <a:spcAft>
                <a:spcPts val="300"/>
              </a:spcAft>
              <a:buClr>
                <a:schemeClr val="tx2"/>
              </a:buClr>
              <a:buSzPct val="83000"/>
              <a:buFont typeface="Symbol" pitchFamily="18" charset="2"/>
              <a:buNone/>
              <a:defRPr lang="en-US" sz="1000" i="1" dirty="0">
                <a:solidFill>
                  <a:schemeClr val="tx1"/>
                </a:solidFill>
                <a:latin typeface="+mn-lt"/>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Marcador de número de diapositiva 5"/>
          <p:cNvSpPr>
            <a:spLocks noGrp="1"/>
          </p:cNvSpPr>
          <p:nvPr>
            <p:ph type="sldNum" sz="quarter" idx="12"/>
          </p:nvPr>
        </p:nvSpPr>
        <p:spPr>
          <a:xfrm>
            <a:off x="6553201" y="6356351"/>
            <a:ext cx="2133600" cy="365126"/>
          </a:xfrm>
        </p:spPr>
        <p:txBody>
          <a:bodyPr/>
          <a:lstStyle/>
          <a:p>
            <a:fld id="{C0DD11E7-DE26-3544-ADD9-B909B5A09C33}" type="slidenum">
              <a:rPr lang="es-ES" smtClean="0">
                <a:solidFill>
                  <a:prstClr val="black"/>
                </a:solidFill>
              </a:rPr>
              <a:pPr/>
              <a:t>‹Nº›</a:t>
            </a:fld>
            <a:endParaRPr lang="es-ES">
              <a:solidFill>
                <a:prstClr val="black"/>
              </a:solidFill>
            </a:endParaRPr>
          </a:p>
        </p:txBody>
      </p:sp>
    </p:spTree>
    <p:extLst>
      <p:ext uri="{BB962C8B-B14F-4D97-AF65-F5344CB8AC3E}">
        <p14:creationId xmlns:p14="http://schemas.microsoft.com/office/powerpoint/2010/main" val="3908074213"/>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smtClean="0"/>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dirty="0"/>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17/03/2015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3907602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0B269FB4-0E9D-2A4D-AD78-B250C3D9B52A}" type="datetimeFigureOut">
              <a:rPr lang="es-ES" smtClean="0"/>
              <a:t>17/03/2015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94D2B2F-BC50-EF4E-8B6C-BAC6A0A8BB6B}" type="slidenum">
              <a:rPr lang="es-ES" smtClean="0"/>
              <a:t>‹Nº›</a:t>
            </a:fld>
            <a:endParaRPr lang="es-ES"/>
          </a:p>
        </p:txBody>
      </p:sp>
    </p:spTree>
    <p:extLst>
      <p:ext uri="{BB962C8B-B14F-4D97-AF65-F5344CB8AC3E}">
        <p14:creationId xmlns:p14="http://schemas.microsoft.com/office/powerpoint/2010/main" val="187016422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159B8E50-2913-534B-9255-2DC851564FC5}" type="datetimeFigureOut">
              <a:rPr lang="es-ES" smtClean="0">
                <a:solidFill>
                  <a:prstClr val="black">
                    <a:tint val="75000"/>
                  </a:prstClr>
                </a:solidFill>
              </a:rPr>
              <a:pPr/>
              <a:t>17/03/2015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8380785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17/03/2015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522747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159B8E50-2913-534B-9255-2DC851564FC5}" type="datetimeFigureOut">
              <a:rPr lang="es-ES" smtClean="0">
                <a:solidFill>
                  <a:prstClr val="black">
                    <a:tint val="75000"/>
                  </a:prstClr>
                </a:solidFill>
              </a:rPr>
              <a:pPr/>
              <a:t>17/03/2015</a:t>
            </a:fld>
            <a:endParaRPr lang="es-ES">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a:solidFill>
                <a:prstClr val="black">
                  <a:tint val="75000"/>
                </a:prstClr>
              </a:solidFill>
            </a:endParaRPr>
          </a:p>
        </p:txBody>
      </p:sp>
      <p:sp>
        <p:nvSpPr>
          <p:cNvPr id="9" name="Marcador de número de diapositiva 8"/>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91018433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159B8E50-2913-534B-9255-2DC851564FC5}" type="datetimeFigureOut">
              <a:rPr lang="es-ES" smtClean="0">
                <a:solidFill>
                  <a:prstClr val="black">
                    <a:tint val="75000"/>
                  </a:prstClr>
                </a:solidFill>
              </a:rPr>
              <a:pPr/>
              <a:t>17/03/2015</a:t>
            </a:fld>
            <a:endParaRPr lang="es-ES">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a:solidFill>
                <a:prstClr val="black">
                  <a:tint val="75000"/>
                </a:prstClr>
              </a:solidFill>
            </a:endParaRPr>
          </a:p>
        </p:txBody>
      </p:sp>
      <p:sp>
        <p:nvSpPr>
          <p:cNvPr id="5" name="Marcador de número de diapositiva 4"/>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0210423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59B8E50-2913-534B-9255-2DC851564FC5}" type="datetimeFigureOut">
              <a:rPr lang="es-ES" smtClean="0">
                <a:solidFill>
                  <a:prstClr val="black">
                    <a:tint val="75000"/>
                  </a:prstClr>
                </a:solidFill>
              </a:rPr>
              <a:pPr/>
              <a:t>17/03/2015</a:t>
            </a:fld>
            <a:endParaRPr lang="es-ES">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6929400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17/03/2015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1057732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59B8E50-2913-534B-9255-2DC851564FC5}" type="datetimeFigureOut">
              <a:rPr lang="es-ES" smtClean="0">
                <a:solidFill>
                  <a:prstClr val="black">
                    <a:tint val="75000"/>
                  </a:prstClr>
                </a:solidFill>
              </a:rPr>
              <a:pPr/>
              <a:t>17/03/2015</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10146845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smtClean="0"/>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extLst>
      <p:ext uri="{BB962C8B-B14F-4D97-AF65-F5344CB8AC3E}">
        <p14:creationId xmlns:p14="http://schemas.microsoft.com/office/powerpoint/2010/main" val="228339798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smtClean="0"/>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smtClean="0"/>
              <a:t>Haga clic para modificar el estilo de texto del patrón</a:t>
            </a:r>
          </a:p>
        </p:txBody>
      </p:sp>
    </p:spTree>
    <p:extLst>
      <p:ext uri="{BB962C8B-B14F-4D97-AF65-F5344CB8AC3E}">
        <p14:creationId xmlns:p14="http://schemas.microsoft.com/office/powerpoint/2010/main" val="29062978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smtClean="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smtClean="0"/>
              <a:t>Clic para editar título</a:t>
            </a:r>
          </a:p>
        </p:txBody>
      </p:sp>
    </p:spTree>
    <p:extLst>
      <p:ext uri="{BB962C8B-B14F-4D97-AF65-F5344CB8AC3E}">
        <p14:creationId xmlns:p14="http://schemas.microsoft.com/office/powerpoint/2010/main" val="289769597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9.xml"/><Relationship Id="rId7" Type="http://schemas.openxmlformats.org/officeDocument/2006/relationships/tags" Target="../tags/tag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vmlDrawing" Target="../drawings/vmlDrawing2.vml"/><Relationship Id="rId5" Type="http://schemas.openxmlformats.org/officeDocument/2006/relationships/theme" Target="../theme/theme2.xml"/><Relationship Id="rId10" Type="http://schemas.openxmlformats.org/officeDocument/2006/relationships/image" Target="../media/image1.emf"/><Relationship Id="rId4" Type="http://schemas.openxmlformats.org/officeDocument/2006/relationships/slideLayout" Target="../slideLayouts/slideLayout10.xml"/><Relationship Id="rId9" Type="http://schemas.openxmlformats.org/officeDocument/2006/relationships/oleObject" Target="../embeddings/oleObject2.bin"/></Relationships>
</file>

<file path=ppt/slideMasters/_rels/slideMaster3.xml.rels><?xml version="1.0" encoding="UTF-8" standalone="yes"?>
<Relationships xmlns="http://schemas.openxmlformats.org/package/2006/relationships"><Relationship Id="rId8" Type="http://schemas.openxmlformats.org/officeDocument/2006/relationships/tags" Target="../tags/tag4.xml"/><Relationship Id="rId3" Type="http://schemas.openxmlformats.org/officeDocument/2006/relationships/slideLayout" Target="../slideLayouts/slideLayout13.xml"/><Relationship Id="rId7" Type="http://schemas.openxmlformats.org/officeDocument/2006/relationships/vmlDrawing" Target="../drawings/vmlDrawing3.v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3.xml"/><Relationship Id="rId11" Type="http://schemas.openxmlformats.org/officeDocument/2006/relationships/image" Target="../media/image1.emf"/><Relationship Id="rId5" Type="http://schemas.openxmlformats.org/officeDocument/2006/relationships/slideLayout" Target="../slideLayouts/slideLayout15.xml"/><Relationship Id="rId10" Type="http://schemas.openxmlformats.org/officeDocument/2006/relationships/oleObject" Target="../embeddings/oleObject3.bin"/><Relationship Id="rId4" Type="http://schemas.openxmlformats.org/officeDocument/2006/relationships/slideLayout" Target="../slideLayouts/slideLayout14.xml"/><Relationship Id="rId9"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8.xml"/><Relationship Id="rId7" Type="http://schemas.openxmlformats.org/officeDocument/2006/relationships/tags" Target="../tags/tag5.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vmlDrawing" Target="../drawings/vmlDrawing4.vml"/><Relationship Id="rId5" Type="http://schemas.openxmlformats.org/officeDocument/2006/relationships/theme" Target="../theme/theme4.xml"/><Relationship Id="rId10" Type="http://schemas.openxmlformats.org/officeDocument/2006/relationships/image" Target="../media/image1.emf"/><Relationship Id="rId4" Type="http://schemas.openxmlformats.org/officeDocument/2006/relationships/slideLayout" Target="../slideLayouts/slideLayout19.xml"/><Relationship Id="rId9" Type="http://schemas.openxmlformats.org/officeDocument/2006/relationships/oleObject" Target="../embeddings/oleObject4.bin"/></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2.xml"/><Relationship Id="rId7" Type="http://schemas.openxmlformats.org/officeDocument/2006/relationships/tags" Target="../tags/tag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vmlDrawing" Target="../drawings/vmlDrawing5.vml"/><Relationship Id="rId5" Type="http://schemas.openxmlformats.org/officeDocument/2006/relationships/theme" Target="../theme/theme5.xml"/><Relationship Id="rId10" Type="http://schemas.openxmlformats.org/officeDocument/2006/relationships/image" Target="../media/image1.emf"/><Relationship Id="rId4" Type="http://schemas.openxmlformats.org/officeDocument/2006/relationships/slideLayout" Target="../slideLayouts/slideLayout23.xml"/><Relationship Id="rId9" Type="http://schemas.openxmlformats.org/officeDocument/2006/relationships/oleObject" Target="../embeddings/oleObject5.bin"/></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4.jp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theme" Target="../theme/theme6.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6" Type="http://schemas.openxmlformats.org/officeDocument/2006/relationships/image" Target="../media/image4.jpg"/><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theme" Target="../theme/theme7.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theme" Target="../theme/theme8.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image" Target="../media/image4.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a:blip r:embed="rId10"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9"/>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1514" name="think-cell Slide" r:id="rId11" imgW="360" imgH="360" progId="TCLayout.ActiveDocument.1">
                  <p:embed/>
                </p:oleObj>
              </mc:Choice>
              <mc:Fallback>
                <p:oleObj name="think-cell Slide" r:id="rId11" imgW="360" imgH="360" progId="TCLayout.ActiveDocument.1">
                  <p:embed/>
                  <p:pic>
                    <p:nvPicPr>
                      <p:cNvPr id="0" name="Picture 2" hidden="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cSld>
  <p:clrMap bg1="lt1" tx1="dk1" bg2="lt2" tx2="dk2" accent1="accent1" accent2="accent2" accent3="accent3" accent4="accent4" accent5="accent5" accent6="accent6" hlink="hlink" folHlink="folHlink"/>
  <p:sldLayoutIdLst>
    <p:sldLayoutId id="2147483657" r:id="rId1"/>
    <p:sldLayoutId id="2147483659" r:id="rId2"/>
    <p:sldLayoutId id="2147483661" r:id="rId3"/>
    <p:sldLayoutId id="2147483663" r:id="rId4"/>
    <p:sldLayoutId id="2147483664" r:id="rId5"/>
    <p:sldLayoutId id="2147483742" r:id="rId6"/>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a:blip r:embed="rId8"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64930" name="think-cell Slide" r:id="rId9" imgW="360" imgH="360" progId="TCLayout.ActiveDocument.1">
                  <p:embed/>
                </p:oleObj>
              </mc:Choice>
              <mc:Fallback>
                <p:oleObj name="think-cell Slide" r:id="rId9" imgW="360" imgH="36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7757451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a:blip r:embed="rId9"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8"/>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76147" name="think-cell Slide" r:id="rId10" imgW="360" imgH="360" progId="TCLayout.ActiveDocument.1">
                  <p:embed/>
                </p:oleObj>
              </mc:Choice>
              <mc:Fallback>
                <p:oleObj name="think-cell Slide" r:id="rId10" imgW="360" imgH="360" progId="TCLayout.ActiveDocument.1">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9710979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5" r:id="rId5"/>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a:blip r:embed="rId8"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83220" name="think-cell Slide" r:id="rId9" imgW="360" imgH="360" progId="TCLayout.ActiveDocument.1">
                  <p:embed/>
                </p:oleObj>
              </mc:Choice>
              <mc:Fallback>
                <p:oleObj name="think-cell Slide" r:id="rId9" imgW="360" imgH="36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986665140"/>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a:blip r:embed="rId8" cstate="print"/>
          <a:stretch>
            <a:fillRect/>
          </a:stretch>
        </a:blip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7"/>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86285" name="think-cell Slide" r:id="rId9" imgW="360" imgH="360" progId="TCLayout.ActiveDocument.1">
                  <p:embed/>
                </p:oleObj>
              </mc:Choice>
              <mc:Fallback>
                <p:oleObj name="think-cell Slide" r:id="rId9" imgW="360" imgH="36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Marcador de título 1"/>
          <p:cNvSpPr>
            <a:spLocks noGrp="1"/>
          </p:cNvSpPr>
          <p:nvPr>
            <p:ph type="title"/>
          </p:nvPr>
        </p:nvSpPr>
        <p:spPr bwMode="auto">
          <a:xfrm>
            <a:off x="322264" y="254760"/>
            <a:ext cx="7178040" cy="74295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smtClean="0"/>
              <a:t>Click to edit Master title style</a:t>
            </a:r>
            <a:endParaRPr lang="es-ES" dirty="0" smtClean="0"/>
          </a:p>
        </p:txBody>
      </p:sp>
      <p:sp>
        <p:nvSpPr>
          <p:cNvPr id="6" name="Text Placeholder 5"/>
          <p:cNvSpPr>
            <a:spLocks noGrp="1"/>
          </p:cNvSpPr>
          <p:nvPr>
            <p:ph type="body" idx="1"/>
          </p:nvPr>
        </p:nvSpPr>
        <p:spPr>
          <a:xfrm>
            <a:off x="319095" y="1379538"/>
            <a:ext cx="8499467" cy="4792662"/>
          </a:xfrm>
          <a:prstGeom prst="rect">
            <a:avLst/>
          </a:prstGeom>
        </p:spPr>
        <p:txBody>
          <a:bodyPr vert="horz" lIns="4572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1 Marcador de número de diapositiva"/>
          <p:cNvSpPr>
            <a:spLocks noGrp="1"/>
          </p:cNvSpPr>
          <p:nvPr>
            <p:ph type="sldNum" sz="quarter" idx="4"/>
          </p:nvPr>
        </p:nvSpPr>
        <p:spPr>
          <a:xfrm>
            <a:off x="8607566" y="6572376"/>
            <a:ext cx="572946" cy="313009"/>
          </a:xfrm>
          <a:prstGeom prst="rect">
            <a:avLst/>
          </a:prstGeo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567463388"/>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Lst>
  <p:txStyles>
    <p:titleStyle>
      <a:lvl1pPr algn="l" defTabSz="457200" rtl="0" eaLnBrk="1" fontAlgn="base" hangingPunct="1">
        <a:spcBef>
          <a:spcPct val="0"/>
        </a:spcBef>
        <a:spcAft>
          <a:spcPct val="0"/>
        </a:spcAft>
        <a:defRPr sz="2400" kern="1200">
          <a:solidFill>
            <a:schemeClr val="bg1"/>
          </a:solidFill>
          <a:latin typeface="+mj-lt"/>
          <a:ea typeface="MS PGothic" pitchFamily="34" charset="-128"/>
          <a:cs typeface="+mj-cs"/>
        </a:defRPr>
      </a:lvl1pPr>
      <a:lvl2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2pPr>
      <a:lvl3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3pPr>
      <a:lvl4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4pPr>
      <a:lvl5pPr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5pPr>
      <a:lvl6pPr marL="4572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6pPr>
      <a:lvl7pPr marL="9144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7pPr>
      <a:lvl8pPr marL="13716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8pPr>
      <a:lvl9pPr marL="1828800" algn="l" defTabSz="457200" rtl="0" eaLnBrk="1" fontAlgn="base" hangingPunct="1">
        <a:spcBef>
          <a:spcPct val="0"/>
        </a:spcBef>
        <a:spcAft>
          <a:spcPct val="0"/>
        </a:spcAft>
        <a:defRPr sz="2800">
          <a:solidFill>
            <a:srgbClr val="C3092B"/>
          </a:solidFill>
          <a:latin typeface="Calibri" pitchFamily="34" charset="0"/>
          <a:ea typeface="MS PGothic" pitchFamily="34" charset="-128"/>
        </a:defRPr>
      </a:lvl9pPr>
    </p:titleStyle>
    <p:body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defTabSz="457200"/>
            <a:fld id="{159B8E50-2913-534B-9255-2DC851564FC5}" type="datetimeFigureOut">
              <a:rPr lang="es-ES" smtClean="0">
                <a:solidFill>
                  <a:prstClr val="black">
                    <a:tint val="75000"/>
                  </a:prstClr>
                </a:solidFill>
              </a:rPr>
              <a:pPr defTabSz="457200"/>
              <a:t>17/03/2015</a:t>
            </a:fld>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defTabSz="457200"/>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Myriad Pro"/>
                <a:cs typeface="Myriad Pro"/>
              </a:defRPr>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478792870"/>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Lst>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defTabSz="457200"/>
            <a:fld id="{159B8E50-2913-534B-9255-2DC851564FC5}" type="datetimeFigureOut">
              <a:rPr lang="es-ES" smtClean="0">
                <a:solidFill>
                  <a:prstClr val="black">
                    <a:tint val="75000"/>
                  </a:prstClr>
                </a:solidFill>
              </a:rPr>
              <a:pPr defTabSz="457200"/>
              <a:t>17/03/2015</a:t>
            </a:fld>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defTabSz="457200"/>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Myriad Pro"/>
                <a:cs typeface="Myriad Pro"/>
              </a:defRPr>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478792870"/>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Lst>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defTabSz="457200"/>
            <a:fld id="{159B8E50-2913-534B-9255-2DC851564FC5}" type="datetimeFigureOut">
              <a:rPr lang="es-ES" smtClean="0">
                <a:solidFill>
                  <a:prstClr val="black">
                    <a:tint val="75000"/>
                  </a:prstClr>
                </a:solidFill>
              </a:rPr>
              <a:pPr defTabSz="457200"/>
              <a:t>17/03/2015</a:t>
            </a:fld>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defTabSz="457200"/>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Myriad Pro"/>
                <a:cs typeface="Myriad Pro"/>
              </a:defRPr>
            </a:lvl1pPr>
          </a:lstStyle>
          <a:p>
            <a:pPr algn="ctr"/>
            <a:fld id="{C0DD11E7-DE26-3544-ADD9-B909B5A09C33}" type="slidenum">
              <a:rPr lang="es-ES" sz="1050" smtClean="0">
                <a:solidFill>
                  <a:prstClr val="black"/>
                </a:solidFill>
                <a:latin typeface="Arial" pitchFamily="34" charset="0"/>
                <a:cs typeface="Arial" pitchFamily="34" charset="0"/>
              </a:rPr>
              <a:pPr algn="ctr"/>
              <a:t>‹Nº›</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478792870"/>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Lst>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2.xml"/><Relationship Id="rId1" Type="http://schemas.openxmlformats.org/officeDocument/2006/relationships/tags" Target="../tags/tag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3.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53.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5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5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53.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5.xml"/><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3.xml"/></Relationships>
</file>

<file path=ppt/slides/_rels/slide1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8.xml"/><Relationship Id="rId1" Type="http://schemas.openxmlformats.org/officeDocument/2006/relationships/slideLayout" Target="../slideLayouts/slideLayout53.xml"/></Relationships>
</file>

<file path=ppt/slides/_rels/slide1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9.xml"/><Relationship Id="rId1" Type="http://schemas.openxmlformats.org/officeDocument/2006/relationships/slideLayout" Target="../slideLayouts/slideLayout5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3.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53.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5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3.xml"/></Relationships>
</file>

<file path=ppt/slides/_rels/slide33.xml.rels><?xml version="1.0" encoding="UTF-8" standalone="yes"?>
<Relationships xmlns="http://schemas.openxmlformats.org/package/2006/relationships"><Relationship Id="rId3" Type="http://schemas.openxmlformats.org/officeDocument/2006/relationships/package" Target="../embeddings/Documento_de_Microsoft_Word2.docx"/><Relationship Id="rId2" Type="http://schemas.openxmlformats.org/officeDocument/2006/relationships/slideLayout" Target="../slideLayouts/slideLayout53.xml"/><Relationship Id="rId1" Type="http://schemas.openxmlformats.org/officeDocument/2006/relationships/vmlDrawing" Target="../drawings/vmlDrawing6.vml"/><Relationship Id="rId4" Type="http://schemas.openxmlformats.org/officeDocument/2006/relationships/image" Target="../media/image9.wmf"/></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2.xml"/><Relationship Id="rId1" Type="http://schemas.openxmlformats.org/officeDocument/2006/relationships/tags" Target="../tags/tag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04654" y="2339632"/>
            <a:ext cx="5725984" cy="1051612"/>
          </a:xfrm>
        </p:spPr>
        <p:txBody>
          <a:bodyPr>
            <a:normAutofit/>
          </a:bodyPr>
          <a:lstStyle/>
          <a:p>
            <a:r>
              <a:rPr lang="es-MX" sz="2500" b="1" dirty="0">
                <a:latin typeface="+mj-lt"/>
              </a:rPr>
              <a:t>Grupo de Trabajo de Inversiones Sesión número </a:t>
            </a:r>
            <a:r>
              <a:rPr lang="es-MX" sz="2500" b="1" dirty="0" smtClean="0">
                <a:latin typeface="+mj-lt"/>
              </a:rPr>
              <a:t>006</a:t>
            </a:r>
            <a:endParaRPr lang="es-MX" sz="2500" b="1" dirty="0">
              <a:latin typeface="+mj-lt"/>
            </a:endParaRPr>
          </a:p>
        </p:txBody>
      </p:sp>
      <p:sp>
        <p:nvSpPr>
          <p:cNvPr id="5" name="Text Placeholder 4"/>
          <p:cNvSpPr>
            <a:spLocks noGrp="1"/>
          </p:cNvSpPr>
          <p:nvPr>
            <p:ph type="subTitle" idx="1"/>
          </p:nvPr>
        </p:nvSpPr>
        <p:spPr>
          <a:xfrm>
            <a:off x="504654" y="3501768"/>
            <a:ext cx="4119605" cy="980989"/>
          </a:xfrm>
        </p:spPr>
        <p:txBody>
          <a:bodyPr>
            <a:normAutofit/>
          </a:bodyPr>
          <a:lstStyle/>
          <a:p>
            <a:r>
              <a:rPr lang="es-MX" sz="2000" dirty="0" smtClean="0">
                <a:latin typeface="+mj-lt"/>
              </a:rPr>
              <a:t>Marzo 2015</a:t>
            </a:r>
            <a:endParaRPr lang="es-MX" sz="2000" dirty="0">
              <a:latin typeface="+mj-lt"/>
            </a:endParaRPr>
          </a:p>
        </p:txBody>
      </p:sp>
    </p:spTree>
    <p:custDataLst>
      <p:tags r:id="rId1"/>
    </p:custDataLst>
    <p:extLst>
      <p:ext uri="{BB962C8B-B14F-4D97-AF65-F5344CB8AC3E}">
        <p14:creationId xmlns:p14="http://schemas.microsoft.com/office/powerpoint/2010/main" val="41597753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ea typeface="MS PGothic" pitchFamily="34" charset="-128"/>
                <a:cs typeface="Arial" pitchFamily="34" charset="0"/>
              </a:rPr>
              <a:t>Orden del Día</a:t>
            </a:r>
            <a:endParaRPr lang="es-MX" sz="2400" b="1" dirty="0">
              <a:solidFill>
                <a:srgbClr val="CD0000"/>
              </a:solidFill>
              <a:ea typeface="MS PGothic" pitchFamily="34" charset="-128"/>
              <a:cs typeface="Arial"/>
            </a:endParaRPr>
          </a:p>
        </p:txBody>
      </p:sp>
      <p:sp>
        <p:nvSpPr>
          <p:cNvPr id="2" name="1 Rectángulo"/>
          <p:cNvSpPr/>
          <p:nvPr/>
        </p:nvSpPr>
        <p:spPr>
          <a:xfrm>
            <a:off x="573797" y="2432604"/>
            <a:ext cx="8009223" cy="3847207"/>
          </a:xfrm>
          <a:prstGeom prst="rect">
            <a:avLst/>
          </a:prstGeom>
        </p:spPr>
        <p:txBody>
          <a:bodyPr wrap="square">
            <a:spAutoFit/>
          </a:bodyPr>
          <a:lstStyle/>
          <a:p>
            <a:pPr marL="355600" indent="-355600" algn="just" defTabSz="457200">
              <a:spcAft>
                <a:spcPts val="2400"/>
              </a:spcAft>
              <a:buFont typeface="+mj-lt"/>
              <a:buAutoNum type="arabicPeriod"/>
            </a:pPr>
            <a:r>
              <a:rPr lang="es-MX" b="1" dirty="0" smtClean="0">
                <a:solidFill>
                  <a:srgbClr val="CD0000"/>
                </a:solidFill>
              </a:rPr>
              <a:t>Informe </a:t>
            </a:r>
            <a:r>
              <a:rPr lang="es-MX" b="1" dirty="0">
                <a:solidFill>
                  <a:srgbClr val="CD0000"/>
                </a:solidFill>
              </a:rPr>
              <a:t>sobre resultados y estrategia de inversión del Fondo de Apoyo a las Necesidades de Vivienda de los Trabajadores (FANVIT).</a:t>
            </a:r>
          </a:p>
          <a:p>
            <a:pPr marL="355600" indent="-355600" algn="just" defTabSz="457200">
              <a:spcAft>
                <a:spcPts val="2400"/>
              </a:spcAft>
              <a:buFont typeface="+mj-lt"/>
              <a:buAutoNum type="arabicPeriod"/>
            </a:pPr>
            <a:r>
              <a:rPr lang="es-MX" b="1" dirty="0" smtClean="0">
                <a:solidFill>
                  <a:srgbClr val="B2B2B2"/>
                </a:solidFill>
              </a:rPr>
              <a:t>Informe </a:t>
            </a:r>
            <a:r>
              <a:rPr lang="es-MX" b="1" dirty="0">
                <a:solidFill>
                  <a:srgbClr val="B2B2B2"/>
                </a:solidFill>
              </a:rPr>
              <a:t>sobre </a:t>
            </a:r>
            <a:r>
              <a:rPr lang="es-MX" b="1" dirty="0" smtClean="0">
                <a:solidFill>
                  <a:srgbClr val="B2B2B2"/>
                </a:solidFill>
              </a:rPr>
              <a:t>la composición del portafolio del FANVIT.</a:t>
            </a:r>
            <a:endParaRPr lang="es-MX" b="1" dirty="0">
              <a:solidFill>
                <a:srgbClr val="B2B2B2"/>
              </a:solidFill>
            </a:endParaRPr>
          </a:p>
          <a:p>
            <a:pPr marL="355600" indent="-355600" algn="just" defTabSz="457200">
              <a:spcAft>
                <a:spcPts val="2400"/>
              </a:spcAft>
              <a:buFont typeface="+mj-lt"/>
              <a:buAutoNum type="arabicPeriod"/>
            </a:pPr>
            <a:r>
              <a:rPr lang="es-MX" b="1" dirty="0" smtClean="0">
                <a:solidFill>
                  <a:srgbClr val="B2B2B2"/>
                </a:solidFill>
              </a:rPr>
              <a:t>Informe </a:t>
            </a:r>
            <a:r>
              <a:rPr lang="es-MX" b="1" dirty="0">
                <a:solidFill>
                  <a:srgbClr val="B2B2B2"/>
                </a:solidFill>
              </a:rPr>
              <a:t>sobre los avances en la implementación del </a:t>
            </a:r>
            <a:r>
              <a:rPr lang="es-MX" b="1" dirty="0" smtClean="0">
                <a:solidFill>
                  <a:srgbClr val="B2B2B2"/>
                </a:solidFill>
              </a:rPr>
              <a:t>FANVIT.</a:t>
            </a:r>
          </a:p>
          <a:p>
            <a:pPr marL="355600" indent="-355600" algn="just" defTabSz="457200">
              <a:spcAft>
                <a:spcPts val="2400"/>
              </a:spcAft>
              <a:buFont typeface="+mj-lt"/>
              <a:buAutoNum type="arabicPeriod"/>
            </a:pPr>
            <a:r>
              <a:rPr lang="es-MX" b="1" dirty="0">
                <a:solidFill>
                  <a:srgbClr val="B2B2B2"/>
                </a:solidFill>
              </a:rPr>
              <a:t>Informe sobre los avances en la implementación del </a:t>
            </a:r>
            <a:r>
              <a:rPr lang="es-MX" b="1" dirty="0" smtClean="0">
                <a:solidFill>
                  <a:srgbClr val="B2B2B2"/>
                </a:solidFill>
              </a:rPr>
              <a:t>FINVIT</a:t>
            </a:r>
            <a:r>
              <a:rPr lang="es-MX" b="1" dirty="0" smtClean="0">
                <a:solidFill>
                  <a:srgbClr val="B2B2B2"/>
                </a:solidFill>
              </a:rPr>
              <a:t>.</a:t>
            </a:r>
          </a:p>
          <a:p>
            <a:pPr marL="355600" indent="-355600" algn="just" defTabSz="457200">
              <a:spcAft>
                <a:spcPts val="2400"/>
              </a:spcAft>
              <a:buFont typeface="+mj-lt"/>
              <a:buAutoNum type="arabicPeriod"/>
            </a:pPr>
            <a:r>
              <a:rPr lang="es-MX" b="1" dirty="0" smtClean="0">
                <a:solidFill>
                  <a:srgbClr val="B2B2B2"/>
                </a:solidFill>
              </a:rPr>
              <a:t>Informe sobre la autorización al INFONAVIT como inversionista institucional.</a:t>
            </a:r>
          </a:p>
          <a:p>
            <a:pPr marL="355600" indent="-355600" algn="just" defTabSz="457200">
              <a:spcAft>
                <a:spcPts val="2400"/>
              </a:spcAft>
              <a:buFont typeface="+mj-lt"/>
              <a:buAutoNum type="arabicPeriod"/>
            </a:pPr>
            <a:r>
              <a:rPr lang="es-MX" b="1" dirty="0" smtClean="0">
                <a:solidFill>
                  <a:srgbClr val="B2B2B2"/>
                </a:solidFill>
              </a:rPr>
              <a:t>Informe sobre la modificación a las Bases de Funcionamiento del Comité de Inversiones con base a las nuevas disposiciones de la CNBV.</a:t>
            </a:r>
            <a:endParaRPr lang="es-MX" b="1" dirty="0">
              <a:solidFill>
                <a:srgbClr val="B2B2B2"/>
              </a:solidFill>
            </a:endParaRPr>
          </a:p>
        </p:txBody>
      </p:sp>
      <p:sp>
        <p:nvSpPr>
          <p:cNvPr id="6" name="5 Rectángulo"/>
          <p:cNvSpPr/>
          <p:nvPr/>
        </p:nvSpPr>
        <p:spPr>
          <a:xfrm>
            <a:off x="251156" y="1228491"/>
            <a:ext cx="8323122" cy="923330"/>
          </a:xfrm>
          <a:prstGeom prst="rect">
            <a:avLst/>
          </a:prstGeom>
        </p:spPr>
        <p:txBody>
          <a:bodyPr wrap="square">
            <a:spAutoFit/>
          </a:bodyPr>
          <a:lstStyle/>
          <a:p>
            <a:pPr algn="ctr" defTabSz="457200"/>
            <a:r>
              <a:rPr lang="es-MX" b="1" dirty="0">
                <a:solidFill>
                  <a:prstClr val="black"/>
                </a:solidFill>
                <a:ea typeface="MS PGothic" pitchFamily="34" charset="-128"/>
                <a:cs typeface="Arial" pitchFamily="34" charset="0"/>
              </a:rPr>
              <a:t>Grupo de Trabajo de Inversiones </a:t>
            </a:r>
          </a:p>
          <a:p>
            <a:pPr algn="ctr" defTabSz="457200"/>
            <a:r>
              <a:rPr lang="es-MX" b="1" dirty="0" smtClean="0">
                <a:solidFill>
                  <a:prstClr val="black"/>
                </a:solidFill>
                <a:ea typeface="MS PGothic" pitchFamily="34" charset="-128"/>
                <a:cs typeface="Arial" pitchFamily="34" charset="0"/>
              </a:rPr>
              <a:t>Sesión </a:t>
            </a:r>
            <a:r>
              <a:rPr lang="es-MX" b="1" dirty="0">
                <a:solidFill>
                  <a:prstClr val="black"/>
                </a:solidFill>
                <a:ea typeface="MS PGothic" pitchFamily="34" charset="-128"/>
                <a:cs typeface="Arial" pitchFamily="34" charset="0"/>
              </a:rPr>
              <a:t>número </a:t>
            </a:r>
            <a:r>
              <a:rPr lang="es-MX" b="1" dirty="0" smtClean="0">
                <a:solidFill>
                  <a:prstClr val="black"/>
                </a:solidFill>
                <a:ea typeface="MS PGothic" pitchFamily="34" charset="-128"/>
                <a:cs typeface="Arial" pitchFamily="34" charset="0"/>
              </a:rPr>
              <a:t>006 </a:t>
            </a:r>
          </a:p>
          <a:p>
            <a:pPr algn="ctr" defTabSz="457200"/>
            <a:r>
              <a:rPr lang="es-MX" b="1" dirty="0" smtClean="0">
                <a:solidFill>
                  <a:prstClr val="black"/>
                </a:solidFill>
                <a:ea typeface="MS PGothic" pitchFamily="34" charset="-128"/>
                <a:cs typeface="Arial" pitchFamily="34" charset="0"/>
              </a:rPr>
              <a:t>18 de marzo </a:t>
            </a:r>
            <a:r>
              <a:rPr lang="es-MX" b="1" dirty="0">
                <a:solidFill>
                  <a:prstClr val="black"/>
                </a:solidFill>
                <a:ea typeface="MS PGothic" pitchFamily="34" charset="-128"/>
                <a:cs typeface="Arial" pitchFamily="34" charset="0"/>
              </a:rPr>
              <a:t>de 2015</a:t>
            </a:r>
          </a:p>
        </p:txBody>
      </p:sp>
    </p:spTree>
    <p:extLst>
      <p:ext uri="{BB962C8B-B14F-4D97-AF65-F5344CB8AC3E}">
        <p14:creationId xmlns:p14="http://schemas.microsoft.com/office/powerpoint/2010/main" val="21898780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400" b="1" dirty="0" smtClean="0">
                <a:latin typeface="Myriad Pro Light"/>
              </a:rPr>
              <a:t>Entorno Económico Internacional</a:t>
            </a:r>
            <a:endParaRPr lang="es-MX" sz="2400" b="1" dirty="0">
              <a:latin typeface="Myriad Pro Light"/>
            </a:endParaRPr>
          </a:p>
        </p:txBody>
      </p:sp>
      <p:sp>
        <p:nvSpPr>
          <p:cNvPr id="3" name="2 Marcador de contenido"/>
          <p:cNvSpPr>
            <a:spLocks noGrp="1"/>
          </p:cNvSpPr>
          <p:nvPr>
            <p:ph idx="1"/>
          </p:nvPr>
        </p:nvSpPr>
        <p:spPr>
          <a:xfrm>
            <a:off x="144001" y="1158112"/>
            <a:ext cx="8218950" cy="3479025"/>
          </a:xfrm>
        </p:spPr>
        <p:txBody>
          <a:bodyPr>
            <a:noAutofit/>
          </a:bodyPr>
          <a:lstStyle/>
          <a:p>
            <a:pPr marL="180975" indent="-180975" algn="just">
              <a:spcBef>
                <a:spcPts val="0"/>
              </a:spcBef>
              <a:spcAft>
                <a:spcPts val="600"/>
              </a:spcAft>
              <a:buClr>
                <a:srgbClr val="CD0000"/>
              </a:buClr>
              <a:buSzPct val="110000"/>
              <a:buFont typeface="Arial" pitchFamily="34" charset="0"/>
              <a:buChar char="•"/>
            </a:pPr>
            <a:r>
              <a:rPr lang="es-MX" sz="1200" dirty="0" smtClean="0"/>
              <a:t>El </a:t>
            </a:r>
            <a:r>
              <a:rPr lang="es-MX" sz="1200" dirty="0" smtClean="0"/>
              <a:t>28 de febrero el Banco Central de China decidió volver a reducir la tasa de referencia a un año, pasando de 5.60% a 5.35</a:t>
            </a:r>
            <a:r>
              <a:rPr lang="es-MX" sz="1200" dirty="0" smtClean="0"/>
              <a:t>%.Y </a:t>
            </a:r>
            <a:r>
              <a:rPr lang="es-MX" sz="1200" dirty="0" smtClean="0"/>
              <a:t>dejó entrever que </a:t>
            </a:r>
            <a:r>
              <a:rPr lang="es-MX" sz="1200" dirty="0" smtClean="0"/>
              <a:t>adicionales podrían </a:t>
            </a:r>
            <a:r>
              <a:rPr lang="es-MX" sz="1200" dirty="0" smtClean="0"/>
              <a:t>ser instrumentados en caso de ser </a:t>
            </a:r>
            <a:r>
              <a:rPr lang="es-MX" sz="1200" dirty="0" smtClean="0"/>
              <a:t>necesario.</a:t>
            </a:r>
            <a:endParaRPr lang="es-MX" sz="1200" dirty="0" smtClean="0"/>
          </a:p>
          <a:p>
            <a:pPr marL="180975" indent="-180975" algn="just">
              <a:spcBef>
                <a:spcPts val="0"/>
              </a:spcBef>
              <a:spcAft>
                <a:spcPts val="600"/>
              </a:spcAft>
              <a:buClr>
                <a:srgbClr val="CD0000"/>
              </a:buClr>
              <a:buSzPct val="110000"/>
              <a:buFont typeface="Arial" pitchFamily="34" charset="0"/>
              <a:buChar char="•"/>
            </a:pPr>
            <a:r>
              <a:rPr lang="es-MX" sz="1200" dirty="0" smtClean="0"/>
              <a:t>Solidez de mercado laboral contrasta con datos de consumo. Modificó ligeramente ánimo de los inversionistas sobre los incentivos que tendría la FED para iniciar un proceso de normalización (freno USD y bolsas). Confianza del consumidor nivel más bajo en cuatro meses.</a:t>
            </a:r>
          </a:p>
          <a:p>
            <a:pPr marL="180975" indent="-180975" algn="just">
              <a:spcBef>
                <a:spcPts val="0"/>
              </a:spcBef>
              <a:spcAft>
                <a:spcPts val="600"/>
              </a:spcAft>
              <a:buClr>
                <a:srgbClr val="CD0000"/>
              </a:buClr>
              <a:buSzPct val="110000"/>
              <a:buFont typeface="Arial" pitchFamily="34" charset="0"/>
              <a:buChar char="•"/>
            </a:pPr>
            <a:r>
              <a:rPr lang="es-MX" sz="1200" dirty="0" smtClean="0"/>
              <a:t>El </a:t>
            </a:r>
            <a:r>
              <a:rPr lang="es-MX" sz="1200" dirty="0" smtClean="0"/>
              <a:t>nivel de desempleo continúa a la baja, pasando de 5.60% en enero a 5.5% en febrero. Este dato positivo desencadenó una vez más el apetito de los inversionistas por </a:t>
            </a:r>
            <a:r>
              <a:rPr lang="es-MX" sz="1200" dirty="0" smtClean="0"/>
              <a:t>USD</a:t>
            </a:r>
            <a:r>
              <a:rPr lang="es-MX" sz="1200" dirty="0" smtClean="0"/>
              <a:t>. Los efectos de la divergencia de la política monetaria se intensificaron con el Banco Central Europeo. El índice del dólar (DXY) alcanzó su mayor nivel desde el 2003. EURO nivel más bajo de ese mismo año. El tipo de cambio USD/MXN registra el mayor nivel alcanzado desde el 2009.</a:t>
            </a:r>
            <a:endParaRPr lang="es-MX" sz="1200" dirty="0" smtClean="0"/>
          </a:p>
          <a:p>
            <a:pPr marL="180975" indent="-180975" algn="just">
              <a:spcBef>
                <a:spcPts val="0"/>
              </a:spcBef>
              <a:spcAft>
                <a:spcPts val="600"/>
              </a:spcAft>
              <a:buClr>
                <a:srgbClr val="CD0000"/>
              </a:buClr>
              <a:buSzPct val="110000"/>
              <a:buFont typeface="Arial" pitchFamily="34" charset="0"/>
              <a:buChar char="•"/>
            </a:pPr>
            <a:r>
              <a:rPr lang="es-MX" sz="1200" dirty="0" smtClean="0"/>
              <a:t>La </a:t>
            </a:r>
            <a:r>
              <a:rPr lang="es-MX" sz="1200" dirty="0" smtClean="0"/>
              <a:t>siguiente reunión de la Reserva Federal de EUA será el 18 de marzo, se espera que no haya cambios en la política monetaria. Lo que sí se espera es que quiten la </a:t>
            </a:r>
            <a:r>
              <a:rPr lang="es-MX" sz="1200" dirty="0"/>
              <a:t>palabra "paciencia" </a:t>
            </a:r>
            <a:r>
              <a:rPr lang="es-MX" sz="1200" dirty="0" smtClean="0"/>
              <a:t>del comunicado, refiriéndose al tiempo que esperarán antes de subir </a:t>
            </a:r>
            <a:r>
              <a:rPr lang="es-MX" sz="1200" dirty="0" smtClean="0"/>
              <a:t>tasas.</a:t>
            </a:r>
            <a:endParaRPr lang="es-MX" sz="1100" dirty="0"/>
          </a:p>
          <a:p>
            <a:pPr marL="0" indent="0">
              <a:spcBef>
                <a:spcPts val="0"/>
              </a:spcBef>
              <a:buNone/>
            </a:pPr>
            <a:endParaRPr lang="es-MX" sz="1100" dirty="0"/>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a:t>
            </a:fld>
            <a:endParaRPr lang="es-ES" sz="1050" dirty="0">
              <a:solidFill>
                <a:prstClr val="black"/>
              </a:solidFill>
              <a:latin typeface="Arial" pitchFamily="34" charset="0"/>
              <a:cs typeface="Arial" pitchFamily="34" charset="0"/>
            </a:endParaRPr>
          </a:p>
        </p:txBody>
      </p:sp>
      <p:graphicFrame>
        <p:nvGraphicFramePr>
          <p:cNvPr id="6" name="1 Gráfico"/>
          <p:cNvGraphicFramePr>
            <a:graphicFrameLocks/>
          </p:cNvGraphicFramePr>
          <p:nvPr>
            <p:extLst>
              <p:ext uri="{D42A27DB-BD31-4B8C-83A1-F6EECF244321}">
                <p14:modId xmlns:p14="http://schemas.microsoft.com/office/powerpoint/2010/main" val="987748340"/>
              </p:ext>
            </p:extLst>
          </p:nvPr>
        </p:nvGraphicFramePr>
        <p:xfrm>
          <a:off x="2423001" y="3862565"/>
          <a:ext cx="5153025" cy="28125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675550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400" b="1" dirty="0" smtClean="0">
                <a:latin typeface="Myriad Pro Light"/>
              </a:rPr>
              <a:t>Entorno Económico Internacional</a:t>
            </a:r>
            <a:endParaRPr lang="es-MX" sz="2400" b="1" dirty="0">
              <a:latin typeface="Myriad Pro Light"/>
            </a:endParaRPr>
          </a:p>
        </p:txBody>
      </p:sp>
      <p:sp>
        <p:nvSpPr>
          <p:cNvPr id="3" name="2 Marcador de contenido"/>
          <p:cNvSpPr>
            <a:spLocks noGrp="1"/>
          </p:cNvSpPr>
          <p:nvPr>
            <p:ph idx="1"/>
          </p:nvPr>
        </p:nvSpPr>
        <p:spPr>
          <a:xfrm>
            <a:off x="181897" y="1158112"/>
            <a:ext cx="8470397" cy="3117967"/>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200" dirty="0" smtClean="0"/>
              <a:t>Las expectativas de los especialistas de mercado muestran que la primera alza de tasa de la Reserva Federal ocurra en el segundo semestre del año, una vez que los datos económicos se consoliden.</a:t>
            </a:r>
          </a:p>
          <a:p>
            <a:pPr marL="180975" lvl="0" indent="-180975" algn="just">
              <a:spcBef>
                <a:spcPts val="0"/>
              </a:spcBef>
              <a:spcAft>
                <a:spcPts val="600"/>
              </a:spcAft>
              <a:buClr>
                <a:srgbClr val="CD0000"/>
              </a:buClr>
              <a:buSzPct val="110000"/>
              <a:buFont typeface="Arial" pitchFamily="34" charset="0"/>
              <a:buChar char="•"/>
            </a:pPr>
            <a:r>
              <a:rPr lang="es-MX" sz="1200" dirty="0" smtClean="0"/>
              <a:t>En </a:t>
            </a:r>
            <a:r>
              <a:rPr lang="es-MX" sz="1200" dirty="0" smtClean="0"/>
              <a:t>la parte de las tasas de interés de EUA, la curva de treasuries ha venido descontando un incremento de la tasa de referencia de la FED en 50 PB, los cuales se han reflejado en incremento en las curvas de las tasas de países emergentes.</a:t>
            </a:r>
          </a:p>
          <a:p>
            <a:pPr marL="180975" indent="-180975" algn="just">
              <a:spcBef>
                <a:spcPts val="0"/>
              </a:spcBef>
              <a:spcAft>
                <a:spcPts val="600"/>
              </a:spcAft>
              <a:buClr>
                <a:srgbClr val="CD0000"/>
              </a:buClr>
              <a:buSzPct val="110000"/>
              <a:buFont typeface="Arial" pitchFamily="34" charset="0"/>
              <a:buChar char="•"/>
            </a:pPr>
            <a:r>
              <a:rPr lang="es-MX" sz="1200" dirty="0" smtClean="0"/>
              <a:t>El </a:t>
            </a:r>
            <a:r>
              <a:rPr lang="es-MX" sz="1200" dirty="0"/>
              <a:t>día 9 de marzo, arrancó el programa de recompra de bonos en Europa. La proporción de compra por país será de acuerdo al tamaño de cada </a:t>
            </a:r>
            <a:r>
              <a:rPr lang="es-MX" sz="1200" dirty="0" smtClean="0"/>
              <a:t>miembro, en </a:t>
            </a:r>
            <a:r>
              <a:rPr lang="es-MX" sz="1200" dirty="0"/>
              <a:t>países como Francia y Alemania las tasas de los bonos a 5 años ya han operado a tasas </a:t>
            </a:r>
            <a:r>
              <a:rPr lang="es-MX" sz="1200" dirty="0" smtClean="0"/>
              <a:t>negativas </a:t>
            </a:r>
            <a:r>
              <a:rPr lang="es-MX" sz="1200" dirty="0"/>
              <a:t>y se espera que se mantengan muy bajas por un periodo prolongado de </a:t>
            </a:r>
            <a:r>
              <a:rPr lang="es-MX" sz="1200" dirty="0" smtClean="0"/>
              <a:t>tiempo.</a:t>
            </a:r>
            <a:endParaRPr lang="es-MX" sz="1200" dirty="0"/>
          </a:p>
          <a:p>
            <a:pPr marL="180975" lvl="0" indent="-180975" algn="just">
              <a:spcBef>
                <a:spcPts val="0"/>
              </a:spcBef>
              <a:spcAft>
                <a:spcPts val="600"/>
              </a:spcAft>
              <a:buClr>
                <a:srgbClr val="CD0000"/>
              </a:buClr>
              <a:buSzPct val="110000"/>
              <a:buFont typeface="Arial" pitchFamily="34" charset="0"/>
              <a:buChar char="•"/>
            </a:pPr>
            <a:r>
              <a:rPr lang="es-MX" sz="1200" dirty="0" smtClean="0"/>
              <a:t>La </a:t>
            </a:r>
            <a:r>
              <a:rPr lang="es-MX" sz="1200" dirty="0" smtClean="0"/>
              <a:t>expectativa al cierre del año para la tasa de 10 años de los treasuries es de 2.60% de acuerdo al consenso del mercado, fundamentado principalmente por un mejor valor relativo respecto a los bonos de 10 años de países de la zona euro que reflejan tasas entre 0.25% y 0.50%, estos niveles de tasa harán que la demanda de </a:t>
            </a:r>
            <a:r>
              <a:rPr lang="es-MX" sz="1200" dirty="0" err="1" smtClean="0"/>
              <a:t>treasuries</a:t>
            </a:r>
            <a:r>
              <a:rPr lang="es-MX" sz="1200" dirty="0" smtClean="0"/>
              <a:t> aumente y contenga cualquier incremento agresivo de las mismas.</a:t>
            </a:r>
          </a:p>
          <a:p>
            <a:pPr marL="0" indent="0">
              <a:spcBef>
                <a:spcPts val="0"/>
              </a:spcBef>
              <a:buNone/>
            </a:pPr>
            <a:endParaRPr lang="es-MX" sz="1100" dirty="0"/>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3</a:t>
            </a:fld>
            <a:endParaRPr lang="es-ES" sz="1050" dirty="0">
              <a:solidFill>
                <a:prstClr val="black"/>
              </a:solidFill>
              <a:latin typeface="Arial" pitchFamily="34" charset="0"/>
              <a:cs typeface="Arial" pitchFamily="34" charset="0"/>
            </a:endParaRPr>
          </a:p>
        </p:txBody>
      </p:sp>
      <p:graphicFrame>
        <p:nvGraphicFramePr>
          <p:cNvPr id="7" name="2 Gráfico"/>
          <p:cNvGraphicFramePr>
            <a:graphicFrameLocks/>
          </p:cNvGraphicFramePr>
          <p:nvPr>
            <p:extLst>
              <p:ext uri="{D42A27DB-BD31-4B8C-83A1-F6EECF244321}">
                <p14:modId xmlns:p14="http://schemas.microsoft.com/office/powerpoint/2010/main" val="2843577821"/>
              </p:ext>
            </p:extLst>
          </p:nvPr>
        </p:nvGraphicFramePr>
        <p:xfrm>
          <a:off x="677725" y="3841963"/>
          <a:ext cx="7629525" cy="295242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31635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400" b="1" dirty="0" smtClean="0">
                <a:latin typeface="Myriad Pro Light"/>
              </a:rPr>
              <a:t>Entorno Económico Nacional</a:t>
            </a:r>
            <a:endParaRPr lang="es-MX" sz="2400" b="1" dirty="0">
              <a:latin typeface="Myriad Pro Light"/>
            </a:endParaRPr>
          </a:p>
        </p:txBody>
      </p:sp>
      <p:sp>
        <p:nvSpPr>
          <p:cNvPr id="3" name="2 Marcador de contenido"/>
          <p:cNvSpPr>
            <a:spLocks noGrp="1"/>
          </p:cNvSpPr>
          <p:nvPr>
            <p:ph idx="1"/>
          </p:nvPr>
        </p:nvSpPr>
        <p:spPr>
          <a:xfrm>
            <a:off x="112154" y="1340768"/>
            <a:ext cx="4193146" cy="5236746"/>
          </a:xfrm>
        </p:spPr>
        <p:txBody>
          <a:bodyPr>
            <a:noAutofit/>
          </a:bodyPr>
          <a:lstStyle/>
          <a:p>
            <a:pPr marL="180975" lvl="0" indent="-180975" algn="just">
              <a:spcBef>
                <a:spcPts val="0"/>
              </a:spcBef>
              <a:buClr>
                <a:srgbClr val="CD0000"/>
              </a:buClr>
              <a:buSzPct val="110000"/>
              <a:buFont typeface="Arial" pitchFamily="34" charset="0"/>
              <a:buChar char="•"/>
            </a:pPr>
            <a:r>
              <a:rPr lang="es-MX" sz="1200" dirty="0"/>
              <a:t>El </a:t>
            </a:r>
            <a:r>
              <a:rPr lang="es-MX" sz="1200" dirty="0" smtClean="0"/>
              <a:t>20 de febrero se publicó el dato de crecimiento </a:t>
            </a:r>
            <a:r>
              <a:rPr lang="es-MX" sz="1200" dirty="0"/>
              <a:t>en México </a:t>
            </a:r>
            <a:r>
              <a:rPr lang="es-MX" sz="1200" dirty="0" smtClean="0"/>
              <a:t>para 2014 de </a:t>
            </a:r>
            <a:r>
              <a:rPr lang="es-MX" sz="1200" dirty="0"/>
              <a:t>2.10</a:t>
            </a:r>
            <a:r>
              <a:rPr lang="es-MX" sz="1200" dirty="0" smtClean="0"/>
              <a:t>%, en </a:t>
            </a:r>
            <a:r>
              <a:rPr lang="es-MX" sz="1200" dirty="0"/>
              <a:t>línea con las expectativas de mercado que fueron ajustando a la baja durante el </a:t>
            </a:r>
            <a:r>
              <a:rPr lang="es-MX" sz="1200" dirty="0" smtClean="0"/>
              <a:t>año.</a:t>
            </a:r>
            <a:endParaRPr lang="es-MX" sz="1200" dirty="0"/>
          </a:p>
          <a:p>
            <a:pPr marL="180975" lvl="0" indent="-180975" algn="just">
              <a:spcBef>
                <a:spcPts val="0"/>
              </a:spcBef>
              <a:buClr>
                <a:srgbClr val="CD0000"/>
              </a:buClr>
              <a:buSzPct val="110000"/>
              <a:buFont typeface="Arial" pitchFamily="34" charset="0"/>
              <a:buChar char="•"/>
            </a:pPr>
            <a:endParaRPr lang="es-MX" sz="1200" dirty="0" smtClean="0"/>
          </a:p>
          <a:p>
            <a:pPr marL="180975" indent="-180975" algn="just">
              <a:spcBef>
                <a:spcPts val="0"/>
              </a:spcBef>
              <a:buClr>
                <a:srgbClr val="CD0000"/>
              </a:buClr>
              <a:buSzPct val="110000"/>
              <a:buFont typeface="Arial" pitchFamily="34" charset="0"/>
              <a:buChar char="•"/>
            </a:pPr>
            <a:r>
              <a:rPr lang="es-MX" sz="1200" dirty="0" smtClean="0"/>
              <a:t>Los especialistas económicos </a:t>
            </a:r>
            <a:r>
              <a:rPr lang="es-MX" sz="1200" dirty="0"/>
              <a:t>revisaron a la baja las expectativas </a:t>
            </a:r>
            <a:r>
              <a:rPr lang="es-MX" sz="1200" dirty="0" smtClean="0"/>
              <a:t>de crecimiento para </a:t>
            </a:r>
            <a:r>
              <a:rPr lang="es-MX" sz="1200" dirty="0"/>
              <a:t>2015 de 3.50% a 3.10</a:t>
            </a:r>
            <a:r>
              <a:rPr lang="es-MX" sz="1200" dirty="0" smtClean="0"/>
              <a:t>%.</a:t>
            </a:r>
            <a:endParaRPr lang="es-MX" sz="1200" dirty="0"/>
          </a:p>
          <a:p>
            <a:pPr marL="180975" lvl="0" indent="-180975" algn="just">
              <a:spcBef>
                <a:spcPts val="0"/>
              </a:spcBef>
              <a:buClr>
                <a:srgbClr val="CD0000"/>
              </a:buClr>
              <a:buSzPct val="110000"/>
              <a:buFont typeface="Arial" pitchFamily="34" charset="0"/>
              <a:buChar char="•"/>
            </a:pPr>
            <a:endParaRPr lang="es-MX" sz="1200" dirty="0"/>
          </a:p>
          <a:p>
            <a:pPr marL="180975" lvl="0" indent="-180975" algn="just">
              <a:spcBef>
                <a:spcPts val="0"/>
              </a:spcBef>
              <a:buClr>
                <a:srgbClr val="CD0000"/>
              </a:buClr>
              <a:buSzPct val="110000"/>
              <a:buFont typeface="Arial" pitchFamily="34" charset="0"/>
              <a:buChar char="•"/>
            </a:pPr>
            <a:r>
              <a:rPr lang="es-MX" sz="1200" dirty="0" smtClean="0"/>
              <a:t>La </a:t>
            </a:r>
            <a:r>
              <a:rPr lang="es-MX" sz="1200" dirty="0"/>
              <a:t>inflación </a:t>
            </a:r>
            <a:r>
              <a:rPr lang="es-MX" sz="1200" dirty="0" smtClean="0"/>
              <a:t>ha tenido un gran inicio de año, </a:t>
            </a:r>
            <a:r>
              <a:rPr lang="es-MX" sz="1200" dirty="0"/>
              <a:t>convergiendo en apenas dos meses al objetivo de Banxico de 3.00</a:t>
            </a:r>
            <a:r>
              <a:rPr lang="es-MX" sz="1200" dirty="0" smtClean="0"/>
              <a:t>%. El cambio en las tarifas de larga distancia así como la baja en los precios de productos frescos han sido los factores principales a </a:t>
            </a:r>
            <a:r>
              <a:rPr lang="es-MX" sz="1200" dirty="0" smtClean="0"/>
              <a:t>considerar.</a:t>
            </a:r>
            <a:endParaRPr lang="es-MX" sz="1200" dirty="0" smtClean="0"/>
          </a:p>
          <a:p>
            <a:pPr marL="180975" lvl="0" indent="-180975" algn="just">
              <a:spcBef>
                <a:spcPts val="0"/>
              </a:spcBef>
              <a:buClr>
                <a:srgbClr val="CD0000"/>
              </a:buClr>
              <a:buSzPct val="110000"/>
              <a:buFont typeface="Arial" pitchFamily="34" charset="0"/>
              <a:buChar char="•"/>
            </a:pPr>
            <a:endParaRPr lang="es-MX" sz="1200" dirty="0"/>
          </a:p>
          <a:p>
            <a:pPr marL="180975" lvl="0" indent="-180975" algn="just">
              <a:buClr>
                <a:srgbClr val="CD0000"/>
              </a:buClr>
              <a:buSzPct val="110000"/>
            </a:pPr>
            <a:r>
              <a:rPr lang="es-MX" sz="1200" dirty="0" smtClean="0"/>
              <a:t>Después de haber alcanzado máximos históricos en jornadas consecutivas, el 11 de marzo, la Comisión de Cambios de Banxico anunció nuevas medidas para aminorar la volatilidad del tipo de cambio </a:t>
            </a:r>
            <a:r>
              <a:rPr lang="es-MX" sz="1200" dirty="0" smtClean="0"/>
              <a:t>.</a:t>
            </a:r>
            <a:endParaRPr lang="es-MX" sz="1200" dirty="0" smtClean="0"/>
          </a:p>
          <a:p>
            <a:pPr marL="180975" lvl="0" indent="-180975" algn="just">
              <a:buClr>
                <a:srgbClr val="CD0000"/>
              </a:buClr>
              <a:buSzPct val="110000"/>
            </a:pPr>
            <a:endParaRPr lang="es-MX" sz="1200" dirty="0"/>
          </a:p>
          <a:p>
            <a:pPr marL="180975" lvl="0" indent="-180975" algn="just">
              <a:buClr>
                <a:srgbClr val="CD0000"/>
              </a:buClr>
              <a:buSzPct val="110000"/>
            </a:pPr>
            <a:r>
              <a:rPr lang="es-MX" sz="1200" dirty="0" smtClean="0"/>
              <a:t>El mecanismo será de subasta diaria de 52 Millones de USD sin precio mínimo, sin afectar la subasta de 200 MDD que se activa con movimientos de 1.50% a la </a:t>
            </a:r>
            <a:r>
              <a:rPr lang="es-MX" sz="1200" dirty="0" smtClean="0"/>
              <a:t>alza.</a:t>
            </a:r>
            <a:endParaRPr lang="es-MX" sz="1200" dirty="0" smtClean="0"/>
          </a:p>
          <a:p>
            <a:pPr marL="180975" lvl="0" indent="-180975" algn="just">
              <a:buClr>
                <a:srgbClr val="CD0000"/>
              </a:buClr>
              <a:buSzPct val="110000"/>
            </a:pPr>
            <a:endParaRPr lang="es-MX" sz="1200" dirty="0"/>
          </a:p>
          <a:p>
            <a:pPr marL="0" lvl="0" indent="0">
              <a:buNone/>
            </a:pPr>
            <a:endParaRPr lang="es-MX" sz="1400" dirty="0"/>
          </a:p>
          <a:p>
            <a:pPr marL="0" indent="0">
              <a:buNone/>
            </a:pPr>
            <a:endParaRPr lang="es-MX" sz="2400" dirty="0"/>
          </a:p>
        </p:txBody>
      </p:sp>
      <p:sp>
        <p:nvSpPr>
          <p:cNvPr id="7" name="FlowTriangle"/>
          <p:cNvSpPr>
            <a:spLocks noChangeArrowheads="1"/>
          </p:cNvSpPr>
          <p:nvPr/>
        </p:nvSpPr>
        <p:spPr bwMode="gray">
          <a:xfrm rot="5400000">
            <a:off x="2697404" y="3568910"/>
            <a:ext cx="3653330" cy="266700"/>
          </a:xfrm>
          <a:prstGeom prst="triangle">
            <a:avLst>
              <a:gd name="adj" fmla="val 50000"/>
            </a:avLst>
          </a:prstGeom>
          <a:solidFill>
            <a:schemeClr val="bg1">
              <a:lumMod val="65000"/>
            </a:schemeClr>
          </a:solidFill>
          <a:ln w="9525" algn="ctr">
            <a:solidFill>
              <a:srgbClr val="B2B2B2"/>
            </a:solidFill>
            <a:miter lim="800000"/>
            <a:headEnd/>
            <a:tailEnd/>
          </a:ln>
        </p:spPr>
        <p:txBody>
          <a:bodyPr rot="10800000" vert="eaVert" wrap="none" anchor="ctr"/>
          <a:lstStyle/>
          <a:p>
            <a:pPr algn="ctr" defTabSz="913881"/>
            <a:endParaRPr lang="en-US" sz="1400" b="1">
              <a:solidFill>
                <a:srgbClr val="000000"/>
              </a:solidFill>
            </a:endParaRPr>
          </a:p>
        </p:txBody>
      </p:sp>
      <p:sp>
        <p:nvSpPr>
          <p:cNvPr id="8" name="7 Rectángulo"/>
          <p:cNvSpPr/>
          <p:nvPr/>
        </p:nvSpPr>
        <p:spPr>
          <a:xfrm>
            <a:off x="4943843" y="3686530"/>
            <a:ext cx="986167" cy="215444"/>
          </a:xfrm>
          <a:prstGeom prst="rect">
            <a:avLst/>
          </a:prstGeom>
        </p:spPr>
        <p:txBody>
          <a:bodyPr wrap="none">
            <a:spAutoFit/>
          </a:bodyPr>
          <a:lstStyle/>
          <a:p>
            <a:pPr defTabSz="913881"/>
            <a:r>
              <a:rPr lang="es-MX" sz="800" dirty="0">
                <a:solidFill>
                  <a:prstClr val="black"/>
                </a:solidFill>
              </a:rPr>
              <a:t>Fuente: </a:t>
            </a:r>
            <a:r>
              <a:rPr lang="es-MX" sz="800" dirty="0" err="1">
                <a:solidFill>
                  <a:prstClr val="black"/>
                </a:solidFill>
              </a:rPr>
              <a:t>Bloomberg</a:t>
            </a:r>
            <a:endParaRPr lang="es-MX" sz="800" dirty="0">
              <a:solidFill>
                <a:prstClr val="black"/>
              </a:solidFill>
            </a:endParaRPr>
          </a:p>
        </p:txBody>
      </p:sp>
      <p:sp>
        <p:nvSpPr>
          <p:cNvPr id="9" name="8 Rectángulo"/>
          <p:cNvSpPr/>
          <p:nvPr/>
        </p:nvSpPr>
        <p:spPr>
          <a:xfrm>
            <a:off x="4840326" y="6216651"/>
            <a:ext cx="986167" cy="215444"/>
          </a:xfrm>
          <a:prstGeom prst="rect">
            <a:avLst/>
          </a:prstGeom>
        </p:spPr>
        <p:txBody>
          <a:bodyPr wrap="none">
            <a:spAutoFit/>
          </a:bodyPr>
          <a:lstStyle/>
          <a:p>
            <a:pPr defTabSz="913881"/>
            <a:r>
              <a:rPr lang="es-MX" sz="800" dirty="0">
                <a:solidFill>
                  <a:prstClr val="black"/>
                </a:solidFill>
              </a:rPr>
              <a:t>Fuente: </a:t>
            </a:r>
            <a:r>
              <a:rPr lang="es-MX" sz="800" dirty="0" err="1">
                <a:solidFill>
                  <a:prstClr val="black"/>
                </a:solidFill>
              </a:rPr>
              <a:t>Bloomberg</a:t>
            </a:r>
            <a:endParaRPr lang="es-MX" sz="800" dirty="0">
              <a:solidFill>
                <a:prstClr val="black"/>
              </a:solidFill>
            </a:endParaRPr>
          </a:p>
        </p:txBody>
      </p:sp>
      <p:sp>
        <p:nvSpPr>
          <p:cNvPr id="10"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4</a:t>
            </a:fld>
            <a:endParaRPr lang="es-ES" sz="1050" dirty="0">
              <a:solidFill>
                <a:prstClr val="black"/>
              </a:solidFill>
              <a:latin typeface="Arial" pitchFamily="34" charset="0"/>
              <a:cs typeface="Arial" pitchFamily="34" charset="0"/>
            </a:endParaRPr>
          </a:p>
        </p:txBody>
      </p:sp>
      <p:graphicFrame>
        <p:nvGraphicFramePr>
          <p:cNvPr id="11" name="2 Gráfico"/>
          <p:cNvGraphicFramePr>
            <a:graphicFrameLocks/>
          </p:cNvGraphicFramePr>
          <p:nvPr>
            <p:extLst>
              <p:ext uri="{D42A27DB-BD31-4B8C-83A1-F6EECF244321}">
                <p14:modId xmlns:p14="http://schemas.microsoft.com/office/powerpoint/2010/main" val="2315454223"/>
              </p:ext>
            </p:extLst>
          </p:nvPr>
        </p:nvGraphicFramePr>
        <p:xfrm>
          <a:off x="4840326" y="1256406"/>
          <a:ext cx="4077167" cy="237019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3 Gráfico"/>
          <p:cNvGraphicFramePr>
            <a:graphicFrameLocks/>
          </p:cNvGraphicFramePr>
          <p:nvPr>
            <p:extLst>
              <p:ext uri="{D42A27DB-BD31-4B8C-83A1-F6EECF244321}">
                <p14:modId xmlns:p14="http://schemas.microsoft.com/office/powerpoint/2010/main" val="3386232099"/>
              </p:ext>
            </p:extLst>
          </p:nvPr>
        </p:nvGraphicFramePr>
        <p:xfrm>
          <a:off x="4840326" y="3901973"/>
          <a:ext cx="4159211" cy="24223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64500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400" b="1" dirty="0" smtClean="0">
                <a:latin typeface="Myriad Pro Light"/>
              </a:rPr>
              <a:t>Entorno Económico Nacional</a:t>
            </a:r>
            <a:endParaRPr lang="es-MX" sz="2400" b="1" dirty="0">
              <a:latin typeface="Myriad Pro Light"/>
            </a:endParaRPr>
          </a:p>
        </p:txBody>
      </p:sp>
      <p:sp>
        <p:nvSpPr>
          <p:cNvPr id="3" name="2 Marcador de contenido"/>
          <p:cNvSpPr>
            <a:spLocks noGrp="1"/>
          </p:cNvSpPr>
          <p:nvPr>
            <p:ph idx="1"/>
          </p:nvPr>
        </p:nvSpPr>
        <p:spPr>
          <a:xfrm>
            <a:off x="112153" y="1193534"/>
            <a:ext cx="8346047" cy="5236746"/>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200" dirty="0" smtClean="0"/>
              <a:t>El </a:t>
            </a:r>
            <a:r>
              <a:rPr lang="es-MX" sz="1200" dirty="0" smtClean="0"/>
              <a:t>peso </a:t>
            </a:r>
            <a:r>
              <a:rPr lang="es-MX" sz="1200" dirty="0" smtClean="0"/>
              <a:t>mexicano se ha visto afectado por el fortalecimiento del dólar respecto a la mayoría de las monedas, siendo de las monedas menos afectadas en relación a otras economías emergentes como </a:t>
            </a:r>
            <a:r>
              <a:rPr lang="es-MX" sz="1200" dirty="0" smtClean="0"/>
              <a:t>Brasil o como el EURO </a:t>
            </a:r>
            <a:r>
              <a:rPr lang="es-MX" sz="1200" dirty="0" smtClean="0"/>
              <a:t>que </a:t>
            </a:r>
            <a:r>
              <a:rPr lang="es-MX" sz="1200" dirty="0" smtClean="0"/>
              <a:t>han </a:t>
            </a:r>
            <a:r>
              <a:rPr lang="es-MX" sz="1200" dirty="0" smtClean="0"/>
              <a:t>tenido una depreciación de alrededor de un </a:t>
            </a:r>
            <a:r>
              <a:rPr lang="es-MX" sz="1200" dirty="0" smtClean="0"/>
              <a:t>15</a:t>
            </a:r>
            <a:r>
              <a:rPr lang="es-MX" sz="1200" dirty="0" smtClean="0"/>
              <a:t>% desde inicios del </a:t>
            </a:r>
            <a:r>
              <a:rPr lang="es-MX" sz="1200" dirty="0" smtClean="0"/>
              <a:t>año,  </a:t>
            </a:r>
            <a:r>
              <a:rPr lang="es-MX" sz="1200" dirty="0" smtClean="0"/>
              <a:t>comparado con un 4% del peso mexicano.</a:t>
            </a:r>
          </a:p>
          <a:p>
            <a:pPr marL="180975" indent="-180975" algn="just">
              <a:spcAft>
                <a:spcPts val="600"/>
              </a:spcAft>
              <a:buClr>
                <a:srgbClr val="CD0000"/>
              </a:buClr>
              <a:buSzPct val="110000"/>
            </a:pPr>
            <a:r>
              <a:rPr lang="es-MX" sz="1200" dirty="0" smtClean="0"/>
              <a:t>A </a:t>
            </a:r>
            <a:r>
              <a:rPr lang="es-MX" sz="1200" dirty="0" smtClean="0"/>
              <a:t>pesar de la depreciación, no </a:t>
            </a:r>
            <a:r>
              <a:rPr lang="es-MX" sz="1200" dirty="0"/>
              <a:t>se ha visto un traspaso inmediato en el alza de los precios de artículos de </a:t>
            </a:r>
            <a:r>
              <a:rPr lang="es-MX" sz="1200" dirty="0" smtClean="0"/>
              <a:t>importación que afecte la inflación, </a:t>
            </a:r>
            <a:r>
              <a:rPr lang="es-MX" sz="1200" dirty="0"/>
              <a:t>la cual se ha visto contenida. La siguiente junta de Banxico </a:t>
            </a:r>
            <a:r>
              <a:rPr lang="es-MX" sz="1200" dirty="0" smtClean="0"/>
              <a:t>será </a:t>
            </a:r>
            <a:r>
              <a:rPr lang="es-MX" sz="1200" dirty="0"/>
              <a:t>el 18 de </a:t>
            </a:r>
            <a:r>
              <a:rPr lang="es-MX" sz="1200" dirty="0" smtClean="0"/>
              <a:t>marzo.</a:t>
            </a:r>
            <a:endParaRPr lang="es-MX" sz="1200" dirty="0"/>
          </a:p>
          <a:p>
            <a:pPr marL="180975" lvl="0" indent="-180975" algn="just">
              <a:spcAft>
                <a:spcPts val="600"/>
              </a:spcAft>
              <a:buClr>
                <a:srgbClr val="CD0000"/>
              </a:buClr>
              <a:buSzPct val="110000"/>
            </a:pPr>
            <a:r>
              <a:rPr lang="es-MX" sz="1200" dirty="0" smtClean="0"/>
              <a:t>Incrementos de producción de petróleo en EUA impactaron de nuevo el precio de la mezcla mexicana. La </a:t>
            </a:r>
            <a:r>
              <a:rPr lang="es-MX" sz="1200" dirty="0" smtClean="0"/>
              <a:t>mezcla mexicana de petróleo se ha mantenido por debajo de 50 USD por barril durante el último mes, se espera que durante los próximos meses se anuncien los detalles de la primera subasta de los mantos petrolíferos más atractivos contemplados en la reforma energética.</a:t>
            </a:r>
          </a:p>
          <a:p>
            <a:pPr marL="180975" indent="-180975" algn="just">
              <a:spcAft>
                <a:spcPts val="600"/>
              </a:spcAft>
              <a:buClr>
                <a:srgbClr val="CD0000"/>
              </a:buClr>
              <a:buSzPct val="110000"/>
            </a:pPr>
            <a:r>
              <a:rPr lang="es-MX" sz="1200" dirty="0" smtClean="0"/>
              <a:t>Se </a:t>
            </a:r>
            <a:r>
              <a:rPr lang="es-MX" sz="1200" dirty="0" smtClean="0"/>
              <a:t>espera que Banxico haga su primer movimiento de alza de tasa de referencia al mismo ritmo que la FED buscando </a:t>
            </a:r>
            <a:r>
              <a:rPr lang="es-MX" sz="1200" dirty="0"/>
              <a:t>mantener el diferencial entre las tasas </a:t>
            </a:r>
            <a:r>
              <a:rPr lang="es-MX" sz="1200" dirty="0" smtClean="0"/>
              <a:t>estable, de manera que al final del año haya un incremento acumulado de 50 PB de acuerdo a la encuesta de expectativas de los especialistas de mercado.</a:t>
            </a:r>
          </a:p>
          <a:p>
            <a:pPr marL="0" lvl="0" indent="0">
              <a:buNone/>
            </a:pPr>
            <a:endParaRPr lang="es-MX" sz="1400" dirty="0"/>
          </a:p>
          <a:p>
            <a:pPr marL="0" indent="0">
              <a:buNone/>
            </a:pPr>
            <a:endParaRPr lang="es-MX" sz="2400" dirty="0"/>
          </a:p>
        </p:txBody>
      </p:sp>
      <p:sp>
        <p:nvSpPr>
          <p:cNvPr id="10"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5</a:t>
            </a:fld>
            <a:endParaRPr lang="es-ES" sz="1050" dirty="0">
              <a:solidFill>
                <a:prstClr val="black"/>
              </a:solidFill>
              <a:latin typeface="Arial" pitchFamily="34" charset="0"/>
              <a:cs typeface="Arial" pitchFamily="34" charset="0"/>
            </a:endParaRPr>
          </a:p>
        </p:txBody>
      </p:sp>
      <p:graphicFrame>
        <p:nvGraphicFramePr>
          <p:cNvPr id="5" name="4 Gráfico"/>
          <p:cNvGraphicFramePr>
            <a:graphicFrameLocks/>
          </p:cNvGraphicFramePr>
          <p:nvPr>
            <p:extLst>
              <p:ext uri="{D42A27DB-BD31-4B8C-83A1-F6EECF244321}">
                <p14:modId xmlns:p14="http://schemas.microsoft.com/office/powerpoint/2010/main" val="1170890036"/>
              </p:ext>
            </p:extLst>
          </p:nvPr>
        </p:nvGraphicFramePr>
        <p:xfrm>
          <a:off x="2424385" y="3999143"/>
          <a:ext cx="4895850" cy="24681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458419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6</a:t>
            </a:fld>
            <a:endParaRPr lang="es-ES" sz="1050" dirty="0">
              <a:solidFill>
                <a:prstClr val="black"/>
              </a:solidFill>
              <a:latin typeface="Arial" pitchFamily="34" charset="0"/>
              <a:cs typeface="Arial" pitchFamily="34" charset="0"/>
            </a:endParaRPr>
          </a:p>
        </p:txBody>
      </p:sp>
      <p:pic>
        <p:nvPicPr>
          <p:cNvPr id="39629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86055" y="1306694"/>
            <a:ext cx="9049319" cy="4279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1 Título"/>
          <p:cNvSpPr>
            <a:spLocks noGrp="1"/>
          </p:cNvSpPr>
          <p:nvPr>
            <p:ph type="title"/>
          </p:nvPr>
        </p:nvSpPr>
        <p:spPr>
          <a:xfrm>
            <a:off x="144000" y="288000"/>
            <a:ext cx="7178040" cy="742950"/>
          </a:xfrm>
        </p:spPr>
        <p:txBody>
          <a:bodyPr>
            <a:normAutofit/>
          </a:bodyPr>
          <a:lstStyle/>
          <a:p>
            <a:r>
              <a:rPr lang="es-MX" sz="2400" b="1" dirty="0" smtClean="0">
                <a:latin typeface="Myriad Pro Light"/>
              </a:rPr>
              <a:t>Composición de Cartera del FANVIT</a:t>
            </a:r>
            <a:endParaRPr lang="es-MX" sz="2400" b="1" dirty="0">
              <a:latin typeface="Myriad Pro Light"/>
            </a:endParaRPr>
          </a:p>
        </p:txBody>
      </p:sp>
    </p:spTree>
    <p:extLst>
      <p:ext uri="{BB962C8B-B14F-4D97-AF65-F5344CB8AC3E}">
        <p14:creationId xmlns:p14="http://schemas.microsoft.com/office/powerpoint/2010/main" val="22621767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normAutofit/>
          </a:bodyPr>
          <a:lstStyle/>
          <a:p>
            <a:r>
              <a:rPr lang="es-MX" sz="2400" b="1" dirty="0" smtClean="0">
                <a:latin typeface="Myriad Pro Light"/>
              </a:rPr>
              <a:t>Composición de Cartera del FANVIT</a:t>
            </a:r>
            <a:endParaRPr lang="es-MX" sz="2400" b="1" dirty="0">
              <a:latin typeface="Myriad Pro Light"/>
            </a:endParaRPr>
          </a:p>
        </p:txBody>
      </p:sp>
      <p:sp>
        <p:nvSpPr>
          <p:cNvPr id="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7</a:t>
            </a:fld>
            <a:endParaRPr lang="es-ES" sz="1050" dirty="0">
              <a:solidFill>
                <a:prstClr val="black"/>
              </a:solidFill>
              <a:latin typeface="Arial" pitchFamily="34" charset="0"/>
              <a:cs typeface="Arial" pitchFamily="34" charset="0"/>
            </a:endParaRPr>
          </a:p>
        </p:txBody>
      </p:sp>
      <p:pic>
        <p:nvPicPr>
          <p:cNvPr id="38707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40561" y="1123949"/>
            <a:ext cx="8749987" cy="5067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24276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828022" y="5197492"/>
            <a:ext cx="6480000" cy="646331"/>
          </a:xfrm>
          <a:prstGeom prst="rect">
            <a:avLst/>
          </a:prstGeom>
          <a:noFill/>
        </p:spPr>
        <p:txBody>
          <a:bodyPr wrap="square" rtlCol="0">
            <a:spAutoFit/>
          </a:bodyPr>
          <a:lstStyle/>
          <a:p>
            <a:pPr marL="180975" lvl="2" indent="-180975" algn="just">
              <a:spcAft>
                <a:spcPts val="600"/>
              </a:spcAft>
              <a:buClr>
                <a:srgbClr val="CD0000"/>
              </a:buClr>
              <a:buSzPct val="110000"/>
              <a:buFont typeface="Arial" pitchFamily="34" charset="0"/>
              <a:buChar char="•"/>
            </a:pPr>
            <a:r>
              <a:rPr lang="es-MX" sz="1200" dirty="0">
                <a:latin typeface="Myriad Pro"/>
                <a:cs typeface="Myriad Pro"/>
              </a:rPr>
              <a:t>Continuaremos comprando el índice accionario S&amp;P500 que presentó una corrección y se tiene un precio objetivo de </a:t>
            </a:r>
            <a:r>
              <a:rPr lang="es-MX" sz="1200" dirty="0" smtClean="0">
                <a:latin typeface="Myriad Pro"/>
                <a:cs typeface="Myriad Pro"/>
              </a:rPr>
              <a:t>compra </a:t>
            </a:r>
            <a:r>
              <a:rPr lang="es-MX" sz="1200" dirty="0">
                <a:latin typeface="Myriad Pro"/>
                <a:cs typeface="Myriad Pro"/>
              </a:rPr>
              <a:t>de 2020, también se incrementarán las posiciones en las fibras </a:t>
            </a:r>
            <a:r>
              <a:rPr lang="es-MX" sz="1200" dirty="0" err="1">
                <a:latin typeface="Myriad Pro"/>
                <a:cs typeface="Myriad Pro"/>
              </a:rPr>
              <a:t>Macquairie</a:t>
            </a:r>
            <a:r>
              <a:rPr lang="es-MX" sz="1200" dirty="0">
                <a:latin typeface="Myriad Pro"/>
                <a:cs typeface="Myriad Pro"/>
              </a:rPr>
              <a:t>, </a:t>
            </a:r>
            <a:r>
              <a:rPr lang="es-MX" sz="1200" dirty="0" err="1">
                <a:latin typeface="Myriad Pro"/>
                <a:cs typeface="Myriad Pro"/>
              </a:rPr>
              <a:t>Prologis,Terra</a:t>
            </a:r>
            <a:r>
              <a:rPr lang="es-MX" sz="1200" dirty="0">
                <a:latin typeface="Myriad Pro"/>
                <a:cs typeface="Myriad Pro"/>
              </a:rPr>
              <a:t> y empezaremos a comprar fibra </a:t>
            </a:r>
            <a:r>
              <a:rPr lang="es-MX" sz="1200" dirty="0" smtClean="0">
                <a:latin typeface="Myriad Pro"/>
                <a:cs typeface="Myriad Pro"/>
              </a:rPr>
              <a:t>UNO.</a:t>
            </a:r>
            <a:endParaRPr lang="es-MX" sz="1200" dirty="0">
              <a:latin typeface="Myriad Pro"/>
              <a:cs typeface="Myriad Pro"/>
            </a:endParaRPr>
          </a:p>
        </p:txBody>
      </p:sp>
      <p:sp>
        <p:nvSpPr>
          <p:cNvPr id="18" name="1 Título"/>
          <p:cNvSpPr>
            <a:spLocks noGrp="1"/>
          </p:cNvSpPr>
          <p:nvPr>
            <p:ph type="title"/>
          </p:nvPr>
        </p:nvSpPr>
        <p:spPr>
          <a:xfrm>
            <a:off x="144000" y="288000"/>
            <a:ext cx="6813051" cy="677773"/>
          </a:xfrm>
        </p:spPr>
        <p:txBody>
          <a:bodyPr>
            <a:normAutofit/>
          </a:bodyPr>
          <a:lstStyle/>
          <a:p>
            <a:r>
              <a:rPr lang="es-MX" sz="2400" b="1" dirty="0" smtClean="0">
                <a:latin typeface="Myriad Pro Light"/>
              </a:rPr>
              <a:t>Estrategia de inversión </a:t>
            </a:r>
            <a:endParaRPr lang="es-MX" sz="2400" b="1" dirty="0">
              <a:latin typeface="Myriad Pro Light"/>
            </a:endParaRPr>
          </a:p>
        </p:txBody>
      </p:sp>
      <p:sp>
        <p:nvSpPr>
          <p:cNvPr id="5" name="Rectangle 54"/>
          <p:cNvSpPr/>
          <p:nvPr/>
        </p:nvSpPr>
        <p:spPr>
          <a:xfrm>
            <a:off x="146140" y="1575294"/>
            <a:ext cx="1440000" cy="3333133"/>
          </a:xfrm>
          <a:prstGeom prst="rect">
            <a:avLst/>
          </a:prstGeom>
          <a:solidFill>
            <a:srgbClr val="CD0000"/>
          </a:solidFill>
          <a:ln w="9525" algn="ctr">
            <a:solidFill>
              <a:srgbClr val="D17272"/>
            </a:solidFill>
            <a:miter lim="800000"/>
            <a:headEnd type="none" w="lg" len="lg"/>
            <a:tailEnd type="none" w="lg" len="lg"/>
          </a:ln>
        </p:spPr>
        <p:txBody>
          <a:bodyPr wrap="square" tIns="91440" bIns="91440" rtlCol="0" anchor="ctr" anchorCtr="1"/>
          <a:lstStyle/>
          <a:p>
            <a:pPr algn="ctr"/>
            <a:r>
              <a:rPr lang="es-MX" sz="1400" b="1" dirty="0" smtClean="0">
                <a:solidFill>
                  <a:prstClr val="white"/>
                </a:solidFill>
                <a:latin typeface="Myriad Pro Light"/>
              </a:rPr>
              <a:t>Renta Fija</a:t>
            </a:r>
            <a:endParaRPr lang="es-MX" sz="1400" b="1" dirty="0">
              <a:solidFill>
                <a:prstClr val="white"/>
              </a:solidFill>
              <a:latin typeface="Myriad Pro Light"/>
            </a:endParaRPr>
          </a:p>
        </p:txBody>
      </p:sp>
      <p:sp>
        <p:nvSpPr>
          <p:cNvPr id="6" name="Rectangle 55"/>
          <p:cNvSpPr/>
          <p:nvPr/>
        </p:nvSpPr>
        <p:spPr>
          <a:xfrm>
            <a:off x="163392" y="5128484"/>
            <a:ext cx="1440000" cy="1168794"/>
          </a:xfrm>
          <a:prstGeom prst="rect">
            <a:avLst/>
          </a:prstGeom>
          <a:solidFill>
            <a:srgbClr val="CD0000"/>
          </a:solidFill>
          <a:ln w="9525" algn="ctr">
            <a:solidFill>
              <a:srgbClr val="D17272"/>
            </a:solidFill>
            <a:miter lim="800000"/>
            <a:headEnd type="none" w="lg" len="lg"/>
            <a:tailEnd type="none" w="lg" len="lg"/>
          </a:ln>
        </p:spPr>
        <p:txBody>
          <a:bodyPr wrap="square" tIns="91440" bIns="91440" rtlCol="0" anchor="ctr" anchorCtr="1"/>
          <a:lstStyle/>
          <a:p>
            <a:pPr algn="ctr"/>
            <a:r>
              <a:rPr lang="es-MX" sz="1400" b="1" dirty="0">
                <a:solidFill>
                  <a:prstClr val="white"/>
                </a:solidFill>
                <a:latin typeface="Myriad Pro Light"/>
              </a:rPr>
              <a:t>Renta Variable</a:t>
            </a:r>
          </a:p>
        </p:txBody>
      </p:sp>
      <p:cxnSp>
        <p:nvCxnSpPr>
          <p:cNvPr id="7" name="Straight Connector 74"/>
          <p:cNvCxnSpPr/>
          <p:nvPr/>
        </p:nvCxnSpPr>
        <p:spPr>
          <a:xfrm>
            <a:off x="255493" y="5080906"/>
            <a:ext cx="8565777"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
        <p:nvSpPr>
          <p:cNvPr id="8" name="ColumnHeader"/>
          <p:cNvSpPr>
            <a:spLocks noChangeArrowheads="1"/>
          </p:cNvSpPr>
          <p:nvPr/>
        </p:nvSpPr>
        <p:spPr bwMode="gray">
          <a:xfrm>
            <a:off x="35496" y="1220783"/>
            <a:ext cx="1620000" cy="221018"/>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0" bIns="36000" anchor="b">
            <a:spAutoFit/>
          </a:bodyPr>
          <a:lstStyle/>
          <a:p>
            <a:pPr algn="ctr" defTabSz="913881"/>
            <a:r>
              <a:rPr lang="es-MX" sz="1200" b="1" dirty="0" smtClean="0">
                <a:solidFill>
                  <a:prstClr val="black"/>
                </a:solidFill>
                <a:latin typeface="Myriad Pro Light"/>
              </a:rPr>
              <a:t>Dimensión</a:t>
            </a:r>
            <a:endParaRPr lang="es-MX" sz="1200" b="1" dirty="0">
              <a:solidFill>
                <a:prstClr val="black"/>
              </a:solidFill>
              <a:latin typeface="Myriad Pro Light"/>
            </a:endParaRPr>
          </a:p>
        </p:txBody>
      </p:sp>
      <p:sp>
        <p:nvSpPr>
          <p:cNvPr id="9" name="ColumnHeader"/>
          <p:cNvSpPr>
            <a:spLocks noChangeArrowheads="1"/>
          </p:cNvSpPr>
          <p:nvPr/>
        </p:nvSpPr>
        <p:spPr bwMode="gray">
          <a:xfrm>
            <a:off x="1835696" y="1220783"/>
            <a:ext cx="6444000" cy="221018"/>
          </a:xfrm>
          <a:prstGeom prst="rect">
            <a:avLst/>
          </a:prstGeom>
          <a:solidFill>
            <a:schemeClr val="bg1"/>
          </a:solidFill>
          <a:ln w="9525" algn="ctr">
            <a:noFill/>
            <a:miter lim="800000"/>
            <a:headEnd type="none" w="lg" len="lg"/>
            <a:tailEnd type="none" w="lg" len="lg"/>
          </a:ln>
          <a:effectLst>
            <a:outerShdw dist="25400" dir="5400000" sx="99000" sy="99000" algn="ctr" rotWithShape="0">
              <a:srgbClr val="BB2D2C"/>
            </a:outerShdw>
          </a:effectLst>
        </p:spPr>
        <p:txBody>
          <a:bodyPr wrap="square" tIns="0" bIns="36000" anchor="b">
            <a:spAutoFit/>
          </a:bodyPr>
          <a:lstStyle/>
          <a:p>
            <a:pPr algn="ctr" defTabSz="913881"/>
            <a:r>
              <a:rPr lang="es-MX" sz="1200" b="1" dirty="0" smtClean="0">
                <a:solidFill>
                  <a:prstClr val="black"/>
                </a:solidFill>
                <a:latin typeface="Myriad Pro Light"/>
              </a:rPr>
              <a:t>Descripción</a:t>
            </a:r>
            <a:endParaRPr lang="es-MX" sz="1200" b="1" dirty="0">
              <a:solidFill>
                <a:prstClr val="black"/>
              </a:solidFill>
              <a:latin typeface="Myriad Pro Light"/>
            </a:endParaRPr>
          </a:p>
        </p:txBody>
      </p:sp>
      <p:sp>
        <p:nvSpPr>
          <p:cNvPr id="2" name="1 Rectángulo"/>
          <p:cNvSpPr/>
          <p:nvPr/>
        </p:nvSpPr>
        <p:spPr>
          <a:xfrm>
            <a:off x="1810764" y="1575296"/>
            <a:ext cx="6480000" cy="3431709"/>
          </a:xfrm>
          <a:prstGeom prst="rect">
            <a:avLst/>
          </a:prstGeom>
        </p:spPr>
        <p:txBody>
          <a:bodyPr wrap="square">
            <a:spAutoFit/>
          </a:bodyPr>
          <a:lstStyle/>
          <a:p>
            <a:pPr marL="180975" lvl="2" indent="-180975" algn="just">
              <a:spcAft>
                <a:spcPts val="600"/>
              </a:spcAft>
              <a:buClr>
                <a:srgbClr val="CD0000"/>
              </a:buClr>
              <a:buSzPct val="110000"/>
              <a:buFont typeface="Arial" panose="020B0604020202020204" pitchFamily="34" charset="0"/>
              <a:buChar char="•"/>
            </a:pPr>
            <a:r>
              <a:rPr lang="es-MX" sz="1200" dirty="0">
                <a:latin typeface="Myriad Pro"/>
                <a:cs typeface="Myriad Pro"/>
              </a:rPr>
              <a:t>Durante el mes pasado se tomaron utilidades en los instrumentos de Udibonos de 30 años y en bonos nominales en los instrumentos de 8 y 9 </a:t>
            </a:r>
            <a:r>
              <a:rPr lang="es-MX" sz="1200" dirty="0" smtClean="0">
                <a:latin typeface="Myriad Pro"/>
                <a:cs typeface="Myriad Pro"/>
              </a:rPr>
              <a:t>años.</a:t>
            </a:r>
            <a:endParaRPr lang="es-MX" sz="1200" dirty="0">
              <a:latin typeface="Myriad Pro"/>
              <a:cs typeface="Myriad Pro"/>
            </a:endParaRPr>
          </a:p>
          <a:p>
            <a:pPr marL="180975" lvl="2" indent="-180975" algn="just">
              <a:spcAft>
                <a:spcPts val="600"/>
              </a:spcAft>
              <a:buClr>
                <a:srgbClr val="CD0000"/>
              </a:buClr>
              <a:buSzPct val="110000"/>
              <a:buFont typeface="Arial" panose="020B0604020202020204" pitchFamily="34" charset="0"/>
              <a:buChar char="•"/>
            </a:pPr>
            <a:r>
              <a:rPr lang="es-MX" sz="1200" dirty="0" smtClean="0">
                <a:latin typeface="Myriad Pro"/>
                <a:cs typeface="Myriad Pro"/>
              </a:rPr>
              <a:t>Se </a:t>
            </a:r>
            <a:r>
              <a:rPr lang="es-MX" sz="1200" dirty="0">
                <a:latin typeface="Myriad Pro"/>
                <a:cs typeface="Myriad Pro"/>
              </a:rPr>
              <a:t>continuará con una estrategia defensiva en el corto y mediano plazo comprando instrumentos revisables  que cumplen con el régimen de inversión y protección </a:t>
            </a:r>
            <a:r>
              <a:rPr lang="es-MX" sz="1200" dirty="0" smtClean="0">
                <a:latin typeface="Myriad Pro"/>
                <a:cs typeface="Myriad Pro"/>
              </a:rPr>
              <a:t>inflacionaria.</a:t>
            </a:r>
            <a:endParaRPr lang="es-MX" sz="1200" dirty="0">
              <a:latin typeface="Myriad Pro"/>
              <a:cs typeface="Myriad Pro"/>
            </a:endParaRPr>
          </a:p>
          <a:p>
            <a:pPr marL="180975" lvl="2" indent="-180975" algn="just">
              <a:spcAft>
                <a:spcPts val="600"/>
              </a:spcAft>
              <a:buClr>
                <a:srgbClr val="CD0000"/>
              </a:buClr>
              <a:buSzPct val="110000"/>
              <a:buFont typeface="Arial" panose="020B0604020202020204" pitchFamily="34" charset="0"/>
              <a:buChar char="•"/>
            </a:pPr>
            <a:r>
              <a:rPr lang="es-MX" sz="1200" dirty="0" smtClean="0">
                <a:latin typeface="Myriad Pro"/>
                <a:cs typeface="Myriad Pro"/>
              </a:rPr>
              <a:t>Se </a:t>
            </a:r>
            <a:r>
              <a:rPr lang="es-MX" sz="1200" dirty="0">
                <a:latin typeface="Myriad Pro"/>
                <a:cs typeface="Myriad Pro"/>
              </a:rPr>
              <a:t>buscará aprovechar los movimientos a lo largo de la curva de bonos, en espera de un aplanamiento de la parte larga de la curva, por lo que se buscarán oportunidades en la parte de 10 y 20 </a:t>
            </a:r>
            <a:r>
              <a:rPr lang="es-MX" sz="1200" dirty="0" smtClean="0">
                <a:latin typeface="Myriad Pro"/>
                <a:cs typeface="Myriad Pro"/>
              </a:rPr>
              <a:t>años.</a:t>
            </a:r>
            <a:endParaRPr lang="es-MX" sz="1200" dirty="0">
              <a:latin typeface="Myriad Pro"/>
              <a:cs typeface="Myriad Pro"/>
            </a:endParaRPr>
          </a:p>
          <a:p>
            <a:pPr marL="180975" lvl="2" indent="-180975" algn="just">
              <a:spcAft>
                <a:spcPts val="600"/>
              </a:spcAft>
              <a:buClr>
                <a:srgbClr val="CD0000"/>
              </a:buClr>
              <a:buSzPct val="110000"/>
              <a:buFont typeface="Arial" panose="020B0604020202020204" pitchFamily="34" charset="0"/>
              <a:buChar char="•"/>
            </a:pPr>
            <a:r>
              <a:rPr lang="es-MX" sz="1200" dirty="0" smtClean="0">
                <a:latin typeface="Myriad Pro"/>
                <a:cs typeface="Myriad Pro"/>
              </a:rPr>
              <a:t>En </a:t>
            </a:r>
            <a:r>
              <a:rPr lang="es-MX" sz="1200" dirty="0">
                <a:latin typeface="Myriad Pro"/>
                <a:cs typeface="Myriad Pro"/>
              </a:rPr>
              <a:t>caso que el diferencial de tasas entre EUA y México se acerque a 400 puntos base en la referencia de 10 años se buscarán posiciones </a:t>
            </a:r>
            <a:r>
              <a:rPr lang="es-MX" sz="1200" dirty="0" smtClean="0">
                <a:latin typeface="Myriad Pro"/>
                <a:cs typeface="Myriad Pro"/>
              </a:rPr>
              <a:t>tácticas.</a:t>
            </a:r>
            <a:endParaRPr lang="es-MX" sz="1200" dirty="0">
              <a:latin typeface="Myriad Pro"/>
              <a:cs typeface="Myriad Pro"/>
            </a:endParaRPr>
          </a:p>
          <a:p>
            <a:pPr marL="180975" lvl="2" indent="-180975" algn="just">
              <a:spcAft>
                <a:spcPts val="600"/>
              </a:spcAft>
              <a:buClr>
                <a:srgbClr val="CD0000"/>
              </a:buClr>
              <a:buSzPct val="110000"/>
              <a:buFont typeface="Arial" panose="020B0604020202020204" pitchFamily="34" charset="0"/>
              <a:buChar char="•"/>
            </a:pPr>
            <a:r>
              <a:rPr lang="es-MX" sz="1200" dirty="0" smtClean="0">
                <a:latin typeface="Myriad Pro"/>
                <a:cs typeface="Myriad Pro"/>
              </a:rPr>
              <a:t>Compra </a:t>
            </a:r>
            <a:r>
              <a:rPr lang="es-MX" sz="1200" dirty="0">
                <a:latin typeface="Myriad Pro"/>
                <a:cs typeface="Myriad Pro"/>
              </a:rPr>
              <a:t>de emisiones corporativas de PEMEX con una sobretasa de 195 puntos base por arriba de gobierno federal y ACOSTA VERDE con una sobretasa de 230 puntos base por arriba de gobierno federal y continuaremos buscando emisiones corporativas con duración máxima de 8 años y sobretasas </a:t>
            </a:r>
            <a:r>
              <a:rPr lang="es-MX" sz="1200" dirty="0" smtClean="0">
                <a:latin typeface="Myriad Pro"/>
                <a:cs typeface="Myriad Pro"/>
              </a:rPr>
              <a:t>atractivas.</a:t>
            </a:r>
          </a:p>
          <a:p>
            <a:pPr marL="180975" lvl="2" indent="-180975" algn="just">
              <a:spcAft>
                <a:spcPts val="600"/>
              </a:spcAft>
              <a:buClr>
                <a:srgbClr val="CD0000"/>
              </a:buClr>
              <a:buSzPct val="110000"/>
              <a:buFont typeface="Arial" panose="020B0604020202020204" pitchFamily="34" charset="0"/>
              <a:buChar char="•"/>
            </a:pPr>
            <a:r>
              <a:rPr lang="es-MX" sz="1200" dirty="0" smtClean="0">
                <a:latin typeface="Myriad Pro"/>
                <a:cs typeface="Myriad Pro"/>
              </a:rPr>
              <a:t>Compra de instrumentos de tasa variable de PEMEX con sobretasa de 20 puntos bases por arriba de gobierno federal como protección contra una subida de tasas.</a:t>
            </a:r>
            <a:endParaRPr lang="es-MX" sz="1200" dirty="0">
              <a:latin typeface="Myriad Pro"/>
              <a:cs typeface="Myriad Pro"/>
            </a:endParaRPr>
          </a:p>
        </p:txBody>
      </p:sp>
      <p:sp>
        <p:nvSpPr>
          <p:cNvPr id="1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8</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131111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144000" y="288000"/>
            <a:ext cx="7178040" cy="742950"/>
          </a:xfrm>
        </p:spPr>
        <p:txBody>
          <a:bodyPr>
            <a:noAutofit/>
          </a:bodyPr>
          <a:lstStyle/>
          <a:p>
            <a:r>
              <a:rPr lang="es-MX" sz="2400" b="1" dirty="0" smtClean="0">
                <a:solidFill>
                  <a:srgbClr val="C00000"/>
                </a:solidFill>
                <a:latin typeface="Myriad Pro Light"/>
                <a:cs typeface="Arial" pitchFamily="34" charset="0"/>
              </a:rPr>
              <a:t>Duración de Instrumentos y cupones del </a:t>
            </a:r>
            <a:r>
              <a:rPr lang="es-MX" sz="2400" b="1" dirty="0">
                <a:solidFill>
                  <a:srgbClr val="C00000"/>
                </a:solidFill>
                <a:latin typeface="Myriad Pro Light"/>
                <a:cs typeface="Arial" pitchFamily="34" charset="0"/>
              </a:rPr>
              <a:t>FANVIT</a:t>
            </a:r>
            <a:endParaRPr lang="en-US" sz="2400" b="1" dirty="0">
              <a:solidFill>
                <a:srgbClr val="C00000"/>
              </a:solidFill>
              <a:latin typeface="Myriad Pro Light"/>
              <a:cs typeface="Arial" pitchFamily="34" charset="0"/>
            </a:endParaRPr>
          </a:p>
        </p:txBody>
      </p:sp>
      <p:sp>
        <p:nvSpPr>
          <p:cNvPr id="5" name="2 Marcador de contenido"/>
          <p:cNvSpPr>
            <a:spLocks noGrp="1"/>
          </p:cNvSpPr>
          <p:nvPr>
            <p:ph idx="1"/>
          </p:nvPr>
        </p:nvSpPr>
        <p:spPr>
          <a:xfrm>
            <a:off x="347154" y="1296086"/>
            <a:ext cx="7583487" cy="203350"/>
          </a:xfrm>
        </p:spPr>
        <p:txBody>
          <a:bodyPr>
            <a:noAutofit/>
          </a:bodyPr>
          <a:lstStyle/>
          <a:p>
            <a:pPr marL="171450" indent="-171450">
              <a:spcBef>
                <a:spcPct val="0"/>
              </a:spcBef>
              <a:spcAft>
                <a:spcPts val="1000"/>
              </a:spcAft>
              <a:buClr>
                <a:srgbClr val="CD0000"/>
              </a:buClr>
              <a:buSzPct val="110000"/>
              <a:buFont typeface="Arial" pitchFamily="34" charset="0"/>
              <a:buChar char="•"/>
            </a:pPr>
            <a:r>
              <a:rPr lang="es-MX" altLang="en-US" sz="1400" b="0" dirty="0" smtClean="0">
                <a:ea typeface="Myriad Pro"/>
                <a:cs typeface="Times New Roman" pitchFamily="18" charset="0"/>
              </a:rPr>
              <a:t>Al 11 de marzo de 2015 se tienen los siguientes analíticos </a:t>
            </a:r>
            <a:r>
              <a:rPr lang="es-MX" altLang="en-US" sz="1400" dirty="0" smtClean="0">
                <a:ea typeface="Myriad Pro"/>
                <a:cs typeface="Times New Roman" pitchFamily="18" charset="0"/>
              </a:rPr>
              <a:t>:</a:t>
            </a:r>
            <a:endParaRPr lang="es-MX" altLang="en-US" sz="1400" dirty="0">
              <a:ea typeface="Myriad Pro"/>
              <a:cs typeface="Times New Roman" pitchFamily="18" charset="0"/>
            </a:endParaRPr>
          </a:p>
        </p:txBody>
      </p:sp>
      <p:sp>
        <p:nvSpPr>
          <p:cNvPr id="6" name="Cuadro de texto 2"/>
          <p:cNvSpPr txBox="1">
            <a:spLocks noChangeArrowheads="1"/>
          </p:cNvSpPr>
          <p:nvPr/>
        </p:nvSpPr>
        <p:spPr bwMode="auto">
          <a:xfrm>
            <a:off x="3394878" y="3587635"/>
            <a:ext cx="2031093" cy="276999"/>
          </a:xfrm>
          <a:prstGeom prst="rect">
            <a:avLst/>
          </a:prstGeom>
          <a:no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200" b="1" dirty="0" smtClean="0">
                <a:solidFill>
                  <a:prstClr val="black"/>
                </a:solidFill>
                <a:ea typeface="Batang"/>
              </a:rPr>
              <a:t>Sensibilidad por Duración</a:t>
            </a:r>
          </a:p>
        </p:txBody>
      </p:sp>
      <p:graphicFrame>
        <p:nvGraphicFramePr>
          <p:cNvPr id="7" name="6 Tabla"/>
          <p:cNvGraphicFramePr>
            <a:graphicFrameLocks noGrp="1"/>
          </p:cNvGraphicFramePr>
          <p:nvPr>
            <p:extLst>
              <p:ext uri="{D42A27DB-BD31-4B8C-83A1-F6EECF244321}">
                <p14:modId xmlns:p14="http://schemas.microsoft.com/office/powerpoint/2010/main" val="2837501163"/>
              </p:ext>
            </p:extLst>
          </p:nvPr>
        </p:nvGraphicFramePr>
        <p:xfrm>
          <a:off x="1269242" y="1657626"/>
          <a:ext cx="5527344" cy="1742594"/>
        </p:xfrm>
        <a:graphic>
          <a:graphicData uri="http://schemas.openxmlformats.org/drawingml/2006/table">
            <a:tbl>
              <a:tblPr>
                <a:tableStyleId>{5C22544A-7EE6-4342-B048-85BDC9FD1C3A}</a:tableStyleId>
              </a:tblPr>
              <a:tblGrid>
                <a:gridCol w="3169447"/>
                <a:gridCol w="1090957"/>
                <a:gridCol w="1266940"/>
              </a:tblGrid>
              <a:tr h="225765">
                <a:tc gridSpan="3">
                  <a:txBody>
                    <a:bodyPr/>
                    <a:lstStyle/>
                    <a:p>
                      <a:pPr algn="ctr" fontAlgn="b"/>
                      <a:r>
                        <a:rPr lang="es-MX" sz="1200" b="1" u="none" strike="noStrike" dirty="0">
                          <a:solidFill>
                            <a:schemeClr val="bg1"/>
                          </a:solidFill>
                          <a:effectLst/>
                          <a:latin typeface="Myriad Pro"/>
                        </a:rPr>
                        <a:t>Principales </a:t>
                      </a:r>
                      <a:r>
                        <a:rPr lang="es-MX" sz="1200" b="1" u="none" strike="noStrike" dirty="0" smtClean="0">
                          <a:solidFill>
                            <a:schemeClr val="bg1"/>
                          </a:solidFill>
                          <a:effectLst/>
                          <a:latin typeface="Myriad Pro"/>
                        </a:rPr>
                        <a:t>analíticos</a:t>
                      </a:r>
                      <a:endParaRPr lang="es-MX" sz="1200" b="1" i="0" u="none" strike="noStrike" dirty="0">
                        <a:solidFill>
                          <a:schemeClr val="bg1"/>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hMerge="1">
                  <a:txBody>
                    <a:bodyPr/>
                    <a:lstStyle/>
                    <a:p>
                      <a:endParaRPr lang="es-MX"/>
                    </a:p>
                  </a:txBody>
                  <a:tcPr/>
                </a:tc>
                <a:tc hMerge="1">
                  <a:txBody>
                    <a:bodyPr/>
                    <a:lstStyle/>
                    <a:p>
                      <a:endParaRPr lang="es-MX"/>
                    </a:p>
                  </a:txBody>
                  <a:tcPr/>
                </a:tc>
              </a:tr>
              <a:tr h="354597">
                <a:tc>
                  <a:txBody>
                    <a:bodyPr/>
                    <a:lstStyle/>
                    <a:p>
                      <a:pPr algn="ctr" fontAlgn="b"/>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200" b="0" i="0" u="none" strike="noStrike" dirty="0" smtClean="0">
                          <a:solidFill>
                            <a:srgbClr val="000000"/>
                          </a:solidFill>
                          <a:effectLst/>
                          <a:latin typeface="Myriad Pro"/>
                        </a:rPr>
                        <a:t>al 13 de</a:t>
                      </a:r>
                      <a:r>
                        <a:rPr lang="es-MX" sz="1200" b="0" i="0" u="none" strike="noStrike" baseline="0" dirty="0" smtClean="0">
                          <a:solidFill>
                            <a:srgbClr val="000000"/>
                          </a:solidFill>
                          <a:effectLst/>
                          <a:latin typeface="Myriad Pro"/>
                        </a:rPr>
                        <a:t> Feb</a:t>
                      </a:r>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200" b="0" i="0" u="none" strike="noStrike" dirty="0" smtClean="0">
                          <a:solidFill>
                            <a:srgbClr val="000000"/>
                          </a:solidFill>
                          <a:effectLst/>
                          <a:latin typeface="Myriad Pro"/>
                        </a:rPr>
                        <a:t>al 11 de </a:t>
                      </a:r>
                      <a:r>
                        <a:rPr lang="es-MX" sz="1200" b="0" i="0" u="none" strike="noStrike" dirty="0" err="1" smtClean="0">
                          <a:solidFill>
                            <a:srgbClr val="000000"/>
                          </a:solidFill>
                          <a:effectLst/>
                          <a:latin typeface="Myriad Pro"/>
                        </a:rPr>
                        <a:t>Mzo</a:t>
                      </a:r>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89010">
                <a:tc>
                  <a:txBody>
                    <a:bodyPr/>
                    <a:lstStyle/>
                    <a:p>
                      <a:pPr algn="ctr" fontAlgn="b"/>
                      <a:r>
                        <a:rPr lang="es-MX" sz="1200" b="0" u="none" strike="noStrike" dirty="0">
                          <a:effectLst/>
                          <a:latin typeface="Myriad Pro"/>
                        </a:rPr>
                        <a:t>Tasa de </a:t>
                      </a:r>
                      <a:r>
                        <a:rPr lang="es-MX" sz="1200" b="0" u="none" strike="noStrike" dirty="0" smtClean="0">
                          <a:effectLst/>
                          <a:latin typeface="Myriad Pro"/>
                        </a:rPr>
                        <a:t>rendimiento (a</a:t>
                      </a:r>
                      <a:r>
                        <a:rPr lang="es-MX" sz="1200" b="0" u="none" strike="noStrike" baseline="0" dirty="0" smtClean="0">
                          <a:effectLst/>
                          <a:latin typeface="Myriad Pro"/>
                        </a:rPr>
                        <a:t> vencimiento)</a:t>
                      </a:r>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s-MX" sz="1200" b="0" i="0" u="none" strike="noStrike" dirty="0" smtClean="0">
                          <a:solidFill>
                            <a:srgbClr val="000000"/>
                          </a:solidFill>
                          <a:effectLst/>
                          <a:latin typeface="Myriad Pro"/>
                        </a:rPr>
                        <a:t>4.11%</a:t>
                      </a:r>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s-MX" sz="1200" b="0" i="0" u="none" strike="noStrike" dirty="0" smtClean="0">
                          <a:solidFill>
                            <a:srgbClr val="000000"/>
                          </a:solidFill>
                          <a:effectLst/>
                          <a:latin typeface="Myriad Pro"/>
                        </a:rPr>
                        <a:t>4.44%</a:t>
                      </a:r>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86603">
                <a:tc>
                  <a:txBody>
                    <a:bodyPr/>
                    <a:lstStyle/>
                    <a:p>
                      <a:pPr algn="ctr" fontAlgn="b"/>
                      <a:r>
                        <a:rPr lang="es-MX" sz="1200" u="none" strike="noStrike" dirty="0" smtClean="0">
                          <a:effectLst/>
                          <a:latin typeface="Myriad Pro"/>
                        </a:rPr>
                        <a:t>Tasa Cupón</a:t>
                      </a:r>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200" b="0" i="0" u="none" strike="noStrike" dirty="0" smtClean="0">
                          <a:solidFill>
                            <a:srgbClr val="000000"/>
                          </a:solidFill>
                          <a:effectLst/>
                          <a:latin typeface="Myriad Pro"/>
                        </a:rPr>
                        <a:t>6.30%</a:t>
                      </a:r>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MX" sz="1200" b="0" i="0" u="none" strike="noStrike" dirty="0" smtClean="0">
                          <a:solidFill>
                            <a:srgbClr val="000000"/>
                          </a:solidFill>
                          <a:effectLst/>
                          <a:latin typeface="Myriad Pro"/>
                        </a:rPr>
                        <a:t>6.85%</a:t>
                      </a:r>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45660">
                <a:tc>
                  <a:txBody>
                    <a:bodyPr/>
                    <a:lstStyle/>
                    <a:p>
                      <a:pPr algn="ctr" fontAlgn="b"/>
                      <a:r>
                        <a:rPr lang="es-MX" sz="1200" u="none" strike="noStrike" dirty="0" smtClean="0">
                          <a:effectLst/>
                          <a:latin typeface="Myriad Pro"/>
                        </a:rPr>
                        <a:t>Duración (años)</a:t>
                      </a:r>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s-MX" sz="1200" b="0" i="0" u="none" strike="noStrike" dirty="0" smtClean="0">
                          <a:solidFill>
                            <a:srgbClr val="000000"/>
                          </a:solidFill>
                          <a:effectLst/>
                          <a:latin typeface="Myriad Pro"/>
                        </a:rPr>
                        <a:t>2.94</a:t>
                      </a:r>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s-MX" sz="1200" b="0" i="0" u="none" strike="noStrike" dirty="0" smtClean="0">
                          <a:solidFill>
                            <a:srgbClr val="000000"/>
                          </a:solidFill>
                          <a:effectLst/>
                          <a:latin typeface="Myriad Pro"/>
                        </a:rPr>
                        <a:t>3.19</a:t>
                      </a:r>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340959">
                <a:tc>
                  <a:txBody>
                    <a:bodyPr/>
                    <a:lstStyle/>
                    <a:p>
                      <a:pPr algn="ctr" fontAlgn="b"/>
                      <a:r>
                        <a:rPr lang="es-MX" sz="1200" b="0" i="0" u="none" strike="noStrike" dirty="0" smtClean="0">
                          <a:solidFill>
                            <a:srgbClr val="000000"/>
                          </a:solidFill>
                          <a:effectLst/>
                          <a:latin typeface="Myriad Pro"/>
                        </a:rPr>
                        <a:t>VaR</a:t>
                      </a:r>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200" b="0" i="0" u="none" strike="noStrike" dirty="0" smtClean="0">
                          <a:solidFill>
                            <a:srgbClr val="000000"/>
                          </a:solidFill>
                          <a:effectLst/>
                          <a:latin typeface="Myriad Pro"/>
                        </a:rPr>
                        <a:t>0.21%</a:t>
                      </a:r>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MX" sz="1200" b="0" i="0" u="none" strike="noStrike" dirty="0" smtClean="0">
                          <a:solidFill>
                            <a:srgbClr val="000000"/>
                          </a:solidFill>
                          <a:effectLst/>
                          <a:latin typeface="Myriad Pro"/>
                        </a:rPr>
                        <a:t>0.27%</a:t>
                      </a:r>
                      <a:endParaRPr lang="es-MX" sz="1200" b="0" i="0" u="none" strike="noStrike" dirty="0">
                        <a:solidFill>
                          <a:srgbClr val="000000"/>
                        </a:solidFill>
                        <a:effectLst/>
                        <a:latin typeface="Myriad Pro"/>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10"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9</a:t>
            </a:fld>
            <a:endParaRPr lang="es-ES" sz="1050" dirty="0">
              <a:solidFill>
                <a:prstClr val="black"/>
              </a:solidFill>
              <a:latin typeface="Arial" pitchFamily="34" charset="0"/>
              <a:cs typeface="Arial" pitchFamily="34" charset="0"/>
            </a:endParaRPr>
          </a:p>
        </p:txBody>
      </p:sp>
      <p:graphicFrame>
        <p:nvGraphicFramePr>
          <p:cNvPr id="9" name="1 Gráfico"/>
          <p:cNvGraphicFramePr>
            <a:graphicFrameLocks/>
          </p:cNvGraphicFramePr>
          <p:nvPr>
            <p:extLst>
              <p:ext uri="{D42A27DB-BD31-4B8C-83A1-F6EECF244321}">
                <p14:modId xmlns:p14="http://schemas.microsoft.com/office/powerpoint/2010/main" val="3443372175"/>
              </p:ext>
            </p:extLst>
          </p:nvPr>
        </p:nvGraphicFramePr>
        <p:xfrm>
          <a:off x="1338611" y="3726134"/>
          <a:ext cx="6776689" cy="30288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8819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normAutofit/>
          </a:bodyPr>
          <a:lstStyle/>
          <a:p>
            <a:pPr algn="l"/>
            <a:r>
              <a:rPr lang="es-MX" sz="2400" b="1" dirty="0" smtClean="0">
                <a:latin typeface="Myriad Pro Light"/>
              </a:rPr>
              <a:t>Riesgo del FANVIT</a:t>
            </a:r>
            <a:endParaRPr lang="en-US" sz="2400" b="1" dirty="0">
              <a:latin typeface="Myriad Pro Light"/>
            </a:endParaRPr>
          </a:p>
        </p:txBody>
      </p:sp>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10</a:t>
            </a:fld>
            <a:endParaRPr lang="es-ES" sz="1050" dirty="0">
              <a:solidFill>
                <a:prstClr val="black"/>
              </a:solidFill>
              <a:latin typeface="Arial" pitchFamily="34" charset="0"/>
              <a:cs typeface="Arial" pitchFamily="34" charset="0"/>
            </a:endParaRPr>
          </a:p>
        </p:txBody>
      </p:sp>
      <p:sp>
        <p:nvSpPr>
          <p:cNvPr id="4" name="3 Rectángulo"/>
          <p:cNvSpPr/>
          <p:nvPr/>
        </p:nvSpPr>
        <p:spPr>
          <a:xfrm>
            <a:off x="985443" y="1387061"/>
            <a:ext cx="4025811" cy="461665"/>
          </a:xfrm>
          <a:prstGeom prst="rect">
            <a:avLst/>
          </a:prstGeom>
        </p:spPr>
        <p:txBody>
          <a:bodyPr wrap="square">
            <a:spAutoFit/>
          </a:bodyPr>
          <a:lstStyle/>
          <a:p>
            <a:pPr algn="ctr"/>
            <a:r>
              <a:rPr lang="es-MX" sz="1200" b="1" dirty="0" smtClean="0">
                <a:latin typeface="Myriad Pro"/>
              </a:rPr>
              <a:t>Comparativo de riesgo  (</a:t>
            </a:r>
            <a:r>
              <a:rPr lang="es-MX" sz="1200" b="1" dirty="0" err="1" smtClean="0">
                <a:latin typeface="Myriad Pro"/>
              </a:rPr>
              <a:t>VaR</a:t>
            </a:r>
            <a:r>
              <a:rPr lang="es-MX" sz="1200" b="1" dirty="0" smtClean="0">
                <a:latin typeface="Myriad Pro"/>
              </a:rPr>
              <a:t>) de las SB1 y el FANVIT</a:t>
            </a:r>
          </a:p>
          <a:p>
            <a:pPr algn="ctr"/>
            <a:r>
              <a:rPr lang="es-MX" sz="1200" dirty="0" smtClean="0">
                <a:latin typeface="Myriad Pro"/>
              </a:rPr>
              <a:t>(Porcentaje al cierre de febrero de 2014)</a:t>
            </a:r>
            <a:endParaRPr lang="es-MX" sz="1200" dirty="0">
              <a:latin typeface="Myriad Pro"/>
            </a:endParaRPr>
          </a:p>
        </p:txBody>
      </p:sp>
      <p:sp>
        <p:nvSpPr>
          <p:cNvPr id="20" name="19 Rectángulo"/>
          <p:cNvSpPr/>
          <p:nvPr/>
        </p:nvSpPr>
        <p:spPr>
          <a:xfrm>
            <a:off x="286880" y="6123941"/>
            <a:ext cx="2456122" cy="707886"/>
          </a:xfrm>
          <a:prstGeom prst="rect">
            <a:avLst/>
          </a:prstGeom>
        </p:spPr>
        <p:txBody>
          <a:bodyPr wrap="none">
            <a:spAutoFit/>
          </a:bodyPr>
          <a:lstStyle/>
          <a:p>
            <a:r>
              <a:rPr lang="it-IT" sz="800" dirty="0"/>
              <a:t>Fuente: CONSAR, PRO Asset </a:t>
            </a:r>
            <a:r>
              <a:rPr lang="it-IT" sz="800" dirty="0" smtClean="0"/>
              <a:t>Management</a:t>
            </a:r>
          </a:p>
          <a:p>
            <a:r>
              <a:rPr lang="es-MX" sz="800" dirty="0" smtClean="0"/>
              <a:t>*</a:t>
            </a:r>
            <a:r>
              <a:rPr lang="es-MX" sz="800" dirty="0" err="1"/>
              <a:t>VaR</a:t>
            </a:r>
            <a:r>
              <a:rPr lang="es-MX" sz="800" dirty="0"/>
              <a:t> al </a:t>
            </a:r>
            <a:r>
              <a:rPr lang="es-MX" sz="800" dirty="0" smtClean="0"/>
              <a:t>11 de marzo de 2015</a:t>
            </a:r>
          </a:p>
          <a:p>
            <a:r>
              <a:rPr lang="it-IT" sz="800" dirty="0" smtClean="0"/>
              <a:t>** Sistema : Equivale al promedio </a:t>
            </a:r>
            <a:r>
              <a:rPr lang="it-IT" sz="800" dirty="0"/>
              <a:t>de Siefores Básicas 1</a:t>
            </a:r>
          </a:p>
          <a:p>
            <a:endParaRPr lang="it-IT" sz="800" dirty="0"/>
          </a:p>
          <a:p>
            <a:endParaRPr lang="es-MX" sz="800" dirty="0"/>
          </a:p>
        </p:txBody>
      </p:sp>
      <p:sp>
        <p:nvSpPr>
          <p:cNvPr id="13" name="2 Marcador de contenido"/>
          <p:cNvSpPr txBox="1">
            <a:spLocks/>
          </p:cNvSpPr>
          <p:nvPr/>
        </p:nvSpPr>
        <p:spPr>
          <a:xfrm>
            <a:off x="6464057" y="1896321"/>
            <a:ext cx="2373013" cy="3819510"/>
          </a:xfrm>
          <a:prstGeom prst="rect">
            <a:avLst/>
          </a:prstGeom>
        </p:spPr>
        <p:txBody>
          <a:bodyPr vert="horz" lIns="45720" tIns="0" rIns="0" bIns="0" rtlCol="0">
            <a:noAutofit/>
          </a:bodyPr>
          <a:lst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7800" indent="-177800">
              <a:spcAft>
                <a:spcPts val="1200"/>
              </a:spcAft>
              <a:buClr>
                <a:srgbClr val="CD0000"/>
              </a:buClr>
              <a:buFont typeface="Arial" pitchFamily="34" charset="0"/>
              <a:buChar char="•"/>
            </a:pPr>
            <a:r>
              <a:rPr lang="es-MX" b="0" dirty="0" smtClean="0">
                <a:latin typeface="Myriad Pro"/>
              </a:rPr>
              <a:t>El límite de riesgo (</a:t>
            </a:r>
            <a:r>
              <a:rPr lang="es-MX" b="0" dirty="0" err="1" smtClean="0">
                <a:latin typeface="Myriad Pro"/>
              </a:rPr>
              <a:t>VaR</a:t>
            </a:r>
            <a:r>
              <a:rPr lang="es-MX" b="0" dirty="0" smtClean="0">
                <a:latin typeface="Myriad Pro"/>
              </a:rPr>
              <a:t>) </a:t>
            </a:r>
            <a:r>
              <a:rPr lang="es-MX" b="0" dirty="0">
                <a:latin typeface="Myriad Pro"/>
              </a:rPr>
              <a:t>para </a:t>
            </a:r>
            <a:r>
              <a:rPr lang="es-MX" b="0" dirty="0" smtClean="0">
                <a:latin typeface="Myriad Pro"/>
              </a:rPr>
              <a:t>las SB1 establecido por la Consar es de .70.</a:t>
            </a:r>
          </a:p>
          <a:p>
            <a:pPr marL="177800" indent="-177800">
              <a:spcAft>
                <a:spcPts val="1200"/>
              </a:spcAft>
              <a:buClr>
                <a:srgbClr val="CD0000"/>
              </a:buClr>
              <a:buFont typeface="Arial" pitchFamily="34" charset="0"/>
              <a:buChar char="•"/>
            </a:pPr>
            <a:r>
              <a:rPr lang="es-MX" b="0" dirty="0" smtClean="0">
                <a:latin typeface="Myriad Pro"/>
              </a:rPr>
              <a:t>Durante el periodo de febrero-marzo, el FANVIT presentó un </a:t>
            </a:r>
            <a:r>
              <a:rPr lang="es-MX" b="0" dirty="0" err="1" smtClean="0">
                <a:latin typeface="Myriad Pro"/>
              </a:rPr>
              <a:t>VaR</a:t>
            </a:r>
            <a:r>
              <a:rPr lang="es-MX" b="0" dirty="0" smtClean="0">
                <a:latin typeface="Myriad Pro"/>
              </a:rPr>
              <a:t> de .</a:t>
            </a:r>
            <a:r>
              <a:rPr lang="es-MX" b="0" dirty="0" smtClean="0">
                <a:latin typeface="Myriad Pro"/>
              </a:rPr>
              <a:t>27</a:t>
            </a:r>
            <a:r>
              <a:rPr lang="es-MX" b="0" baseline="30000" dirty="0" smtClean="0">
                <a:latin typeface="Myriad Pro"/>
              </a:rPr>
              <a:t>1</a:t>
            </a:r>
            <a:r>
              <a:rPr lang="es-MX" b="0" dirty="0" smtClean="0">
                <a:latin typeface="Myriad Pro"/>
              </a:rPr>
              <a:t>, entre los menores en comparación al resto de las Siefores.</a:t>
            </a:r>
            <a:endParaRPr lang="es-MX" b="0" dirty="0">
              <a:latin typeface="Myriad Pro"/>
            </a:endParaRPr>
          </a:p>
        </p:txBody>
      </p:sp>
      <p:sp>
        <p:nvSpPr>
          <p:cNvPr id="14" name="FlowTriangle"/>
          <p:cNvSpPr>
            <a:spLocks noChangeArrowheads="1"/>
          </p:cNvSpPr>
          <p:nvPr/>
        </p:nvSpPr>
        <p:spPr bwMode="gray">
          <a:xfrm rot="5400000">
            <a:off x="4238872" y="3604307"/>
            <a:ext cx="3956769" cy="266278"/>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s-MX" sz="1400" b="1">
              <a:solidFill>
                <a:srgbClr val="000000"/>
              </a:solidFill>
            </a:endParaRPr>
          </a:p>
        </p:txBody>
      </p:sp>
      <p:graphicFrame>
        <p:nvGraphicFramePr>
          <p:cNvPr id="9" name="1 Gráfico"/>
          <p:cNvGraphicFramePr>
            <a:graphicFrameLocks/>
          </p:cNvGraphicFramePr>
          <p:nvPr>
            <p:extLst>
              <p:ext uri="{D42A27DB-BD31-4B8C-83A1-F6EECF244321}">
                <p14:modId xmlns:p14="http://schemas.microsoft.com/office/powerpoint/2010/main" val="3431525949"/>
              </p:ext>
            </p:extLst>
          </p:nvPr>
        </p:nvGraphicFramePr>
        <p:xfrm>
          <a:off x="144000" y="1848726"/>
          <a:ext cx="5837700" cy="42752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64021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base">
              <a:spcBef>
                <a:spcPct val="0"/>
              </a:spcBef>
              <a:spcAft>
                <a:spcPct val="0"/>
              </a:spcAft>
            </a:pPr>
            <a:r>
              <a:rPr lang="es-MX" sz="2400" b="1" dirty="0" smtClean="0">
                <a:solidFill>
                  <a:srgbClr val="CD0000"/>
                </a:solidFill>
                <a:latin typeface="Myriad Pro Light"/>
                <a:ea typeface="MS PGothic" pitchFamily="34" charset="-128"/>
                <a:cs typeface="Arial" pitchFamily="34" charset="0"/>
              </a:rPr>
              <a:t>Rendimiento del FANVIT</a:t>
            </a:r>
            <a:endParaRPr lang="es-MX" sz="2400" b="1" dirty="0">
              <a:solidFill>
                <a:srgbClr val="CD0000"/>
              </a:solidFill>
              <a:latin typeface="Myriad Pro Light"/>
              <a:ea typeface="MS PGothic" pitchFamily="34" charset="-128"/>
              <a:cs typeface="Arial" pitchFamily="34" charset="0"/>
            </a:endParaRPr>
          </a:p>
        </p:txBody>
      </p:sp>
      <p:sp>
        <p:nvSpPr>
          <p:cNvPr id="10" name="Cuadro de texto 2"/>
          <p:cNvSpPr txBox="1">
            <a:spLocks noChangeArrowheads="1"/>
          </p:cNvSpPr>
          <p:nvPr/>
        </p:nvSpPr>
        <p:spPr bwMode="auto">
          <a:xfrm>
            <a:off x="1162763" y="1825924"/>
            <a:ext cx="6851177" cy="307777"/>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algn="ctr" defTabSz="457200" fontAlgn="base">
              <a:spcBef>
                <a:spcPct val="0"/>
              </a:spcBef>
            </a:pPr>
            <a:r>
              <a:rPr lang="es-ES" sz="1400" b="1" dirty="0" smtClean="0">
                <a:solidFill>
                  <a:prstClr val="black"/>
                </a:solidFill>
                <a:ea typeface="Batang"/>
              </a:rPr>
              <a:t>Rendimiento del FANVIT  vs. Valores de referencia </a:t>
            </a:r>
          </a:p>
        </p:txBody>
      </p:sp>
      <p:graphicFrame>
        <p:nvGraphicFramePr>
          <p:cNvPr id="6" name="5 Tabla"/>
          <p:cNvGraphicFramePr>
            <a:graphicFrameLocks noGrp="1"/>
          </p:cNvGraphicFramePr>
          <p:nvPr>
            <p:extLst>
              <p:ext uri="{D42A27DB-BD31-4B8C-83A1-F6EECF244321}">
                <p14:modId xmlns:p14="http://schemas.microsoft.com/office/powerpoint/2010/main" val="3497722471"/>
              </p:ext>
            </p:extLst>
          </p:nvPr>
        </p:nvGraphicFramePr>
        <p:xfrm>
          <a:off x="1162763" y="2177797"/>
          <a:ext cx="6438900" cy="1527529"/>
        </p:xfrm>
        <a:graphic>
          <a:graphicData uri="http://schemas.openxmlformats.org/drawingml/2006/table">
            <a:tbl>
              <a:tblPr/>
              <a:tblGrid>
                <a:gridCol w="2514600"/>
                <a:gridCol w="1219200"/>
                <a:gridCol w="1466850"/>
                <a:gridCol w="1238250"/>
              </a:tblGrid>
              <a:tr h="565832">
                <a:tc>
                  <a:txBody>
                    <a:bodyPr/>
                    <a:lstStyle/>
                    <a:p>
                      <a:pPr algn="ctr" fontAlgn="b"/>
                      <a:r>
                        <a:rPr lang="es-MX" sz="1200" b="1" i="0" u="none" strike="noStrike" dirty="0">
                          <a:solidFill>
                            <a:schemeClr val="bg1"/>
                          </a:solidFill>
                          <a:effectLst/>
                          <a:latin typeface="Myriad Pro Light"/>
                        </a:rPr>
                        <a:t>Referencias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c>
                  <a:txBody>
                    <a:bodyPr/>
                    <a:lstStyle/>
                    <a:p>
                      <a:pPr algn="ctr" fontAlgn="b"/>
                      <a:r>
                        <a:rPr lang="es-MX" sz="1200" b="1" i="0" u="none" strike="noStrike" dirty="0" err="1" smtClean="0">
                          <a:solidFill>
                            <a:schemeClr val="bg1"/>
                          </a:solidFill>
                          <a:effectLst/>
                          <a:latin typeface="Myriad Pro Light"/>
                        </a:rPr>
                        <a:t>Rend</a:t>
                      </a:r>
                      <a:r>
                        <a:rPr lang="es-MX" sz="1200" b="1" i="0" u="none" strike="noStrike" dirty="0" smtClean="0">
                          <a:solidFill>
                            <a:schemeClr val="bg1"/>
                          </a:solidFill>
                          <a:effectLst/>
                          <a:latin typeface="Myriad Pro Light"/>
                        </a:rPr>
                        <a:t>. Ene-Feb</a:t>
                      </a:r>
                      <a:endParaRPr lang="es-MX" sz="1200" b="1" i="0" u="none" strike="noStrike" dirty="0">
                        <a:solidFill>
                          <a:schemeClr val="bg1"/>
                        </a:solidFill>
                        <a:effectLst/>
                        <a:latin typeface="Myriad Pro Ligh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MX" sz="1200" b="1" i="0" u="none" strike="noStrike" dirty="0" err="1" smtClean="0">
                          <a:solidFill>
                            <a:schemeClr val="bg1"/>
                          </a:solidFill>
                          <a:effectLst/>
                          <a:latin typeface="Myriad Pro Light"/>
                        </a:rPr>
                        <a:t>Rend</a:t>
                      </a:r>
                      <a:r>
                        <a:rPr lang="es-MX" sz="1200" b="1" i="0" u="none" strike="noStrike" dirty="0" smtClean="0">
                          <a:solidFill>
                            <a:schemeClr val="bg1"/>
                          </a:solidFill>
                          <a:effectLst/>
                          <a:latin typeface="Myriad Pro Light"/>
                        </a:rPr>
                        <a:t>.</a:t>
                      </a:r>
                      <a:r>
                        <a:rPr lang="es-MX" sz="1200" b="1" i="0" u="none" strike="noStrike" baseline="0" dirty="0" smtClean="0">
                          <a:solidFill>
                            <a:schemeClr val="bg1"/>
                          </a:solidFill>
                          <a:effectLst/>
                          <a:latin typeface="Myriad Pro Light"/>
                        </a:rPr>
                        <a:t> Feb- </a:t>
                      </a:r>
                      <a:r>
                        <a:rPr lang="es-MX" sz="1200" b="1" i="0" u="none" strike="noStrike" baseline="0" dirty="0" err="1" smtClean="0">
                          <a:solidFill>
                            <a:schemeClr val="bg1"/>
                          </a:solidFill>
                          <a:effectLst/>
                          <a:latin typeface="Myriad Pro Light"/>
                        </a:rPr>
                        <a:t>Mzo</a:t>
                      </a:r>
                      <a:endParaRPr lang="es-MX" sz="1200" b="1" i="0" u="none" strike="noStrike" baseline="30000" dirty="0" smtClean="0">
                        <a:solidFill>
                          <a:schemeClr val="bg1"/>
                        </a:solidFill>
                        <a:effectLst/>
                        <a:latin typeface="Myriad Pro Light"/>
                      </a:endParaRPr>
                    </a:p>
                    <a:p>
                      <a:pPr marL="0" marR="0" indent="0" algn="ctr" defTabSz="457200" rtl="0" eaLnBrk="1" fontAlgn="b" latinLnBrk="0" hangingPunct="1">
                        <a:lnSpc>
                          <a:spcPct val="100000"/>
                        </a:lnSpc>
                        <a:spcBef>
                          <a:spcPts val="0"/>
                        </a:spcBef>
                        <a:spcAft>
                          <a:spcPts val="0"/>
                        </a:spcAft>
                        <a:buClrTx/>
                        <a:buSzTx/>
                        <a:buFontTx/>
                        <a:buNone/>
                        <a:tabLst/>
                        <a:defRPr/>
                      </a:pPr>
                      <a:r>
                        <a:rPr lang="es-MX" sz="1050" b="1" i="0" u="none" strike="noStrike" baseline="0" dirty="0" smtClean="0">
                          <a:solidFill>
                            <a:schemeClr val="bg1"/>
                          </a:solidFill>
                          <a:effectLst/>
                          <a:latin typeface="Myriad Pro Light"/>
                        </a:rPr>
                        <a:t>(Supuesto sin fondeo en portafolio)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c>
                  <a:txBody>
                    <a:bodyPr/>
                    <a:lstStyle/>
                    <a:p>
                      <a:pPr algn="ctr" fontAlgn="b"/>
                      <a:r>
                        <a:rPr lang="es-MX" sz="1200" b="1" i="0" u="none" strike="noStrike" smtClean="0">
                          <a:solidFill>
                            <a:schemeClr val="bg1"/>
                          </a:solidFill>
                          <a:effectLst/>
                          <a:latin typeface="Myriad Pro Light"/>
                        </a:rPr>
                        <a:t>Rend. Feb-Mzo</a:t>
                      </a:r>
                      <a:endParaRPr lang="es-MX" sz="1200" b="1" i="0" u="none" strike="noStrike" dirty="0">
                        <a:solidFill>
                          <a:schemeClr val="bg1"/>
                        </a:solidFill>
                        <a:effectLst/>
                        <a:latin typeface="Myriad Pro Ligh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B2D2C"/>
                    </a:solidFill>
                  </a:tcPr>
                </a:tc>
              </a:tr>
              <a:tr h="342572">
                <a:tc>
                  <a:txBody>
                    <a:bodyPr/>
                    <a:lstStyle/>
                    <a:p>
                      <a:pPr algn="l" fontAlgn="b"/>
                      <a:r>
                        <a:rPr lang="es-MX" sz="1200" b="0" i="0" u="none" strike="noStrike" dirty="0">
                          <a:solidFill>
                            <a:srgbClr val="000000"/>
                          </a:solidFill>
                          <a:effectLst/>
                          <a:latin typeface="Myriad Pro Light"/>
                        </a:rPr>
                        <a:t>FANVIT </a:t>
                      </a:r>
                      <a:r>
                        <a:rPr lang="es-MX" sz="1200" b="0" i="0" u="none" strike="noStrike" dirty="0" smtClean="0">
                          <a:solidFill>
                            <a:srgbClr val="000000"/>
                          </a:solidFill>
                          <a:effectLst/>
                          <a:latin typeface="Myriad Pro Light"/>
                        </a:rPr>
                        <a:t>YTM (tasa</a:t>
                      </a:r>
                      <a:r>
                        <a:rPr lang="es-MX" sz="1200" b="0" i="0" u="none" strike="noStrike" baseline="0" dirty="0" smtClean="0">
                          <a:solidFill>
                            <a:srgbClr val="000000"/>
                          </a:solidFill>
                          <a:effectLst/>
                          <a:latin typeface="Myriad Pro Light"/>
                        </a:rPr>
                        <a:t> a vencimiento)</a:t>
                      </a:r>
                      <a:r>
                        <a:rPr lang="es-MX" sz="1200" b="0" i="0" u="none" strike="noStrike" dirty="0" smtClean="0">
                          <a:solidFill>
                            <a:srgbClr val="000000"/>
                          </a:solidFill>
                          <a:effectLst/>
                          <a:latin typeface="Myriad Pro Light"/>
                        </a:rPr>
                        <a:t> </a:t>
                      </a:r>
                      <a:endParaRPr lang="es-MX" sz="1200" b="0" i="0" u="none" strike="noStrike" dirty="0">
                        <a:solidFill>
                          <a:srgbClr val="000000"/>
                        </a:solidFill>
                        <a:effectLst/>
                        <a:latin typeface="Myriad Pro Light"/>
                      </a:endParaRP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200" b="0" i="0" u="none" strike="noStrike" dirty="0" smtClean="0">
                          <a:solidFill>
                            <a:srgbClr val="000000"/>
                          </a:solidFill>
                          <a:effectLst/>
                          <a:latin typeface="Myriad Pro Light"/>
                        </a:rPr>
                        <a:t>4.11%</a:t>
                      </a:r>
                      <a:endParaRPr lang="es-MX" sz="1200" b="0" i="0" u="none" strike="noStrike" dirty="0">
                        <a:solidFill>
                          <a:srgbClr val="000000"/>
                        </a:solidFill>
                        <a:effectLst/>
                        <a:latin typeface="Myriad Pro Ligh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200" b="1" i="0" u="none" strike="noStrike" dirty="0" smtClean="0">
                          <a:solidFill>
                            <a:schemeClr val="tx1"/>
                          </a:solidFill>
                          <a:effectLst/>
                          <a:latin typeface="Myriad Pro Light"/>
                        </a:rPr>
                        <a:t>4.50%</a:t>
                      </a:r>
                      <a:endParaRPr lang="es-MX" sz="1200" b="1" i="0" u="none" strike="noStrike" dirty="0">
                        <a:solidFill>
                          <a:schemeClr val="tx1"/>
                        </a:solidFill>
                        <a:effectLst/>
                        <a:latin typeface="Myriad Pro Ligh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200" b="0" i="0" u="none" strike="noStrike" dirty="0" smtClean="0">
                          <a:solidFill>
                            <a:srgbClr val="000000"/>
                          </a:solidFill>
                          <a:effectLst/>
                          <a:latin typeface="Myriad Pro Light"/>
                        </a:rPr>
                        <a:t>4.44%</a:t>
                      </a:r>
                      <a:endParaRPr lang="es-MX" sz="1200" b="0" i="0" u="none" strike="noStrike" dirty="0">
                        <a:solidFill>
                          <a:srgbClr val="000000"/>
                        </a:solidFill>
                        <a:effectLst/>
                        <a:latin typeface="Myriad Pro Ligh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86781">
                <a:tc>
                  <a:txBody>
                    <a:bodyPr/>
                    <a:lstStyle/>
                    <a:p>
                      <a:pPr algn="l" fontAlgn="b"/>
                      <a:r>
                        <a:rPr lang="es-MX" sz="1200" b="0" i="0" u="none" strike="noStrike" dirty="0">
                          <a:solidFill>
                            <a:srgbClr val="000000"/>
                          </a:solidFill>
                          <a:effectLst/>
                          <a:latin typeface="Myriad Pro Light"/>
                        </a:rPr>
                        <a:t>Tesorería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200" b="0" i="0" u="none" strike="noStrike" dirty="0" smtClean="0">
                          <a:solidFill>
                            <a:srgbClr val="000000"/>
                          </a:solidFill>
                          <a:effectLst/>
                          <a:latin typeface="Myriad Pro Light"/>
                        </a:rPr>
                        <a:t>3.06%</a:t>
                      </a:r>
                      <a:endParaRPr lang="es-MX" sz="1200" b="0" i="0" u="none" strike="noStrike" dirty="0">
                        <a:solidFill>
                          <a:srgbClr val="000000"/>
                        </a:solidFill>
                        <a:effectLst/>
                        <a:latin typeface="Myriad Pro Ligh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200" b="0" i="0" u="none" strike="noStrike" dirty="0" smtClean="0">
                          <a:solidFill>
                            <a:srgbClr val="000000"/>
                          </a:solidFill>
                          <a:effectLst/>
                          <a:latin typeface="Myriad Pro Light"/>
                        </a:rPr>
                        <a:t>3.09%</a:t>
                      </a:r>
                      <a:endParaRPr lang="es-MX" sz="1200" b="0" i="0" u="none" strike="noStrike" dirty="0">
                        <a:solidFill>
                          <a:srgbClr val="000000"/>
                        </a:solidFill>
                        <a:effectLst/>
                        <a:latin typeface="Myriad Pro Ligh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MX" sz="1200" b="0" i="0" u="none" strike="noStrike" dirty="0" smtClean="0">
                          <a:solidFill>
                            <a:srgbClr val="000000"/>
                          </a:solidFill>
                          <a:effectLst/>
                          <a:latin typeface="Myriad Pro Light"/>
                        </a:rPr>
                        <a:t>3.09%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32344">
                <a:tc>
                  <a:txBody>
                    <a:bodyPr/>
                    <a:lstStyle/>
                    <a:p>
                      <a:pPr marL="0" algn="l" defTabSz="457200" rtl="0" eaLnBrk="1" fontAlgn="b" latinLnBrk="0" hangingPunct="1"/>
                      <a:r>
                        <a:rPr lang="es-MX" sz="1200" b="0" i="0" u="none" strike="noStrike" kern="1200" dirty="0" smtClean="0">
                          <a:solidFill>
                            <a:srgbClr val="000000"/>
                          </a:solidFill>
                          <a:effectLst/>
                          <a:latin typeface="Myriad Pro Light"/>
                          <a:ea typeface="+mn-ea"/>
                          <a:cs typeface="+mn-cs"/>
                        </a:rPr>
                        <a:t>Inflación (anual)</a:t>
                      </a:r>
                      <a:endParaRPr lang="es-MX" sz="1200" b="0" i="0" u="none" strike="noStrike" kern="1200" dirty="0">
                        <a:solidFill>
                          <a:srgbClr val="000000"/>
                        </a:solidFill>
                        <a:effectLst/>
                        <a:latin typeface="Myriad Pro Light"/>
                        <a:ea typeface="+mn-ea"/>
                        <a:cs typeface="+mn-cs"/>
                      </a:endParaRP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algn="ctr" defTabSz="457200" rtl="0" eaLnBrk="1" fontAlgn="b" latinLnBrk="0" hangingPunct="1"/>
                      <a:r>
                        <a:rPr lang="es-MX" altLang="en-US" sz="1200" b="0" i="0" u="none" strike="noStrike" kern="1200" dirty="0" smtClean="0">
                          <a:solidFill>
                            <a:srgbClr val="000000"/>
                          </a:solidFill>
                          <a:effectLst/>
                          <a:latin typeface="Myriad Pro Light"/>
                          <a:ea typeface="+mn-ea"/>
                          <a:cs typeface="+mn-cs"/>
                        </a:rPr>
                        <a:t>3.07%</a:t>
                      </a:r>
                      <a:endParaRPr lang="es-MX" sz="1200" b="0" i="0" u="none" strike="noStrike" kern="1200" dirty="0">
                        <a:solidFill>
                          <a:srgbClr val="000000"/>
                        </a:solidFill>
                        <a:effectLst/>
                        <a:latin typeface="Myriad Pro Light"/>
                        <a:ea typeface="+mn-ea"/>
                        <a:cs typeface="+mn-cs"/>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algn="ctr" defTabSz="457200" rtl="0" eaLnBrk="1" fontAlgn="b" latinLnBrk="0" hangingPunct="1"/>
                      <a:r>
                        <a:rPr lang="es-MX" altLang="en-US" sz="1200" b="0" i="0" u="none" strike="noStrike" kern="1200" dirty="0" smtClean="0">
                          <a:solidFill>
                            <a:srgbClr val="000000"/>
                          </a:solidFill>
                          <a:effectLst/>
                          <a:latin typeface="Myriad Pro Light"/>
                          <a:ea typeface="+mn-ea"/>
                          <a:cs typeface="+mn-cs"/>
                        </a:rPr>
                        <a:t>3.00%</a:t>
                      </a:r>
                      <a:endParaRPr lang="es-MX" sz="1200" b="0" i="0" u="none" strike="noStrike" kern="1200" dirty="0">
                        <a:solidFill>
                          <a:srgbClr val="000000"/>
                        </a:solidFill>
                        <a:effectLst/>
                        <a:latin typeface="Myriad Pro Light"/>
                        <a:ea typeface="+mn-ea"/>
                        <a:cs typeface="+mn-cs"/>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algn="ctr" defTabSz="457200" rtl="0" eaLnBrk="1" fontAlgn="b" latinLnBrk="0" hangingPunct="1"/>
                      <a:r>
                        <a:rPr lang="es-MX" sz="1200" b="0" i="0" u="none" strike="noStrike" kern="1200" dirty="0" smtClean="0">
                          <a:solidFill>
                            <a:srgbClr val="000000"/>
                          </a:solidFill>
                          <a:effectLst/>
                          <a:latin typeface="Myriad Pro Light"/>
                          <a:ea typeface="+mn-ea"/>
                          <a:cs typeface="+mn-cs"/>
                        </a:rPr>
                        <a:t>3.00%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sp>
        <p:nvSpPr>
          <p:cNvPr id="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11</a:t>
            </a:fld>
            <a:endParaRPr lang="es-ES" sz="1050" dirty="0">
              <a:solidFill>
                <a:prstClr val="black"/>
              </a:solidFill>
              <a:latin typeface="Arial" pitchFamily="34" charset="0"/>
              <a:cs typeface="Arial" pitchFamily="34" charset="0"/>
            </a:endParaRPr>
          </a:p>
        </p:txBody>
      </p:sp>
      <p:sp>
        <p:nvSpPr>
          <p:cNvPr id="3" name="2 CuadroTexto"/>
          <p:cNvSpPr txBox="1"/>
          <p:nvPr/>
        </p:nvSpPr>
        <p:spPr>
          <a:xfrm>
            <a:off x="626309" y="4461165"/>
            <a:ext cx="7981257" cy="1600438"/>
          </a:xfrm>
          <a:prstGeom prst="rect">
            <a:avLst/>
          </a:prstGeom>
          <a:noFill/>
          <a:ln w="19050" cap="rnd">
            <a:solidFill>
              <a:srgbClr val="9E0000"/>
            </a:solidFill>
          </a:ln>
        </p:spPr>
        <p:txBody>
          <a:bodyPr wrap="square" rtlCol="0">
            <a:spAutoFit/>
          </a:bodyPr>
          <a:lstStyle/>
          <a:p>
            <a:pPr marL="285750" indent="-285750">
              <a:buFont typeface="Arial" panose="020B0604020202020204" pitchFamily="34" charset="0"/>
              <a:buChar char="•"/>
            </a:pPr>
            <a:r>
              <a:rPr lang="es-MX" sz="1400" dirty="0">
                <a:solidFill>
                  <a:prstClr val="black"/>
                </a:solidFill>
                <a:latin typeface="Myriad Pro Light"/>
              </a:rPr>
              <a:t>El rendimiento del FANVIT actualmente es </a:t>
            </a:r>
            <a:r>
              <a:rPr lang="es-MX" sz="1400" dirty="0" smtClean="0">
                <a:solidFill>
                  <a:prstClr val="black"/>
                </a:solidFill>
                <a:latin typeface="Myriad Pro Light"/>
              </a:rPr>
              <a:t>135pb </a:t>
            </a:r>
            <a:r>
              <a:rPr lang="es-MX" sz="1400" dirty="0">
                <a:solidFill>
                  <a:prstClr val="black"/>
                </a:solidFill>
                <a:latin typeface="Myriad Pro Light"/>
              </a:rPr>
              <a:t>(</a:t>
            </a:r>
            <a:r>
              <a:rPr lang="es-MX" sz="1400" dirty="0" smtClean="0">
                <a:solidFill>
                  <a:prstClr val="black"/>
                </a:solidFill>
                <a:latin typeface="Myriad Pro Light"/>
              </a:rPr>
              <a:t>1.35%) </a:t>
            </a:r>
            <a:r>
              <a:rPr lang="es-MX" sz="1400" dirty="0">
                <a:solidFill>
                  <a:prstClr val="black"/>
                </a:solidFill>
                <a:latin typeface="Myriad Pro Light"/>
              </a:rPr>
              <a:t>mayor al re</a:t>
            </a:r>
            <a:r>
              <a:rPr lang="es-MX" sz="1400" dirty="0" smtClean="0">
                <a:solidFill>
                  <a:prstClr val="black"/>
                </a:solidFill>
                <a:latin typeface="Myriad Pro Light"/>
              </a:rPr>
              <a:t>ndimiento generado por la Tesorería. </a:t>
            </a:r>
          </a:p>
          <a:p>
            <a:pPr marL="285750" indent="-285750">
              <a:buFont typeface="Arial" panose="020B0604020202020204" pitchFamily="34" charset="0"/>
              <a:buChar char="•"/>
            </a:pPr>
            <a:r>
              <a:rPr lang="es-MX" sz="1400" dirty="0" smtClean="0">
                <a:solidFill>
                  <a:prstClr val="black"/>
                </a:solidFill>
                <a:latin typeface="Myriad Pro Light"/>
              </a:rPr>
              <a:t>El portafolio cuenta con aproximadamente 40,000 millones, de los cuales </a:t>
            </a:r>
            <a:r>
              <a:rPr lang="es-MX" sz="1400" dirty="0" smtClean="0">
                <a:solidFill>
                  <a:prstClr val="black"/>
                </a:solidFill>
                <a:latin typeface="Myriad Pro Light"/>
              </a:rPr>
              <a:t>1,589  </a:t>
            </a:r>
            <a:r>
              <a:rPr lang="es-MX" sz="1400" dirty="0" smtClean="0">
                <a:solidFill>
                  <a:prstClr val="black"/>
                </a:solidFill>
                <a:latin typeface="Myriad Pro Light"/>
              </a:rPr>
              <a:t>millones son invertidos en reportos (fondeo), obteniendo un rendimiento de 3.09%, esperando una oportunidad de mercado. Lo anterior, ha ocasionado que la tasa de rendimiento a vencimiento del portafolio haya disminuido </a:t>
            </a:r>
            <a:r>
              <a:rPr lang="es-MX" sz="1400" dirty="0" smtClean="0">
                <a:solidFill>
                  <a:prstClr val="black"/>
                </a:solidFill>
                <a:latin typeface="Myriad Pro Light"/>
              </a:rPr>
              <a:t>~6pb </a:t>
            </a:r>
            <a:r>
              <a:rPr lang="es-MX" sz="1400" dirty="0" smtClean="0">
                <a:solidFill>
                  <a:prstClr val="black"/>
                </a:solidFill>
                <a:latin typeface="Myriad Pro Light"/>
              </a:rPr>
              <a:t>durante el perdido de referencia</a:t>
            </a:r>
            <a:r>
              <a:rPr lang="es-MX" sz="1400" dirty="0" smtClean="0">
                <a:solidFill>
                  <a:prstClr val="black"/>
                </a:solidFill>
                <a:latin typeface="Myriad Pro Light"/>
              </a:rPr>
              <a:t>.</a:t>
            </a:r>
          </a:p>
          <a:p>
            <a:endParaRPr lang="es-MX" sz="1400" dirty="0">
              <a:solidFill>
                <a:prstClr val="black"/>
              </a:solidFill>
              <a:latin typeface="Myriad Pro Light"/>
            </a:endParaRPr>
          </a:p>
        </p:txBody>
      </p:sp>
      <p:sp>
        <p:nvSpPr>
          <p:cNvPr id="11" name="10 Rectángulo"/>
          <p:cNvSpPr/>
          <p:nvPr/>
        </p:nvSpPr>
        <p:spPr>
          <a:xfrm>
            <a:off x="339299" y="1231527"/>
            <a:ext cx="7674641" cy="307777"/>
          </a:xfrm>
          <a:prstGeom prst="rect">
            <a:avLst/>
          </a:prstGeom>
        </p:spPr>
        <p:txBody>
          <a:bodyPr wrap="square">
            <a:spAutoFit/>
          </a:bodyPr>
          <a:lstStyle/>
          <a:p>
            <a:pPr marL="180975" indent="-180975" algn="just" defTabSz="913881">
              <a:buClr>
                <a:srgbClr val="CD0000"/>
              </a:buClr>
              <a:buSzPct val="110000"/>
              <a:buFont typeface="Arial" pitchFamily="34" charset="0"/>
              <a:buChar char="•"/>
            </a:pPr>
            <a:r>
              <a:rPr lang="es-MX" sz="1400" dirty="0" smtClean="0">
                <a:solidFill>
                  <a:prstClr val="black"/>
                </a:solidFill>
                <a:latin typeface="Myriad Pro"/>
              </a:rPr>
              <a:t>En cuanto a rendimiento, al 11 de marzo, el FANVIT registró los siguientes resultados:</a:t>
            </a:r>
            <a:endParaRPr lang="es-ES" sz="1600" dirty="0">
              <a:solidFill>
                <a:prstClr val="black"/>
              </a:solidFill>
              <a:latin typeface="Myriad Pro"/>
            </a:endParaRPr>
          </a:p>
        </p:txBody>
      </p:sp>
    </p:spTree>
    <p:extLst>
      <p:ext uri="{BB962C8B-B14F-4D97-AF65-F5344CB8AC3E}">
        <p14:creationId xmlns:p14="http://schemas.microsoft.com/office/powerpoint/2010/main" val="14581838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normAutofit/>
          </a:bodyPr>
          <a:lstStyle/>
          <a:p>
            <a:r>
              <a:rPr lang="es-MX" sz="2400" b="1" dirty="0" smtClean="0"/>
              <a:t>Resultados económicos del FANVIT</a:t>
            </a:r>
            <a:endParaRPr lang="en-US" sz="2400" b="1" dirty="0"/>
          </a:p>
        </p:txBody>
      </p:sp>
      <p:sp>
        <p:nvSpPr>
          <p:cNvPr id="6" name="2 Marcador de contenido"/>
          <p:cNvSpPr>
            <a:spLocks noGrp="1"/>
          </p:cNvSpPr>
          <p:nvPr>
            <p:ph idx="1"/>
          </p:nvPr>
        </p:nvSpPr>
        <p:spPr>
          <a:xfrm>
            <a:off x="1866582" y="2465555"/>
            <a:ext cx="7154588" cy="1187706"/>
          </a:xfrm>
        </p:spPr>
        <p:txBody>
          <a:bodyPr>
            <a:noAutofit/>
          </a:bodyPr>
          <a:lstStyle/>
          <a:p>
            <a:pPr marL="171450" indent="-171450">
              <a:spcBef>
                <a:spcPct val="0"/>
              </a:spcBef>
              <a:spcAft>
                <a:spcPts val="600"/>
              </a:spcAft>
              <a:buFont typeface="Arial" pitchFamily="34" charset="0"/>
              <a:buChar char="•"/>
            </a:pPr>
            <a:r>
              <a:rPr lang="es-MX" altLang="en-US" sz="1200" b="0" dirty="0" smtClean="0">
                <a:ea typeface="Myriad Pro"/>
                <a:cs typeface="Times New Roman" pitchFamily="18" charset="0"/>
              </a:rPr>
              <a:t>Al 11 de marzo de 2015 se tienen los siguientes resultados, bajo el supuesto anterior: </a:t>
            </a:r>
            <a:endParaRPr lang="es-MX" altLang="en-US" sz="1200" b="0" dirty="0">
              <a:ea typeface="Myriad Pro"/>
              <a:cs typeface="Times New Roman" pitchFamily="18" charset="0"/>
            </a:endParaRPr>
          </a:p>
          <a:p>
            <a:pPr marL="171450" indent="-171450">
              <a:spcBef>
                <a:spcPct val="0"/>
              </a:spcBef>
              <a:spcAft>
                <a:spcPts val="600"/>
              </a:spcAft>
              <a:buFont typeface="Arial" pitchFamily="34" charset="0"/>
              <a:buChar char="•"/>
            </a:pPr>
            <a:r>
              <a:rPr lang="es-MX" altLang="en-US" sz="1200" b="0" dirty="0">
                <a:ea typeface="Myriad Pro"/>
                <a:cs typeface="Times New Roman" pitchFamily="18" charset="0"/>
              </a:rPr>
              <a:t>El </a:t>
            </a:r>
            <a:r>
              <a:rPr lang="es-MX" altLang="en-US" sz="1200" b="0" dirty="0" smtClean="0">
                <a:ea typeface="Myriad Pro"/>
                <a:cs typeface="Times New Roman" pitchFamily="18" charset="0"/>
              </a:rPr>
              <a:t>rendimiento generado </a:t>
            </a:r>
            <a:r>
              <a:rPr lang="es-MX" altLang="en-US" sz="1200" b="0" dirty="0">
                <a:ea typeface="Myriad Pro"/>
                <a:cs typeface="Times New Roman" pitchFamily="18" charset="0"/>
              </a:rPr>
              <a:t>por el </a:t>
            </a:r>
            <a:r>
              <a:rPr lang="es-MX" altLang="en-US" sz="1200" b="0" dirty="0" smtClean="0">
                <a:ea typeface="Myriad Pro"/>
                <a:cs typeface="Times New Roman" pitchFamily="18" charset="0"/>
              </a:rPr>
              <a:t>FANVIT, </a:t>
            </a:r>
            <a:r>
              <a:rPr lang="es-MX" altLang="en-US" sz="1200" b="0" dirty="0">
                <a:ea typeface="Myriad Pro"/>
                <a:cs typeface="Times New Roman" pitchFamily="18" charset="0"/>
              </a:rPr>
              <a:t>durante el periodo del </a:t>
            </a:r>
            <a:r>
              <a:rPr lang="es-MX" altLang="en-US" sz="1200" b="0" dirty="0" smtClean="0">
                <a:ea typeface="Myriad Pro"/>
                <a:cs typeface="Times New Roman" pitchFamily="18" charset="0"/>
              </a:rPr>
              <a:t>13 de febrero al 11 de marzo de </a:t>
            </a:r>
            <a:r>
              <a:rPr lang="es-MX" altLang="en-US" sz="1200" dirty="0">
                <a:ea typeface="Myriad Pro"/>
                <a:cs typeface="Times New Roman" pitchFamily="18" charset="0"/>
              </a:rPr>
              <a:t>2015, es de $153,566,437.</a:t>
            </a:r>
          </a:p>
          <a:p>
            <a:pPr marL="171450" indent="-171450">
              <a:spcBef>
                <a:spcPct val="0"/>
              </a:spcBef>
              <a:spcAft>
                <a:spcPts val="600"/>
              </a:spcAft>
              <a:buFont typeface="Arial" pitchFamily="34" charset="0"/>
              <a:buChar char="•"/>
            </a:pPr>
            <a:r>
              <a:rPr lang="es-MX" altLang="en-US" sz="1200" b="0" dirty="0" smtClean="0">
                <a:ea typeface="Myriad Pro"/>
                <a:cs typeface="Times New Roman" pitchFamily="18" charset="0"/>
              </a:rPr>
              <a:t> La ganancia generada por el FANVIT durante </a:t>
            </a:r>
            <a:r>
              <a:rPr lang="es-MX" altLang="en-US" sz="1200" b="0" dirty="0">
                <a:ea typeface="Myriad Pro"/>
                <a:cs typeface="Times New Roman" pitchFamily="18" charset="0"/>
              </a:rPr>
              <a:t>dicho periodo es </a:t>
            </a:r>
            <a:r>
              <a:rPr lang="es-MX" altLang="en-US" sz="1200" dirty="0">
                <a:ea typeface="Myriad Pro"/>
                <a:cs typeface="Times New Roman" pitchFamily="18" charset="0"/>
              </a:rPr>
              <a:t>aproximadamente 48% superior </a:t>
            </a:r>
            <a:r>
              <a:rPr lang="es-MX" altLang="en-US" sz="1200" b="0" dirty="0" smtClean="0">
                <a:ea typeface="Myriad Pro"/>
                <a:cs typeface="Times New Roman" pitchFamily="18" charset="0"/>
              </a:rPr>
              <a:t>a </a:t>
            </a:r>
            <a:r>
              <a:rPr lang="es-MX" altLang="en-US" sz="1200" b="0" dirty="0">
                <a:ea typeface="Myriad Pro"/>
                <a:cs typeface="Times New Roman" pitchFamily="18" charset="0"/>
              </a:rPr>
              <a:t>lo generado </a:t>
            </a:r>
            <a:r>
              <a:rPr lang="es-MX" altLang="en-US" sz="1200" b="0" dirty="0" smtClean="0">
                <a:ea typeface="Myriad Pro"/>
                <a:cs typeface="Times New Roman" pitchFamily="18" charset="0"/>
              </a:rPr>
              <a:t>por una estrategia como la de la Tesorería en reportos.</a:t>
            </a:r>
            <a:endParaRPr lang="es-MX" sz="2400" dirty="0"/>
          </a:p>
        </p:txBody>
      </p:sp>
      <p:sp>
        <p:nvSpPr>
          <p:cNvPr id="1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12</a:t>
            </a:fld>
            <a:endParaRPr lang="es-ES" sz="1050" dirty="0">
              <a:solidFill>
                <a:prstClr val="black"/>
              </a:solidFill>
              <a:latin typeface="Arial" pitchFamily="34" charset="0"/>
              <a:cs typeface="Arial" pitchFamily="34" charset="0"/>
            </a:endParaRPr>
          </a:p>
        </p:txBody>
      </p:sp>
      <p:sp>
        <p:nvSpPr>
          <p:cNvPr id="15" name="Rectangle 9"/>
          <p:cNvSpPr/>
          <p:nvPr/>
        </p:nvSpPr>
        <p:spPr>
          <a:xfrm>
            <a:off x="207350" y="1193107"/>
            <a:ext cx="1503679" cy="1116000"/>
          </a:xfrm>
          <a:prstGeom prst="rect">
            <a:avLst/>
          </a:prstGeom>
          <a:solidFill>
            <a:srgbClr val="CD0000"/>
          </a:solidFill>
          <a:ln w="9525" algn="ctr">
            <a:solidFill>
              <a:srgbClr val="D17272"/>
            </a:solidFill>
            <a:miter lim="800000"/>
            <a:headEnd type="none" w="lg" len="lg"/>
            <a:tailEnd type="none" w="lg" len="lg"/>
          </a:ln>
        </p:spPr>
        <p:txBody>
          <a:bodyPr wrap="square" tIns="91440" bIns="91440" rtlCol="0" anchor="ctr" anchorCtr="1"/>
          <a:lstStyle/>
          <a:p>
            <a:pPr algn="ctr"/>
            <a:r>
              <a:rPr lang="es-MX" sz="1400" b="1" dirty="0">
                <a:solidFill>
                  <a:prstClr val="white"/>
                </a:solidFill>
                <a:latin typeface="Myriad Pro Light"/>
              </a:rPr>
              <a:t>Objetivo del análisis y supuestos</a:t>
            </a:r>
          </a:p>
        </p:txBody>
      </p:sp>
      <p:sp>
        <p:nvSpPr>
          <p:cNvPr id="17" name="Rectangle 9"/>
          <p:cNvSpPr/>
          <p:nvPr/>
        </p:nvSpPr>
        <p:spPr>
          <a:xfrm>
            <a:off x="207350" y="2382736"/>
            <a:ext cx="1503679" cy="3862801"/>
          </a:xfrm>
          <a:prstGeom prst="rect">
            <a:avLst/>
          </a:prstGeom>
          <a:solidFill>
            <a:srgbClr val="CD0000"/>
          </a:solidFill>
          <a:ln w="9525" algn="ctr">
            <a:solidFill>
              <a:srgbClr val="D17272"/>
            </a:solidFill>
            <a:miter lim="800000"/>
            <a:headEnd type="none" w="lg" len="lg"/>
            <a:tailEnd type="none" w="lg" len="lg"/>
          </a:ln>
        </p:spPr>
        <p:txBody>
          <a:bodyPr wrap="square" tIns="91440" bIns="91440" rtlCol="0" anchor="ctr" anchorCtr="1"/>
          <a:lstStyle/>
          <a:p>
            <a:pPr algn="ctr"/>
            <a:r>
              <a:rPr lang="es-MX" sz="1400" b="1" dirty="0">
                <a:solidFill>
                  <a:prstClr val="white"/>
                </a:solidFill>
                <a:latin typeface="Myriad Pro Light"/>
              </a:rPr>
              <a:t>Resultados</a:t>
            </a:r>
          </a:p>
          <a:p>
            <a:pPr algn="ctr"/>
            <a:r>
              <a:rPr lang="es-MX" sz="1400" b="1" dirty="0">
                <a:solidFill>
                  <a:prstClr val="white"/>
                </a:solidFill>
                <a:latin typeface="Myriad Pro Light"/>
              </a:rPr>
              <a:t>aproximados</a:t>
            </a:r>
          </a:p>
        </p:txBody>
      </p:sp>
      <p:graphicFrame>
        <p:nvGraphicFramePr>
          <p:cNvPr id="5" name="4 Tabla"/>
          <p:cNvGraphicFramePr>
            <a:graphicFrameLocks noGrp="1"/>
          </p:cNvGraphicFramePr>
          <p:nvPr>
            <p:extLst>
              <p:ext uri="{D42A27DB-BD31-4B8C-83A1-F6EECF244321}">
                <p14:modId xmlns:p14="http://schemas.microsoft.com/office/powerpoint/2010/main" val="2555813054"/>
              </p:ext>
            </p:extLst>
          </p:nvPr>
        </p:nvGraphicFramePr>
        <p:xfrm>
          <a:off x="2124075" y="3677761"/>
          <a:ext cx="6483491" cy="2345203"/>
        </p:xfrm>
        <a:graphic>
          <a:graphicData uri="http://schemas.openxmlformats.org/drawingml/2006/table">
            <a:tbl>
              <a:tblPr/>
              <a:tblGrid>
                <a:gridCol w="5050502"/>
                <a:gridCol w="1432989"/>
              </a:tblGrid>
              <a:tr h="257465">
                <a:tc>
                  <a:txBody>
                    <a:bodyPr/>
                    <a:lstStyle/>
                    <a:p>
                      <a:pPr marL="0" indent="0" algn="ctr" fontAlgn="b">
                        <a:buClr>
                          <a:schemeClr val="tx2"/>
                        </a:buClr>
                        <a:buFont typeface="Arial" pitchFamily="34" charset="0"/>
                        <a:buNone/>
                      </a:pPr>
                      <a:r>
                        <a:rPr lang="es-MX" sz="1100" b="1" i="0" u="none" strike="noStrike" dirty="0" smtClean="0">
                          <a:solidFill>
                            <a:srgbClr val="000000"/>
                          </a:solidFill>
                          <a:effectLst/>
                          <a:latin typeface="Myriad Pro Light"/>
                        </a:rPr>
                        <a:t>Resultados del 13 de febrero al 11 de marzo de 2015</a:t>
                      </a:r>
                      <a:endParaRPr lang="es-MX" sz="1100" b="1" i="0" u="none" strike="noStrike" dirty="0">
                        <a:solidFill>
                          <a:srgbClr val="000000"/>
                        </a:solidFill>
                        <a:effectLst/>
                        <a:latin typeface="Myriad Pro Light"/>
                      </a:endParaRP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rgbClr val="CD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fontAlgn="b">
                        <a:buFont typeface="Arial" pitchFamily="34" charset="0"/>
                        <a:buNone/>
                      </a:pPr>
                      <a:r>
                        <a:rPr lang="es-MX" sz="1100" b="1" i="0" u="none" strike="noStrike" dirty="0" smtClean="0">
                          <a:solidFill>
                            <a:srgbClr val="000000"/>
                          </a:solidFill>
                          <a:effectLst/>
                          <a:latin typeface="Myriad Pro Light"/>
                        </a:rPr>
                        <a:t>Total</a:t>
                      </a:r>
                    </a:p>
                    <a:p>
                      <a:pPr marL="0" indent="0" algn="ctr" fontAlgn="b">
                        <a:buFont typeface="Arial" pitchFamily="34" charset="0"/>
                        <a:buNone/>
                      </a:pPr>
                      <a:r>
                        <a:rPr lang="es-MX" sz="1100" b="0" i="0" u="none" strike="noStrike" dirty="0" smtClean="0">
                          <a:solidFill>
                            <a:srgbClr val="000000"/>
                          </a:solidFill>
                          <a:effectLst/>
                          <a:latin typeface="Myriad Pro Light"/>
                        </a:rPr>
                        <a:t> (%,</a:t>
                      </a:r>
                      <a:r>
                        <a:rPr lang="es-MX" sz="1100" b="0" i="0" u="none" strike="noStrike" baseline="0" dirty="0" smtClean="0">
                          <a:solidFill>
                            <a:srgbClr val="000000"/>
                          </a:solidFill>
                          <a:effectLst/>
                          <a:latin typeface="Myriad Pro Light"/>
                        </a:rPr>
                        <a:t> pesos)</a:t>
                      </a:r>
                      <a:endParaRPr lang="es-MX" sz="1100" b="0" i="0" u="none" strike="noStrike" dirty="0">
                        <a:solidFill>
                          <a:srgbClr val="000000"/>
                        </a:solidFill>
                        <a:effectLst/>
                        <a:latin typeface="Myriad Pro Light"/>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rgbClr val="CD0000"/>
                      </a:solidFill>
                      <a:prstDash val="solid"/>
                      <a:round/>
                      <a:headEnd type="none" w="med" len="med"/>
                      <a:tailEnd type="none" w="med" len="med"/>
                    </a:lnB>
                    <a:lnTlToBr w="12700" cmpd="sng">
                      <a:noFill/>
                      <a:prstDash val="solid"/>
                    </a:lnTlToBr>
                    <a:lnBlToTr w="12700" cmpd="sng">
                      <a:noFill/>
                      <a:prstDash val="solid"/>
                    </a:lnBlToTr>
                    <a:noFill/>
                  </a:tcPr>
                </a:tc>
              </a:tr>
              <a:tr h="253973">
                <a:tc>
                  <a:txBody>
                    <a:bodyPr/>
                    <a:lstStyle/>
                    <a:p>
                      <a:pPr marL="171450" indent="-171450" algn="l" fontAlgn="b">
                        <a:buClr>
                          <a:srgbClr val="CD0000"/>
                        </a:buClr>
                        <a:buFont typeface="Arial" pitchFamily="34" charset="0"/>
                        <a:buChar char="•"/>
                      </a:pPr>
                      <a:r>
                        <a:rPr lang="es-MX" sz="1100" b="0" i="0" u="none" strike="noStrike" dirty="0" smtClean="0">
                          <a:solidFill>
                            <a:srgbClr val="000000"/>
                          </a:solidFill>
                          <a:effectLst/>
                          <a:latin typeface="Myriad Pro Light"/>
                        </a:rPr>
                        <a:t>Rendimiento Tesorería</a:t>
                      </a:r>
                      <a:endParaRPr lang="es-MX" sz="1100" b="0" i="0" u="none" strike="noStrike" dirty="0">
                        <a:solidFill>
                          <a:srgbClr val="000000"/>
                        </a:solidFill>
                        <a:effectLst/>
                        <a:latin typeface="Myriad Pro Light"/>
                      </a:endParaRP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CD000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100" b="0" i="0" u="none" strike="noStrike" dirty="0" smtClean="0">
                          <a:solidFill>
                            <a:schemeClr val="tx1"/>
                          </a:solidFill>
                          <a:effectLst/>
                          <a:latin typeface="Myriad Pro Light"/>
                        </a:rPr>
                        <a:t>3.09%</a:t>
                      </a:r>
                      <a:endParaRPr lang="es-MX" sz="1100" b="0" i="0" u="none" strike="noStrike" dirty="0">
                        <a:solidFill>
                          <a:schemeClr val="tx1"/>
                        </a:solidFill>
                        <a:effectLst/>
                        <a:latin typeface="Myriad Pro Light"/>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CD000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250039">
                <a:tc>
                  <a:txBody>
                    <a:bodyPr/>
                    <a:lstStyle/>
                    <a:p>
                      <a:pPr marL="171450" indent="-171450" algn="l" fontAlgn="b">
                        <a:buClr>
                          <a:srgbClr val="CD0000"/>
                        </a:buClr>
                        <a:buFont typeface="Arial" pitchFamily="34" charset="0"/>
                        <a:buChar char="•"/>
                      </a:pPr>
                      <a:r>
                        <a:rPr lang="es-MX" sz="1100" b="0" i="0" u="none" strike="noStrike" dirty="0" smtClean="0">
                          <a:solidFill>
                            <a:srgbClr val="000000"/>
                          </a:solidFill>
                          <a:effectLst/>
                          <a:latin typeface="Myriad Pro Light"/>
                        </a:rPr>
                        <a:t>FANVIT YTM</a:t>
                      </a: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100" b="0" i="0" u="none" strike="noStrike" dirty="0" smtClean="0">
                          <a:solidFill>
                            <a:schemeClr val="tx1"/>
                          </a:solidFill>
                          <a:effectLst/>
                          <a:latin typeface="Myriad Pro Light"/>
                        </a:rPr>
                        <a:t>4.44%</a:t>
                      </a:r>
                      <a:endParaRPr lang="es-MX" sz="1100" b="0" i="0" u="none" strike="noStrike" dirty="0">
                        <a:solidFill>
                          <a:schemeClr val="tx1"/>
                        </a:solidFill>
                        <a:effectLst/>
                        <a:latin typeface="Myriad Pro Light"/>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189909">
                <a:tc>
                  <a:txBody>
                    <a:bodyPr/>
                    <a:lstStyle/>
                    <a:p>
                      <a:pPr marL="171450" indent="-171450" algn="l" fontAlgn="b">
                        <a:buClr>
                          <a:srgbClr val="CD0000"/>
                        </a:buClr>
                        <a:buFont typeface="Arial" pitchFamily="34" charset="0"/>
                        <a:buChar char="•"/>
                      </a:pPr>
                      <a:r>
                        <a:rPr lang="es-MX" sz="1100" b="0" i="0" u="none" strike="noStrike" dirty="0">
                          <a:solidFill>
                            <a:srgbClr val="000000"/>
                          </a:solidFill>
                          <a:effectLst/>
                          <a:latin typeface="Myriad Pro Light"/>
                        </a:rPr>
                        <a:t>Ganancia FANVIT </a:t>
                      </a:r>
                      <a:r>
                        <a:rPr lang="es-MX" sz="1100" b="0" i="0" u="none" strike="noStrike" baseline="30000" dirty="0" smtClean="0">
                          <a:solidFill>
                            <a:srgbClr val="000000"/>
                          </a:solidFill>
                          <a:effectLst/>
                          <a:latin typeface="Myriad Pro Light"/>
                        </a:rPr>
                        <a:t>1</a:t>
                      </a:r>
                      <a:endParaRPr lang="es-MX" sz="1100" b="0" i="0" u="none" strike="noStrike" baseline="30000" dirty="0">
                        <a:solidFill>
                          <a:srgbClr val="000000"/>
                        </a:solidFill>
                        <a:effectLst/>
                        <a:latin typeface="Myriad Pro Light"/>
                      </a:endParaRP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100" b="0" i="0" u="none" strike="noStrike" dirty="0" smtClean="0">
                          <a:solidFill>
                            <a:schemeClr val="tx1"/>
                          </a:solidFill>
                          <a:effectLst/>
                          <a:latin typeface="Myriad Pro Light"/>
                        </a:rPr>
                        <a:t>$</a:t>
                      </a:r>
                      <a:r>
                        <a:rPr lang="es-MX" sz="1100" b="0" i="0" u="none" strike="noStrike" dirty="0" smtClean="0">
                          <a:solidFill>
                            <a:schemeClr val="tx1"/>
                          </a:solidFill>
                          <a:effectLst/>
                          <a:latin typeface="Myriad Pro Light"/>
                        </a:rPr>
                        <a:t>149,564,070</a:t>
                      </a:r>
                      <a:endParaRPr lang="es-MX" sz="1100" b="0" i="0" u="none" strike="noStrike" dirty="0">
                        <a:solidFill>
                          <a:schemeClr val="tx1"/>
                        </a:solidFill>
                        <a:effectLst/>
                        <a:latin typeface="Myriad Pro Light"/>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50039">
                <a:tc>
                  <a:txBody>
                    <a:bodyPr/>
                    <a:lstStyle/>
                    <a:p>
                      <a:pPr marL="171450" indent="-171450" algn="l" fontAlgn="b">
                        <a:buClr>
                          <a:srgbClr val="CD0000"/>
                        </a:buClr>
                        <a:buFont typeface="Arial" pitchFamily="34" charset="0"/>
                        <a:buChar char="•"/>
                      </a:pPr>
                      <a:r>
                        <a:rPr lang="es-MX" sz="1100" b="0" i="0" u="none" strike="noStrike" dirty="0">
                          <a:solidFill>
                            <a:srgbClr val="000000"/>
                          </a:solidFill>
                          <a:effectLst/>
                          <a:latin typeface="Myriad Pro Light"/>
                        </a:rPr>
                        <a:t>Ganancia si sólo se hubiera invertido en reporto </a:t>
                      </a:r>
                    </a:p>
                  </a:txBody>
                  <a:tcPr marL="7200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100" b="0" i="0" u="none" strike="noStrike" dirty="0" smtClean="0">
                          <a:solidFill>
                            <a:schemeClr val="tx1"/>
                          </a:solidFill>
                          <a:effectLst/>
                          <a:latin typeface="Myriad Pro Light"/>
                        </a:rPr>
                        <a:t>$103,927,000</a:t>
                      </a:r>
                    </a:p>
                  </a:txBody>
                  <a:tcPr marL="9525" marR="9525" marT="95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50039">
                <a:tc>
                  <a:txBody>
                    <a:bodyPr/>
                    <a:lstStyle/>
                    <a:p>
                      <a:pPr marL="171450" indent="-171450" algn="l" fontAlgn="b">
                        <a:buClr>
                          <a:srgbClr val="CD0000"/>
                        </a:buClr>
                        <a:buFont typeface="Arial" pitchFamily="34" charset="0"/>
                        <a:buChar char="•"/>
                      </a:pPr>
                      <a:r>
                        <a:rPr lang="es-MX" sz="1100" b="1" i="0" u="none" strike="noStrike" dirty="0" smtClean="0">
                          <a:solidFill>
                            <a:srgbClr val="000000"/>
                          </a:solidFill>
                          <a:effectLst/>
                          <a:latin typeface="Myriad Pro Light"/>
                        </a:rPr>
                        <a:t>Diferencia (costo de oportunidad) </a:t>
                      </a:r>
                      <a:endParaRPr lang="es-MX" sz="1100" b="1" i="0" u="none" strike="noStrike" dirty="0">
                        <a:solidFill>
                          <a:srgbClr val="000000"/>
                        </a:solidFill>
                        <a:effectLst/>
                        <a:latin typeface="Myriad Pro Light"/>
                      </a:endParaRP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s-MX" sz="1100" b="1" i="0" u="none" strike="noStrike" dirty="0" smtClean="0">
                          <a:solidFill>
                            <a:schemeClr val="tx1"/>
                          </a:solidFill>
                          <a:effectLst/>
                          <a:latin typeface="Myriad Pro Light"/>
                        </a:rPr>
                        <a:t>$</a:t>
                      </a:r>
                      <a:r>
                        <a:rPr lang="es-MX" sz="1100" b="1" i="0" u="none" strike="noStrike" dirty="0" smtClean="0">
                          <a:solidFill>
                            <a:schemeClr val="tx1"/>
                          </a:solidFill>
                          <a:effectLst/>
                          <a:latin typeface="Myriad Pro Light"/>
                        </a:rPr>
                        <a:t>45,637,070</a:t>
                      </a:r>
                      <a:endParaRPr lang="es-MX" sz="1100" b="1" i="0" u="none" strike="noStrike" dirty="0" smtClean="0">
                        <a:solidFill>
                          <a:schemeClr val="tx1"/>
                        </a:solidFill>
                        <a:effectLst/>
                        <a:latin typeface="Myriad Pro Light"/>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204792">
                <a:tc>
                  <a:txBody>
                    <a:bodyPr/>
                    <a:lstStyle/>
                    <a:p>
                      <a:pPr marL="171450" indent="-171450" algn="l" fontAlgn="b">
                        <a:buClr>
                          <a:srgbClr val="CD0000"/>
                        </a:buClr>
                        <a:buFont typeface="Arial" pitchFamily="34" charset="0"/>
                        <a:buChar char="•"/>
                      </a:pPr>
                      <a:r>
                        <a:rPr lang="es-MX" sz="1100" b="0" i="0" u="none" strike="noStrike" dirty="0">
                          <a:solidFill>
                            <a:srgbClr val="000000"/>
                          </a:solidFill>
                          <a:effectLst/>
                          <a:latin typeface="Myriad Pro Light"/>
                        </a:rPr>
                        <a:t>% sobre Fondeo </a:t>
                      </a:r>
                      <a:r>
                        <a:rPr lang="es-MX" sz="1100" b="0" i="0" u="none" strike="noStrike" dirty="0" smtClean="0">
                          <a:solidFill>
                            <a:srgbClr val="000000"/>
                          </a:solidFill>
                          <a:effectLst/>
                          <a:latin typeface="Myriad Pro Light"/>
                        </a:rPr>
                        <a:t>gubernamental</a:t>
                      </a:r>
                      <a:endParaRPr lang="es-MX" sz="1100" b="0" i="0" u="none" strike="noStrike" dirty="0">
                        <a:solidFill>
                          <a:srgbClr val="000000"/>
                        </a:solidFill>
                        <a:effectLst/>
                        <a:latin typeface="Myriad Pro Light"/>
                      </a:endParaRP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100" b="0" i="0" u="none" strike="noStrike" dirty="0" smtClean="0">
                          <a:solidFill>
                            <a:schemeClr val="tx1"/>
                          </a:solidFill>
                          <a:effectLst/>
                          <a:latin typeface="Myriad Pro Light"/>
                        </a:rPr>
                        <a:t>44%</a:t>
                      </a:r>
                      <a:endParaRPr lang="es-MX" sz="1100" b="0" i="0" u="none" strike="noStrike" dirty="0">
                        <a:solidFill>
                          <a:schemeClr val="tx1"/>
                        </a:solidFill>
                        <a:effectLst/>
                        <a:latin typeface="Myriad Pro Light"/>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40823">
                <a:tc>
                  <a:txBody>
                    <a:bodyPr/>
                    <a:lstStyle/>
                    <a:p>
                      <a:pPr marL="171450" indent="-171450" algn="l" fontAlgn="b">
                        <a:buClr>
                          <a:srgbClr val="CD0000"/>
                        </a:buClr>
                        <a:buFont typeface="Arial" pitchFamily="34" charset="0"/>
                        <a:buChar char="•"/>
                      </a:pPr>
                      <a:r>
                        <a:rPr lang="es-MX" sz="1100" b="1" dirty="0" smtClean="0">
                          <a:solidFill>
                            <a:srgbClr val="CD0000"/>
                          </a:solidFill>
                          <a:latin typeface="Myriad Pro Light"/>
                        </a:rPr>
                        <a:t>Ganancia acumulada generada</a:t>
                      </a:r>
                      <a:r>
                        <a:rPr lang="es-MX" sz="1100" b="1" baseline="0" dirty="0" smtClean="0">
                          <a:solidFill>
                            <a:srgbClr val="CD0000"/>
                          </a:solidFill>
                          <a:latin typeface="Myriad Pro Light"/>
                        </a:rPr>
                        <a:t> con </a:t>
                      </a:r>
                      <a:r>
                        <a:rPr lang="es-MX" sz="1100" b="1" dirty="0" smtClean="0">
                          <a:solidFill>
                            <a:srgbClr val="CD0000"/>
                          </a:solidFill>
                          <a:latin typeface="Myriad Pro Light"/>
                        </a:rPr>
                        <a:t>estrategia del FANVIT ( </a:t>
                      </a:r>
                      <a:r>
                        <a:rPr lang="es-MX" sz="1100" b="1" dirty="0" smtClean="0">
                          <a:solidFill>
                            <a:srgbClr val="CD0000"/>
                          </a:solidFill>
                          <a:latin typeface="Myriad Pro Light"/>
                        </a:rPr>
                        <a:t>al</a:t>
                      </a:r>
                      <a:r>
                        <a:rPr lang="es-MX" sz="1100" b="1" baseline="0" dirty="0" smtClean="0">
                          <a:solidFill>
                            <a:srgbClr val="CD0000"/>
                          </a:solidFill>
                          <a:latin typeface="Myriad Pro Light"/>
                        </a:rPr>
                        <a:t> </a:t>
                      </a:r>
                      <a:r>
                        <a:rPr lang="es-MX" sz="1100" b="1" dirty="0" smtClean="0">
                          <a:solidFill>
                            <a:srgbClr val="CD0000"/>
                          </a:solidFill>
                          <a:latin typeface="Myriad Pro Light"/>
                        </a:rPr>
                        <a:t>11 </a:t>
                      </a:r>
                      <a:r>
                        <a:rPr lang="es-MX" sz="1100" b="1" dirty="0" smtClean="0">
                          <a:solidFill>
                            <a:srgbClr val="CD0000"/>
                          </a:solidFill>
                          <a:latin typeface="Myriad Pro Light"/>
                        </a:rPr>
                        <a:t>marzo)</a:t>
                      </a:r>
                      <a:endParaRPr lang="es-MX" sz="1100" b="1" i="0" u="none" strike="noStrike" dirty="0">
                        <a:solidFill>
                          <a:srgbClr val="CD0000"/>
                        </a:solidFill>
                        <a:effectLst/>
                        <a:latin typeface="Myriad Pro Light"/>
                      </a:endParaRP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s-MX" sz="1100" b="1" i="0" u="none" strike="noStrike" dirty="0" smtClean="0">
                          <a:solidFill>
                            <a:schemeClr val="tx1"/>
                          </a:solidFill>
                          <a:effectLst/>
                          <a:latin typeface="Myriad Pro Light"/>
                        </a:rPr>
                        <a:t>$</a:t>
                      </a:r>
                      <a:r>
                        <a:rPr lang="es-MX" sz="1100" b="1" i="0" u="none" strike="noStrike" dirty="0" smtClean="0">
                          <a:solidFill>
                            <a:schemeClr val="tx1"/>
                          </a:solidFill>
                          <a:effectLst/>
                          <a:latin typeface="Myriad Pro Light"/>
                        </a:rPr>
                        <a:t>298,489,236.08</a:t>
                      </a:r>
                      <a:endParaRPr lang="es-MX" sz="1100" b="1" i="0" u="none" strike="noStrike" dirty="0">
                        <a:solidFill>
                          <a:schemeClr val="tx1"/>
                        </a:solidFill>
                        <a:effectLst/>
                        <a:latin typeface="Myriad Pro Light"/>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60784">
                <a:tc>
                  <a:txBody>
                    <a:bodyPr/>
                    <a:lstStyle/>
                    <a:p>
                      <a:pPr marL="171450" marR="0" indent="-171450" algn="l" defTabSz="457200" rtl="0" eaLnBrk="1" fontAlgn="b" latinLnBrk="0" hangingPunct="1">
                        <a:lnSpc>
                          <a:spcPct val="100000"/>
                        </a:lnSpc>
                        <a:spcBef>
                          <a:spcPts val="0"/>
                        </a:spcBef>
                        <a:spcAft>
                          <a:spcPts val="0"/>
                        </a:spcAft>
                        <a:buClr>
                          <a:srgbClr val="CD0000"/>
                        </a:buClr>
                        <a:buSzTx/>
                        <a:buFont typeface="Arial" pitchFamily="34" charset="0"/>
                        <a:buChar char="•"/>
                        <a:tabLst/>
                        <a:defRPr/>
                      </a:pPr>
                      <a:r>
                        <a:rPr lang="es-MX" sz="1100" b="0" i="0" u="none" strike="noStrike" dirty="0" smtClean="0">
                          <a:solidFill>
                            <a:srgbClr val="000000"/>
                          </a:solidFill>
                          <a:effectLst/>
                          <a:latin typeface="Myriad Pro Light"/>
                        </a:rPr>
                        <a:t>Ganancia acumulada</a:t>
                      </a:r>
                      <a:r>
                        <a:rPr lang="es-MX" sz="1100" b="0" i="0" u="none" strike="noStrike" baseline="0" dirty="0" smtClean="0">
                          <a:solidFill>
                            <a:srgbClr val="000000"/>
                          </a:solidFill>
                          <a:effectLst/>
                          <a:latin typeface="Myriad Pro Light"/>
                        </a:rPr>
                        <a:t> </a:t>
                      </a:r>
                      <a:r>
                        <a:rPr lang="es-MX" sz="1100" b="0" i="0" u="none" strike="noStrike" dirty="0" smtClean="0">
                          <a:solidFill>
                            <a:srgbClr val="000000"/>
                          </a:solidFill>
                          <a:effectLst/>
                          <a:latin typeface="Myriad Pro Light"/>
                        </a:rPr>
                        <a:t> </a:t>
                      </a:r>
                      <a:r>
                        <a:rPr lang="es-MX" sz="1100" b="0" dirty="0" smtClean="0">
                          <a:latin typeface="Myriad Pro Light"/>
                        </a:rPr>
                        <a:t>adicional que ha generado la estrategia el FANVIT vs.  Estrategia de reporto (Tesorería) (al</a:t>
                      </a:r>
                      <a:r>
                        <a:rPr lang="es-MX" sz="1100" b="0" baseline="0" dirty="0" smtClean="0">
                          <a:latin typeface="Myriad Pro Light"/>
                        </a:rPr>
                        <a:t> 11 de marzo</a:t>
                      </a:r>
                      <a:r>
                        <a:rPr lang="es-MX" sz="1100" b="0" dirty="0" smtClean="0">
                          <a:latin typeface="Myriad Pro Light"/>
                        </a:rPr>
                        <a:t>)</a:t>
                      </a:r>
                      <a:endParaRPr lang="es-MX" sz="1100" b="0" i="0" u="none" strike="noStrike" dirty="0">
                        <a:solidFill>
                          <a:srgbClr val="000000"/>
                        </a:solidFill>
                        <a:effectLst/>
                        <a:latin typeface="Myriad Pro Light"/>
                      </a:endParaRPr>
                    </a:p>
                  </a:txBody>
                  <a:tcPr marL="72000" marR="0" marT="0"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rgbClr val="CD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s-MX" sz="1100" b="0" i="0" u="none" strike="noStrike" dirty="0" smtClean="0">
                          <a:solidFill>
                            <a:schemeClr val="tx1"/>
                          </a:solidFill>
                          <a:effectLst/>
                          <a:latin typeface="Myriad Pro Light"/>
                        </a:rPr>
                        <a:t>-$57,384,674.68</a:t>
                      </a:r>
                      <a:endParaRPr lang="es-MX" sz="1100" b="0" i="0" u="none" strike="noStrike" dirty="0" smtClean="0">
                        <a:solidFill>
                          <a:schemeClr val="tx1"/>
                        </a:solidFill>
                        <a:effectLst/>
                        <a:latin typeface="Myriad Pro Light"/>
                      </a:endParaRPr>
                    </a:p>
                  </a:txBody>
                  <a:tcPr marL="9525" marR="9525" marT="9525"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rgbClr val="CD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bl>
          </a:graphicData>
        </a:graphic>
      </p:graphicFrame>
      <p:sp>
        <p:nvSpPr>
          <p:cNvPr id="9" name="Cuadro de texto 2"/>
          <p:cNvSpPr txBox="1">
            <a:spLocks noChangeArrowheads="1"/>
          </p:cNvSpPr>
          <p:nvPr/>
        </p:nvSpPr>
        <p:spPr bwMode="auto">
          <a:xfrm>
            <a:off x="151951" y="6406508"/>
            <a:ext cx="8463566" cy="430887"/>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defTabSz="457200" fontAlgn="base">
              <a:spcBef>
                <a:spcPct val="0"/>
              </a:spcBef>
            </a:pPr>
            <a:r>
              <a:rPr lang="es-ES" sz="1100" dirty="0" smtClean="0">
                <a:solidFill>
                  <a:prstClr val="black"/>
                </a:solidFill>
                <a:latin typeface="Myriad Pro Light"/>
                <a:ea typeface="Batang"/>
              </a:rPr>
              <a:t>1. Se utilizó el promedio de los activos durante el periodo del 13 de febrero al 11 de marzo de 2015 para el cálculo de las ganancias y el costo de oportunidad: 40,360 millones.</a:t>
            </a:r>
            <a:endParaRPr lang="es-MX" sz="1100" dirty="0">
              <a:solidFill>
                <a:prstClr val="black"/>
              </a:solidFill>
              <a:latin typeface="Myriad Pro Light"/>
              <a:ea typeface="Batang"/>
            </a:endParaRPr>
          </a:p>
        </p:txBody>
      </p:sp>
      <p:cxnSp>
        <p:nvCxnSpPr>
          <p:cNvPr id="10" name="Straight Connector 9"/>
          <p:cNvCxnSpPr/>
          <p:nvPr/>
        </p:nvCxnSpPr>
        <p:spPr>
          <a:xfrm>
            <a:off x="253184" y="2344954"/>
            <a:ext cx="8604000" cy="0"/>
          </a:xfrm>
          <a:prstGeom prst="line">
            <a:avLst/>
          </a:prstGeom>
          <a:ln w="9525">
            <a:solidFill>
              <a:srgbClr val="808080"/>
            </a:solidFill>
            <a:prstDash val="dash"/>
          </a:ln>
          <a:effectLst/>
        </p:spPr>
        <p:style>
          <a:lnRef idx="2">
            <a:schemeClr val="accent1"/>
          </a:lnRef>
          <a:fillRef idx="0">
            <a:schemeClr val="accent1"/>
          </a:fillRef>
          <a:effectRef idx="1">
            <a:schemeClr val="accent1"/>
          </a:effectRef>
          <a:fontRef idx="minor">
            <a:schemeClr val="tx1"/>
          </a:fontRef>
        </p:style>
      </p:cxnSp>
      <p:sp>
        <p:nvSpPr>
          <p:cNvPr id="11" name="2 Marcador de contenido"/>
          <p:cNvSpPr txBox="1">
            <a:spLocks/>
          </p:cNvSpPr>
          <p:nvPr/>
        </p:nvSpPr>
        <p:spPr>
          <a:xfrm>
            <a:off x="1866582" y="1195030"/>
            <a:ext cx="7154588" cy="1187706"/>
          </a:xfrm>
          <a:prstGeom prst="rect">
            <a:avLst/>
          </a:prstGeom>
        </p:spPr>
        <p:txBody>
          <a:bodyPr vert="horz" lIns="45720" tIns="0" rIns="0" bIns="0" rtlCol="0">
            <a:noAutofit/>
          </a:bodyPr>
          <a:lst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spcBef>
                <a:spcPct val="0"/>
              </a:spcBef>
              <a:spcAft>
                <a:spcPts val="600"/>
              </a:spcAft>
              <a:buFont typeface="Arial" pitchFamily="34" charset="0"/>
              <a:buChar char="•"/>
            </a:pPr>
            <a:r>
              <a:rPr lang="es-MX" sz="1200" b="0" dirty="0" smtClean="0">
                <a:latin typeface="Myriad Pro Light"/>
                <a:cs typeface="Times New Roman" pitchFamily="18" charset="0"/>
              </a:rPr>
              <a:t>El objetivo de esta análisis  es mostrar cuál sería el costo de oportunidad de la inversión del FANVIT, con una estrategia de mediano/largo plazo, comparado con una inversión con una estrategia de muy corto plazo, como la de la Tesorería.</a:t>
            </a:r>
          </a:p>
          <a:p>
            <a:pPr marL="171450" indent="-171450">
              <a:spcBef>
                <a:spcPct val="0"/>
              </a:spcBef>
              <a:spcAft>
                <a:spcPts val="600"/>
              </a:spcAft>
              <a:buFont typeface="Arial" pitchFamily="34" charset="0"/>
              <a:buChar char="•"/>
            </a:pPr>
            <a:r>
              <a:rPr lang="es-MX" sz="1200" b="0" dirty="0" smtClean="0">
                <a:latin typeface="Myriad Pro Light"/>
                <a:cs typeface="Times New Roman" pitchFamily="18" charset="0"/>
              </a:rPr>
              <a:t>Para poder hacer este análisis  tenemos que suponer que todos los instrumentos, los cuales tienen distintos plazos, hubieran vencido el 11 de marzo de 2015.</a:t>
            </a:r>
            <a:endParaRPr lang="es-MX" sz="1400" dirty="0">
              <a:latin typeface="Myriad Pro Light"/>
            </a:endParaRPr>
          </a:p>
        </p:txBody>
      </p:sp>
    </p:spTree>
    <p:extLst>
      <p:ext uri="{BB962C8B-B14F-4D97-AF65-F5344CB8AC3E}">
        <p14:creationId xmlns:p14="http://schemas.microsoft.com/office/powerpoint/2010/main" val="19000925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561811" cy="742950"/>
          </a:xfrm>
        </p:spPr>
        <p:txBody>
          <a:bodyPr>
            <a:noAutofit/>
          </a:bodyPr>
          <a:lstStyle/>
          <a:p>
            <a:r>
              <a:rPr lang="es-MX" sz="2400" b="1" dirty="0" smtClean="0"/>
              <a:t>Resultados económicos del FANVIT (valuación)</a:t>
            </a:r>
            <a:endParaRPr lang="en-US" sz="2400" b="1" dirty="0"/>
          </a:p>
        </p:txBody>
      </p:sp>
      <p:sp>
        <p:nvSpPr>
          <p:cNvPr id="1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13</a:t>
            </a:fld>
            <a:endParaRPr lang="es-ES" sz="1050" dirty="0">
              <a:solidFill>
                <a:prstClr val="black"/>
              </a:solidFill>
              <a:latin typeface="Arial" pitchFamily="34" charset="0"/>
              <a:cs typeface="Arial" pitchFamily="34" charset="0"/>
            </a:endParaRPr>
          </a:p>
        </p:txBody>
      </p:sp>
      <p:sp>
        <p:nvSpPr>
          <p:cNvPr id="8" name="2 Marcador de contenido"/>
          <p:cNvSpPr txBox="1">
            <a:spLocks/>
          </p:cNvSpPr>
          <p:nvPr/>
        </p:nvSpPr>
        <p:spPr>
          <a:xfrm>
            <a:off x="6838951" y="1982901"/>
            <a:ext cx="2154926" cy="4374747"/>
          </a:xfrm>
          <a:prstGeom prst="rect">
            <a:avLst/>
          </a:prstGeom>
        </p:spPr>
        <p:txBody>
          <a:bodyPr vert="horz" lIns="45720" tIns="0" rIns="0" bIns="0" rtlCol="0">
            <a:noAutofit/>
          </a:bodyPr>
          <a:lst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7800" indent="-177800">
              <a:spcAft>
                <a:spcPts val="1200"/>
              </a:spcAft>
              <a:buClr>
                <a:srgbClr val="CD0000"/>
              </a:buClr>
              <a:buFont typeface="Arial" pitchFamily="34" charset="0"/>
              <a:buChar char="•"/>
            </a:pPr>
            <a:r>
              <a:rPr lang="es-MX" sz="1400" b="0" dirty="0" smtClean="0">
                <a:latin typeface="Myriad Pro Light"/>
              </a:rPr>
              <a:t>Al 11 de marzo de 2015, el FANVIT presentó un </a:t>
            </a:r>
            <a:r>
              <a:rPr lang="es-MX" sz="1400" b="0" dirty="0" err="1" smtClean="0">
                <a:latin typeface="Myriad Pro Light"/>
              </a:rPr>
              <a:t>VaR</a:t>
            </a:r>
            <a:r>
              <a:rPr lang="es-MX" sz="1400" b="0" dirty="0" smtClean="0">
                <a:latin typeface="Myriad Pro Light"/>
              </a:rPr>
              <a:t> de .</a:t>
            </a:r>
            <a:r>
              <a:rPr lang="es-MX" sz="1400" b="0" dirty="0" smtClean="0">
                <a:latin typeface="Myriad Pro Light"/>
              </a:rPr>
              <a:t>27.</a:t>
            </a:r>
            <a:endParaRPr lang="es-MX" sz="1400" b="0" dirty="0" smtClean="0">
              <a:latin typeface="Myriad Pro Light"/>
            </a:endParaRPr>
          </a:p>
          <a:p>
            <a:pPr marL="177800" indent="-177800">
              <a:spcAft>
                <a:spcPts val="1200"/>
              </a:spcAft>
              <a:buClr>
                <a:srgbClr val="CD0000"/>
              </a:buClr>
              <a:buFont typeface="Arial" pitchFamily="34" charset="0"/>
              <a:buChar char="•"/>
            </a:pPr>
            <a:r>
              <a:rPr lang="es-MX" sz="1400" b="0" dirty="0" smtClean="0">
                <a:latin typeface="Myriad Pro Light"/>
              </a:rPr>
              <a:t>A la fecha, la ganancia adicional que ha generado la </a:t>
            </a:r>
            <a:r>
              <a:rPr lang="es-MX" sz="1400" b="0" dirty="0">
                <a:latin typeface="Myriad Pro Light"/>
              </a:rPr>
              <a:t>estrategia el FANVIT vs.  la de la tesorería es de </a:t>
            </a:r>
            <a:r>
              <a:rPr lang="es-MX" sz="1400" b="0" dirty="0" smtClean="0">
                <a:latin typeface="Myriad Pro Light"/>
              </a:rPr>
              <a:t>~-57.38 </a:t>
            </a:r>
            <a:r>
              <a:rPr lang="es-MX" sz="1400" b="0" dirty="0">
                <a:latin typeface="Myriad Pro Light"/>
              </a:rPr>
              <a:t>millones de pesos.</a:t>
            </a:r>
          </a:p>
          <a:p>
            <a:pPr marL="177800" indent="-177800">
              <a:spcAft>
                <a:spcPts val="1200"/>
              </a:spcAft>
              <a:buClr>
                <a:srgbClr val="CD0000"/>
              </a:buClr>
              <a:buFont typeface="Arial" pitchFamily="34" charset="0"/>
              <a:buChar char="•"/>
            </a:pPr>
            <a:r>
              <a:rPr lang="es-MX" sz="1400" b="0" dirty="0" smtClean="0">
                <a:latin typeface="Myriad Pro Light"/>
              </a:rPr>
              <a:t>La gráfica muestra las minusvalías y plusvalías registradas durante el periodo derivado de movimientos del mercado,  por lo que representan sólo valuaciones diarias y no constituyen pérdidas o ganancias realizadas.</a:t>
            </a:r>
          </a:p>
          <a:p>
            <a:pPr marL="177800" indent="-177800">
              <a:spcAft>
                <a:spcPts val="1200"/>
              </a:spcAft>
              <a:buClr>
                <a:srgbClr val="CD0000"/>
              </a:buClr>
              <a:buFont typeface="Arial" pitchFamily="34" charset="0"/>
              <a:buChar char="•"/>
            </a:pPr>
            <a:endParaRPr lang="es-MX" sz="1400" b="0" dirty="0">
              <a:latin typeface="Myriad Pro Light"/>
            </a:endParaRPr>
          </a:p>
        </p:txBody>
      </p:sp>
      <p:sp>
        <p:nvSpPr>
          <p:cNvPr id="10" name="FlowTriangle"/>
          <p:cNvSpPr>
            <a:spLocks noChangeArrowheads="1"/>
          </p:cNvSpPr>
          <p:nvPr/>
        </p:nvSpPr>
        <p:spPr bwMode="gray">
          <a:xfrm rot="5400000">
            <a:off x="4744551" y="3799087"/>
            <a:ext cx="3956769" cy="266278"/>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s-MX" sz="1400" b="1">
              <a:solidFill>
                <a:srgbClr val="000000"/>
              </a:solidFill>
            </a:endParaRPr>
          </a:p>
        </p:txBody>
      </p:sp>
      <p:sp>
        <p:nvSpPr>
          <p:cNvPr id="9" name="8 Rectángulo"/>
          <p:cNvSpPr/>
          <p:nvPr/>
        </p:nvSpPr>
        <p:spPr>
          <a:xfrm>
            <a:off x="1113007" y="2252713"/>
            <a:ext cx="2163629" cy="307777"/>
          </a:xfrm>
          <a:prstGeom prst="rect">
            <a:avLst/>
          </a:prstGeom>
        </p:spPr>
        <p:txBody>
          <a:bodyPr wrap="square">
            <a:spAutoFit/>
          </a:bodyPr>
          <a:lstStyle/>
          <a:p>
            <a:r>
              <a:rPr lang="es-MX" sz="1400" dirty="0" smtClean="0"/>
              <a:t>(valuación al corte)</a:t>
            </a:r>
            <a:endParaRPr lang="es-MX" sz="1400" dirty="0"/>
          </a:p>
        </p:txBody>
      </p:sp>
      <p:graphicFrame>
        <p:nvGraphicFramePr>
          <p:cNvPr id="11" name="1 Gráfico"/>
          <p:cNvGraphicFramePr>
            <a:graphicFrameLocks/>
          </p:cNvGraphicFramePr>
          <p:nvPr>
            <p:extLst>
              <p:ext uri="{D42A27DB-BD31-4B8C-83A1-F6EECF244321}">
                <p14:modId xmlns:p14="http://schemas.microsoft.com/office/powerpoint/2010/main" val="474089391"/>
              </p:ext>
            </p:extLst>
          </p:nvPr>
        </p:nvGraphicFramePr>
        <p:xfrm>
          <a:off x="81034" y="1359370"/>
          <a:ext cx="6391204" cy="505016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634854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noAutofit/>
          </a:bodyPr>
          <a:lstStyle/>
          <a:p>
            <a:r>
              <a:rPr lang="es-MX" sz="2400" b="1" dirty="0" smtClean="0"/>
              <a:t>Resultados económicos del FANVIT (tasa a vencimiento)</a:t>
            </a:r>
            <a:endParaRPr lang="en-US" sz="2400" b="1" dirty="0"/>
          </a:p>
        </p:txBody>
      </p:sp>
      <p:sp>
        <p:nvSpPr>
          <p:cNvPr id="1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14</a:t>
            </a:fld>
            <a:endParaRPr lang="es-ES" sz="1050" dirty="0">
              <a:solidFill>
                <a:prstClr val="black"/>
              </a:solidFill>
              <a:latin typeface="Arial" pitchFamily="34" charset="0"/>
              <a:cs typeface="Arial" pitchFamily="34" charset="0"/>
            </a:endParaRPr>
          </a:p>
        </p:txBody>
      </p:sp>
      <p:sp>
        <p:nvSpPr>
          <p:cNvPr id="13" name="2 Marcador de contenido"/>
          <p:cNvSpPr txBox="1">
            <a:spLocks/>
          </p:cNvSpPr>
          <p:nvPr/>
        </p:nvSpPr>
        <p:spPr>
          <a:xfrm>
            <a:off x="6587746" y="2098624"/>
            <a:ext cx="2438590" cy="4464660"/>
          </a:xfrm>
          <a:prstGeom prst="rect">
            <a:avLst/>
          </a:prstGeom>
        </p:spPr>
        <p:txBody>
          <a:bodyPr vert="horz" lIns="45720" tIns="0" rIns="0" bIns="0" rtlCol="0">
            <a:noAutofit/>
          </a:bodyPr>
          <a:lstStyle>
            <a:lvl1pPr marL="0" indent="0" algn="l" defTabSz="457200" rtl="0" eaLnBrk="1" fontAlgn="base" hangingPunct="1">
              <a:spcBef>
                <a:spcPts val="0"/>
              </a:spcBef>
              <a:spcAft>
                <a:spcPct val="0"/>
              </a:spcAft>
              <a:buFontTx/>
              <a:buNone/>
              <a:defRPr lang="en-US" sz="1600" b="1" kern="1200" dirty="0" smtClean="0">
                <a:solidFill>
                  <a:schemeClr val="tx1"/>
                </a:solidFill>
                <a:latin typeface="+mn-lt"/>
                <a:ea typeface="MS PGothic" pitchFamily="34" charset="-128"/>
                <a:cs typeface="+mn-cs"/>
              </a:defRPr>
            </a:lvl1pPr>
            <a:lvl2pPr marL="4572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2pPr>
            <a:lvl3pPr marL="9144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3pPr>
            <a:lvl4pPr marL="1376363" indent="-230188"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4pPr>
            <a:lvl5pPr marL="1828800" indent="-228600" algn="l" defTabSz="457200" rtl="0" eaLnBrk="1" fontAlgn="base" hangingPunct="1">
              <a:spcBef>
                <a:spcPts val="0"/>
              </a:spcBef>
              <a:spcAft>
                <a:spcPct val="0"/>
              </a:spcAft>
              <a:buClr>
                <a:srgbClr val="BB2D2C"/>
              </a:buClr>
              <a:buFont typeface="Calibri" pitchFamily="34" charset="0"/>
              <a:buChar char="–"/>
              <a:defRPr lang="en-US" sz="1600" kern="1200" dirty="0" smtClean="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7800" indent="-177800">
              <a:spcAft>
                <a:spcPts val="1200"/>
              </a:spcAft>
              <a:buClr>
                <a:srgbClr val="CD0000"/>
              </a:buClr>
              <a:buFont typeface="Arial" pitchFamily="34" charset="0"/>
              <a:buChar char="•"/>
            </a:pPr>
            <a:r>
              <a:rPr lang="es-MX" b="0" dirty="0" smtClean="0">
                <a:latin typeface="Myriad Pro Light"/>
              </a:rPr>
              <a:t>Durante el periodo del 11 de julio al 11 de marzo de 2015, el FANVIT presentó un rendimiento mayor al de la Tesorería en promedio de </a:t>
            </a:r>
            <a:r>
              <a:rPr lang="es-MX" b="0" dirty="0" smtClean="0">
                <a:latin typeface="Myriad Pro Light"/>
              </a:rPr>
              <a:t>135</a:t>
            </a:r>
            <a:r>
              <a:rPr lang="es-MX" b="0" dirty="0" smtClean="0">
                <a:solidFill>
                  <a:srgbClr val="FF0000"/>
                </a:solidFill>
                <a:latin typeface="Myriad Pro Light"/>
              </a:rPr>
              <a:t> </a:t>
            </a:r>
            <a:r>
              <a:rPr lang="es-MX" b="0" dirty="0" smtClean="0">
                <a:latin typeface="Myriad Pro Light"/>
              </a:rPr>
              <a:t>puntos base.</a:t>
            </a:r>
          </a:p>
          <a:p>
            <a:pPr marL="171450" indent="-171450">
              <a:spcBef>
                <a:spcPct val="0"/>
              </a:spcBef>
              <a:spcAft>
                <a:spcPts val="600"/>
              </a:spcAft>
              <a:buClr>
                <a:srgbClr val="CD0000"/>
              </a:buClr>
              <a:buFont typeface="Arial" pitchFamily="34" charset="0"/>
              <a:buChar char="•"/>
            </a:pPr>
            <a:r>
              <a:rPr lang="es-MX" b="0" dirty="0" smtClean="0">
                <a:latin typeface="Myriad Pro Light"/>
                <a:cs typeface="Times New Roman" pitchFamily="18" charset="0"/>
              </a:rPr>
              <a:t>Este </a:t>
            </a:r>
            <a:r>
              <a:rPr lang="es-MX" b="0" dirty="0">
                <a:latin typeface="Myriad Pro Light"/>
                <a:cs typeface="Times New Roman" pitchFamily="18" charset="0"/>
              </a:rPr>
              <a:t>análisis </a:t>
            </a:r>
            <a:r>
              <a:rPr lang="es-MX" b="0" dirty="0" smtClean="0">
                <a:latin typeface="Myriad Pro Light"/>
                <a:cs typeface="Times New Roman" pitchFamily="18" charset="0"/>
              </a:rPr>
              <a:t>supone que todos </a:t>
            </a:r>
            <a:r>
              <a:rPr lang="es-MX" b="0" dirty="0">
                <a:latin typeface="Myriad Pro Light"/>
                <a:cs typeface="Times New Roman" pitchFamily="18" charset="0"/>
              </a:rPr>
              <a:t>los </a:t>
            </a:r>
            <a:r>
              <a:rPr lang="es-MX" b="0" dirty="0" smtClean="0">
                <a:latin typeface="Myriad Pro Light"/>
                <a:cs typeface="Times New Roman" pitchFamily="18" charset="0"/>
              </a:rPr>
              <a:t>instrumentos del portafolio, </a:t>
            </a:r>
            <a:r>
              <a:rPr lang="es-MX" b="0" dirty="0">
                <a:latin typeface="Myriad Pro Light"/>
                <a:cs typeface="Times New Roman" pitchFamily="18" charset="0"/>
              </a:rPr>
              <a:t>los cuales tienen distintos plazos, hubieran vencido el </a:t>
            </a:r>
            <a:r>
              <a:rPr lang="es-MX" b="0" dirty="0" smtClean="0">
                <a:latin typeface="Myriad Pro Light"/>
                <a:cs typeface="Times New Roman" pitchFamily="18" charset="0"/>
              </a:rPr>
              <a:t>11 </a:t>
            </a:r>
            <a:r>
              <a:rPr lang="es-MX" b="0" dirty="0">
                <a:latin typeface="Myriad Pro Light"/>
                <a:cs typeface="Times New Roman" pitchFamily="18" charset="0"/>
              </a:rPr>
              <a:t>de </a:t>
            </a:r>
            <a:r>
              <a:rPr lang="es-MX" b="0" dirty="0" smtClean="0">
                <a:latin typeface="Myriad Pro Light"/>
                <a:cs typeface="Times New Roman" pitchFamily="18" charset="0"/>
              </a:rPr>
              <a:t>marzo de 2015.</a:t>
            </a:r>
            <a:endParaRPr lang="es-MX" dirty="0">
              <a:latin typeface="Myriad Pro Light"/>
            </a:endParaRPr>
          </a:p>
        </p:txBody>
      </p:sp>
      <p:sp>
        <p:nvSpPr>
          <p:cNvPr id="14" name="FlowTriangle"/>
          <p:cNvSpPr>
            <a:spLocks noChangeArrowheads="1"/>
          </p:cNvSpPr>
          <p:nvPr/>
        </p:nvSpPr>
        <p:spPr bwMode="gray">
          <a:xfrm rot="5400000">
            <a:off x="4462458" y="3745814"/>
            <a:ext cx="3956769" cy="266278"/>
          </a:xfrm>
          <a:prstGeom prst="triangle">
            <a:avLst>
              <a:gd name="adj" fmla="val 50000"/>
            </a:avLst>
          </a:prstGeom>
          <a:solidFill>
            <a:srgbClr val="B2B2B2"/>
          </a:solidFill>
          <a:ln w="9525" algn="ctr">
            <a:solidFill>
              <a:srgbClr val="B2B2B2"/>
            </a:solidFill>
            <a:miter lim="800000"/>
            <a:headEnd/>
            <a:tailEnd/>
          </a:ln>
        </p:spPr>
        <p:txBody>
          <a:bodyPr rot="10800000" vert="eaVert" wrap="none" anchor="ctr"/>
          <a:lstStyle/>
          <a:p>
            <a:pPr algn="ctr"/>
            <a:endParaRPr lang="es-MX" sz="1400" b="1">
              <a:solidFill>
                <a:srgbClr val="000000"/>
              </a:solidFill>
            </a:endParaRPr>
          </a:p>
        </p:txBody>
      </p:sp>
      <p:graphicFrame>
        <p:nvGraphicFramePr>
          <p:cNvPr id="8" name="1 Gráfico"/>
          <p:cNvGraphicFramePr>
            <a:graphicFrameLocks/>
          </p:cNvGraphicFramePr>
          <p:nvPr>
            <p:extLst>
              <p:ext uri="{D42A27DB-BD31-4B8C-83A1-F6EECF244321}">
                <p14:modId xmlns:p14="http://schemas.microsoft.com/office/powerpoint/2010/main" val="3529311166"/>
              </p:ext>
            </p:extLst>
          </p:nvPr>
        </p:nvGraphicFramePr>
        <p:xfrm>
          <a:off x="40253" y="1656813"/>
          <a:ext cx="6210300" cy="42005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634865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7178040" cy="742950"/>
          </a:xfrm>
        </p:spPr>
        <p:txBody>
          <a:bodyPr>
            <a:noAutofit/>
          </a:bodyPr>
          <a:lstStyle/>
          <a:p>
            <a:r>
              <a:rPr lang="es-MX" sz="2400" b="1" dirty="0" smtClean="0"/>
              <a:t>Comparación de rendimiento efectivo vs. SB1</a:t>
            </a:r>
            <a:endParaRPr lang="en-US" sz="2400" b="1" dirty="0"/>
          </a:p>
        </p:txBody>
      </p:sp>
      <p:sp>
        <p:nvSpPr>
          <p:cNvPr id="18"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15</a:t>
            </a:fld>
            <a:endParaRPr lang="es-ES" sz="1050" dirty="0">
              <a:solidFill>
                <a:prstClr val="black"/>
              </a:solidFill>
              <a:latin typeface="Arial" pitchFamily="34" charset="0"/>
              <a:cs typeface="Arial" pitchFamily="34" charset="0"/>
            </a:endParaRPr>
          </a:p>
        </p:txBody>
      </p:sp>
      <p:graphicFrame>
        <p:nvGraphicFramePr>
          <p:cNvPr id="3" name="2 Tabla"/>
          <p:cNvGraphicFramePr>
            <a:graphicFrameLocks noGrp="1"/>
          </p:cNvGraphicFramePr>
          <p:nvPr>
            <p:extLst>
              <p:ext uri="{D42A27DB-BD31-4B8C-83A1-F6EECF244321}">
                <p14:modId xmlns:p14="http://schemas.microsoft.com/office/powerpoint/2010/main" val="2926832662"/>
              </p:ext>
            </p:extLst>
          </p:nvPr>
        </p:nvGraphicFramePr>
        <p:xfrm>
          <a:off x="1127650" y="1500854"/>
          <a:ext cx="6194390" cy="4427957"/>
        </p:xfrm>
        <a:graphic>
          <a:graphicData uri="http://schemas.openxmlformats.org/drawingml/2006/table">
            <a:tbl>
              <a:tblPr firstRow="1" firstCol="1" bandRow="1">
                <a:tableStyleId>{5C22544A-7EE6-4342-B048-85BDC9FD1C3A}</a:tableStyleId>
              </a:tblPr>
              <a:tblGrid>
                <a:gridCol w="1196715"/>
                <a:gridCol w="2044925"/>
                <a:gridCol w="2952750"/>
              </a:tblGrid>
              <a:tr h="590396">
                <a:tc gridSpan="3">
                  <a:txBody>
                    <a:bodyPr/>
                    <a:lstStyle/>
                    <a:p>
                      <a:pPr algn="ctr">
                        <a:spcAft>
                          <a:spcPts val="0"/>
                        </a:spcAft>
                      </a:pPr>
                      <a:r>
                        <a:rPr lang="es-MX" sz="1400" dirty="0" smtClean="0">
                          <a:effectLst/>
                          <a:latin typeface="Myriad Pro Light"/>
                        </a:rPr>
                        <a:t>Rendimiento</a:t>
                      </a:r>
                      <a:r>
                        <a:rPr lang="es-MX" sz="1400" baseline="0" dirty="0" smtClean="0">
                          <a:effectLst/>
                          <a:latin typeface="Myriad Pro Light"/>
                        </a:rPr>
                        <a:t> efectivo </a:t>
                      </a:r>
                    </a:p>
                    <a:p>
                      <a:pPr algn="ctr">
                        <a:spcAft>
                          <a:spcPts val="0"/>
                        </a:spcAft>
                      </a:pPr>
                      <a:r>
                        <a:rPr lang="es-MX" sz="1400" baseline="0" dirty="0" smtClean="0">
                          <a:effectLst/>
                          <a:latin typeface="Myriad Pro Light"/>
                        </a:rPr>
                        <a:t>(del </a:t>
                      </a:r>
                      <a:r>
                        <a:rPr lang="es-MX" sz="1400" dirty="0" smtClean="0">
                          <a:effectLst/>
                          <a:latin typeface="Myriad Pro Light"/>
                        </a:rPr>
                        <a:t>31</a:t>
                      </a:r>
                      <a:r>
                        <a:rPr lang="es-MX" sz="1400" baseline="0" dirty="0" smtClean="0">
                          <a:effectLst/>
                          <a:latin typeface="Myriad Pro Light"/>
                        </a:rPr>
                        <a:t> de diciembre de </a:t>
                      </a:r>
                      <a:r>
                        <a:rPr lang="es-MX" sz="1400" dirty="0" smtClean="0">
                          <a:effectLst/>
                          <a:latin typeface="Myriad Pro Light"/>
                        </a:rPr>
                        <a:t>2014  al  11</a:t>
                      </a:r>
                      <a:r>
                        <a:rPr lang="es-MX" sz="1400" baseline="0" dirty="0" smtClean="0">
                          <a:effectLst/>
                          <a:latin typeface="Myriad Pro Light"/>
                        </a:rPr>
                        <a:t> de marzo de</a:t>
                      </a:r>
                      <a:r>
                        <a:rPr lang="es-MX" sz="1400" dirty="0" smtClean="0">
                          <a:effectLst/>
                          <a:latin typeface="Myriad Pro Light"/>
                        </a:rPr>
                        <a:t> 2015)</a:t>
                      </a:r>
                      <a:endParaRPr lang="es-MX" sz="1400" dirty="0">
                        <a:effectLst/>
                        <a:latin typeface="Myriad Pro Light"/>
                        <a:ea typeface="Calibri"/>
                      </a:endParaRPr>
                    </a:p>
                  </a:txBody>
                  <a:tcPr marL="26670" marR="26670" marT="0" marB="0" anchor="b">
                    <a:lnB w="12700" cap="flat" cmpd="sng" algn="ctr">
                      <a:solidFill>
                        <a:schemeClr val="tx1"/>
                      </a:solidFill>
                      <a:prstDash val="solid"/>
                      <a:round/>
                      <a:headEnd type="none" w="med" len="med"/>
                      <a:tailEnd type="none" w="med" len="med"/>
                    </a:lnB>
                    <a:solidFill>
                      <a:srgbClr val="BB2D2C"/>
                    </a:solidFill>
                  </a:tcPr>
                </a:tc>
                <a:tc hMerge="1">
                  <a:txBody>
                    <a:bodyPr/>
                    <a:lstStyle/>
                    <a:p>
                      <a:pPr algn="ctr">
                        <a:spcAft>
                          <a:spcPts val="0"/>
                        </a:spcAft>
                      </a:pPr>
                      <a:endParaRPr lang="es-MX" sz="2000" dirty="0">
                        <a:effectLst/>
                        <a:latin typeface="Times New Roman"/>
                        <a:ea typeface="Calibri"/>
                      </a:endParaRPr>
                    </a:p>
                  </a:txBody>
                  <a:tcPr marL="26670" marR="26670" marT="0" marB="0" anchor="b">
                    <a:solidFill>
                      <a:srgbClr val="BB2D2C"/>
                    </a:solidFill>
                  </a:tcPr>
                </a:tc>
                <a:tc hMerge="1">
                  <a:txBody>
                    <a:bodyPr/>
                    <a:lstStyle/>
                    <a:p>
                      <a:endParaRPr lang="es-MX" sz="1800" dirty="0">
                        <a:effectLst/>
                        <a:latin typeface="Times New Roman"/>
                      </a:endParaRPr>
                    </a:p>
                  </a:txBody>
                  <a:tcPr marL="26670" marR="26670" marT="0" marB="0" anchor="b">
                    <a:solidFill>
                      <a:srgbClr val="BB2D2C"/>
                    </a:solidFill>
                  </a:tcPr>
                </a:tc>
              </a:tr>
              <a:tr h="295197">
                <a:tc gridSpan="2">
                  <a:txBody>
                    <a:bodyPr/>
                    <a:lstStyle/>
                    <a:p>
                      <a:pPr algn="ctr">
                        <a:spcAft>
                          <a:spcPts val="0"/>
                        </a:spcAft>
                      </a:pPr>
                      <a:r>
                        <a:rPr lang="es-MX" sz="1400" b="1" dirty="0">
                          <a:solidFill>
                            <a:schemeClr val="tx1"/>
                          </a:solidFill>
                          <a:effectLst/>
                          <a:latin typeface="Myriad Pro Light"/>
                        </a:rPr>
                        <a:t> </a:t>
                      </a:r>
                      <a:r>
                        <a:rPr lang="es-MX" sz="1400" b="1" dirty="0" smtClean="0">
                          <a:solidFill>
                            <a:schemeClr val="tx1"/>
                          </a:solidFill>
                          <a:effectLst/>
                          <a:latin typeface="Myriad Pro Light"/>
                        </a:rPr>
                        <a:t>Lugar</a:t>
                      </a:r>
                      <a:endParaRPr lang="es-MX" sz="1400" b="1"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spcAft>
                          <a:spcPts val="0"/>
                        </a:spcAft>
                      </a:pPr>
                      <a:endParaRPr lang="es-MX" sz="1800" b="1" dirty="0">
                        <a:solidFill>
                          <a:schemeClr val="tx1"/>
                        </a:solidFill>
                        <a:effectLst/>
                        <a:latin typeface="+mn-l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b="1" dirty="0" smtClean="0">
                          <a:solidFill>
                            <a:schemeClr val="tx1"/>
                          </a:solidFill>
                          <a:effectLst/>
                          <a:latin typeface="Myriad Pro Light"/>
                          <a:ea typeface="Calibri"/>
                        </a:rPr>
                        <a:t> Rendimiento</a:t>
                      </a:r>
                      <a:endParaRPr lang="es-MX" sz="1400" b="1"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197">
                <a:tc>
                  <a:txBody>
                    <a:bodyPr/>
                    <a:lstStyle/>
                    <a:p>
                      <a:pPr algn="ctr">
                        <a:spcAft>
                          <a:spcPts val="0"/>
                        </a:spcAft>
                      </a:pPr>
                      <a:r>
                        <a:rPr lang="es-MX" sz="1400" dirty="0">
                          <a:solidFill>
                            <a:schemeClr val="tx1"/>
                          </a:solidFill>
                          <a:effectLst/>
                          <a:latin typeface="Myriad Pro Light"/>
                        </a:rPr>
                        <a:t>1</a:t>
                      </a:r>
                      <a:endParaRPr lang="es-MX" sz="1400"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dirty="0">
                          <a:solidFill>
                            <a:schemeClr val="tx1"/>
                          </a:solidFill>
                          <a:effectLst/>
                          <a:latin typeface="Myriad Pro Light"/>
                        </a:rPr>
                        <a:t>Inbursa</a:t>
                      </a:r>
                      <a:endParaRPr lang="es-MX" sz="1400" dirty="0">
                        <a:solidFill>
                          <a:schemeClr val="tx1"/>
                        </a:solidFill>
                        <a:effectLst/>
                        <a:latin typeface="Myriad Pro Light"/>
                        <a:ea typeface="Calibri"/>
                      </a:endParaRPr>
                    </a:p>
                  </a:txBody>
                  <a:tcPr marL="26670" marR="26670" marT="0" marB="0"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a:solidFill>
                            <a:schemeClr val="tx1"/>
                          </a:solidFill>
                          <a:effectLst/>
                          <a:latin typeface="Myriad Pro Light"/>
                        </a:rPr>
                        <a:t>-0.41%</a:t>
                      </a:r>
                      <a:endParaRPr lang="es-MX" sz="140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197">
                <a:tc>
                  <a:txBody>
                    <a:bodyPr/>
                    <a:lstStyle/>
                    <a:p>
                      <a:pPr algn="ctr">
                        <a:spcAft>
                          <a:spcPts val="0"/>
                        </a:spcAft>
                      </a:pPr>
                      <a:r>
                        <a:rPr lang="es-MX" sz="1400" b="1" dirty="0">
                          <a:solidFill>
                            <a:schemeClr val="tx1"/>
                          </a:solidFill>
                          <a:effectLst/>
                          <a:latin typeface="Myriad Pro Light"/>
                        </a:rPr>
                        <a:t>2</a:t>
                      </a:r>
                      <a:endParaRPr lang="es-MX" sz="1400" b="1"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spcAft>
                          <a:spcPts val="0"/>
                        </a:spcAft>
                      </a:pPr>
                      <a:r>
                        <a:rPr lang="es-MX" sz="1400" b="1" dirty="0">
                          <a:solidFill>
                            <a:schemeClr val="tx1"/>
                          </a:solidFill>
                          <a:effectLst/>
                          <a:latin typeface="Myriad Pro Light"/>
                        </a:rPr>
                        <a:t>FANVIT</a:t>
                      </a:r>
                      <a:endParaRPr lang="es-MX" sz="1400" b="1" dirty="0">
                        <a:solidFill>
                          <a:schemeClr val="tx1"/>
                        </a:solidFill>
                        <a:effectLst/>
                        <a:latin typeface="Myriad Pro Light"/>
                        <a:ea typeface="Calibri"/>
                      </a:endParaRPr>
                    </a:p>
                  </a:txBody>
                  <a:tcPr marL="26670" marR="26670" marT="0" marB="0" anchor="b">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spcAft>
                          <a:spcPts val="0"/>
                        </a:spcAft>
                      </a:pPr>
                      <a:r>
                        <a:rPr lang="es-MX" sz="1400" b="1" dirty="0">
                          <a:solidFill>
                            <a:schemeClr val="tx1"/>
                          </a:solidFill>
                          <a:effectLst/>
                          <a:latin typeface="Myriad Pro Light"/>
                        </a:rPr>
                        <a:t>-0.68%</a:t>
                      </a:r>
                      <a:endParaRPr lang="es-MX" sz="1400" b="1"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r>
              <a:tr h="295197">
                <a:tc>
                  <a:txBody>
                    <a:bodyPr/>
                    <a:lstStyle/>
                    <a:p>
                      <a:pPr algn="ctr">
                        <a:spcAft>
                          <a:spcPts val="0"/>
                        </a:spcAft>
                      </a:pPr>
                      <a:r>
                        <a:rPr lang="es-MX" sz="1400">
                          <a:solidFill>
                            <a:schemeClr val="tx1"/>
                          </a:solidFill>
                          <a:effectLst/>
                          <a:latin typeface="Myriad Pro Light"/>
                        </a:rPr>
                        <a:t>3</a:t>
                      </a:r>
                      <a:endParaRPr lang="es-MX" sz="140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dirty="0">
                          <a:solidFill>
                            <a:schemeClr val="tx1"/>
                          </a:solidFill>
                          <a:effectLst/>
                          <a:latin typeface="Myriad Pro Light"/>
                        </a:rPr>
                        <a:t>SURA</a:t>
                      </a:r>
                      <a:endParaRPr lang="es-MX" sz="1400" dirty="0">
                        <a:solidFill>
                          <a:schemeClr val="tx1"/>
                        </a:solidFill>
                        <a:effectLst/>
                        <a:latin typeface="Myriad Pro Light"/>
                        <a:ea typeface="Calibri"/>
                      </a:endParaRPr>
                    </a:p>
                  </a:txBody>
                  <a:tcPr marL="26670" marR="26670" marT="0" marB="0"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dirty="0">
                          <a:solidFill>
                            <a:schemeClr val="tx1"/>
                          </a:solidFill>
                          <a:effectLst/>
                          <a:latin typeface="Myriad Pro Light"/>
                        </a:rPr>
                        <a:t>-0.73%</a:t>
                      </a:r>
                      <a:endParaRPr lang="es-MX" sz="1400"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197">
                <a:tc>
                  <a:txBody>
                    <a:bodyPr/>
                    <a:lstStyle/>
                    <a:p>
                      <a:pPr algn="ctr">
                        <a:spcAft>
                          <a:spcPts val="0"/>
                        </a:spcAft>
                      </a:pPr>
                      <a:r>
                        <a:rPr lang="es-MX" sz="1400" dirty="0">
                          <a:solidFill>
                            <a:schemeClr val="tx1"/>
                          </a:solidFill>
                          <a:effectLst/>
                          <a:latin typeface="Myriad Pro Light"/>
                        </a:rPr>
                        <a:t>4</a:t>
                      </a:r>
                      <a:endParaRPr lang="es-MX" sz="1400"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dirty="0">
                          <a:solidFill>
                            <a:schemeClr val="tx1"/>
                          </a:solidFill>
                          <a:effectLst/>
                          <a:latin typeface="Myriad Pro Light"/>
                        </a:rPr>
                        <a:t>Copel</a:t>
                      </a:r>
                      <a:endParaRPr lang="es-MX" sz="1400" dirty="0">
                        <a:solidFill>
                          <a:schemeClr val="tx1"/>
                        </a:solidFill>
                        <a:effectLst/>
                        <a:latin typeface="Myriad Pro Light"/>
                        <a:ea typeface="Calibri"/>
                      </a:endParaRPr>
                    </a:p>
                  </a:txBody>
                  <a:tcPr marL="26670" marR="26670" marT="0" marB="0"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a:solidFill>
                            <a:schemeClr val="tx1"/>
                          </a:solidFill>
                          <a:effectLst/>
                          <a:latin typeface="Myriad Pro Light"/>
                        </a:rPr>
                        <a:t>-0.75%</a:t>
                      </a:r>
                      <a:endParaRPr lang="es-MX" sz="140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197">
                <a:tc>
                  <a:txBody>
                    <a:bodyPr/>
                    <a:lstStyle/>
                    <a:p>
                      <a:pPr algn="ctr">
                        <a:spcAft>
                          <a:spcPts val="0"/>
                        </a:spcAft>
                      </a:pPr>
                      <a:r>
                        <a:rPr lang="es-MX" sz="1400">
                          <a:solidFill>
                            <a:schemeClr val="tx1"/>
                          </a:solidFill>
                          <a:effectLst/>
                          <a:latin typeface="Myriad Pro Light"/>
                        </a:rPr>
                        <a:t>5</a:t>
                      </a:r>
                      <a:endParaRPr lang="es-MX" sz="140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a:solidFill>
                            <a:schemeClr val="tx1"/>
                          </a:solidFill>
                          <a:effectLst/>
                          <a:latin typeface="Myriad Pro Light"/>
                        </a:rPr>
                        <a:t>Principal</a:t>
                      </a:r>
                      <a:endParaRPr lang="es-MX" sz="1400">
                        <a:solidFill>
                          <a:schemeClr val="tx1"/>
                        </a:solidFill>
                        <a:effectLst/>
                        <a:latin typeface="Myriad Pro Light"/>
                        <a:ea typeface="Calibri"/>
                      </a:endParaRPr>
                    </a:p>
                  </a:txBody>
                  <a:tcPr marL="26670" marR="26670" marT="0" marB="0"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dirty="0">
                          <a:solidFill>
                            <a:schemeClr val="tx1"/>
                          </a:solidFill>
                          <a:effectLst/>
                          <a:latin typeface="Myriad Pro Light"/>
                        </a:rPr>
                        <a:t>-0.97%</a:t>
                      </a:r>
                      <a:endParaRPr lang="es-MX" sz="1400"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197">
                <a:tc>
                  <a:txBody>
                    <a:bodyPr/>
                    <a:lstStyle/>
                    <a:p>
                      <a:pPr algn="ctr">
                        <a:spcAft>
                          <a:spcPts val="0"/>
                        </a:spcAft>
                      </a:pPr>
                      <a:r>
                        <a:rPr lang="es-MX" sz="1400">
                          <a:solidFill>
                            <a:schemeClr val="tx1"/>
                          </a:solidFill>
                          <a:effectLst/>
                          <a:latin typeface="Myriad Pro Light"/>
                        </a:rPr>
                        <a:t>6</a:t>
                      </a:r>
                      <a:endParaRPr lang="es-MX" sz="140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a:solidFill>
                            <a:schemeClr val="tx1"/>
                          </a:solidFill>
                          <a:effectLst/>
                          <a:latin typeface="Myriad Pro Light"/>
                        </a:rPr>
                        <a:t>XXI</a:t>
                      </a:r>
                      <a:endParaRPr lang="es-MX" sz="1400">
                        <a:solidFill>
                          <a:schemeClr val="tx1"/>
                        </a:solidFill>
                        <a:effectLst/>
                        <a:latin typeface="Myriad Pro Light"/>
                        <a:ea typeface="Calibri"/>
                      </a:endParaRPr>
                    </a:p>
                  </a:txBody>
                  <a:tcPr marL="26670" marR="26670" marT="0" marB="0"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dirty="0">
                          <a:solidFill>
                            <a:schemeClr val="tx1"/>
                          </a:solidFill>
                          <a:effectLst/>
                          <a:latin typeface="Myriad Pro Light"/>
                        </a:rPr>
                        <a:t>-1.01%</a:t>
                      </a:r>
                      <a:endParaRPr lang="es-MX" sz="1400"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197">
                <a:tc>
                  <a:txBody>
                    <a:bodyPr/>
                    <a:lstStyle/>
                    <a:p>
                      <a:pPr algn="ctr">
                        <a:spcAft>
                          <a:spcPts val="0"/>
                        </a:spcAft>
                      </a:pPr>
                      <a:r>
                        <a:rPr lang="es-MX" sz="1400">
                          <a:solidFill>
                            <a:schemeClr val="tx1"/>
                          </a:solidFill>
                          <a:effectLst/>
                          <a:latin typeface="Myriad Pro Light"/>
                        </a:rPr>
                        <a:t>7</a:t>
                      </a:r>
                      <a:endParaRPr lang="es-MX" sz="140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a:solidFill>
                            <a:schemeClr val="tx1"/>
                          </a:solidFill>
                          <a:effectLst/>
                          <a:latin typeface="Myriad Pro Light"/>
                        </a:rPr>
                        <a:t>Azteca</a:t>
                      </a:r>
                      <a:endParaRPr lang="es-MX" sz="1400">
                        <a:solidFill>
                          <a:schemeClr val="tx1"/>
                        </a:solidFill>
                        <a:effectLst/>
                        <a:latin typeface="Myriad Pro Light"/>
                        <a:ea typeface="Calibri"/>
                      </a:endParaRPr>
                    </a:p>
                  </a:txBody>
                  <a:tcPr marL="26670" marR="26670" marT="0" marB="0"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dirty="0">
                          <a:solidFill>
                            <a:schemeClr val="tx1"/>
                          </a:solidFill>
                          <a:effectLst/>
                          <a:latin typeface="Myriad Pro Light"/>
                        </a:rPr>
                        <a:t>-1.10%</a:t>
                      </a:r>
                      <a:endParaRPr lang="es-MX" sz="1400"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197">
                <a:tc>
                  <a:txBody>
                    <a:bodyPr/>
                    <a:lstStyle/>
                    <a:p>
                      <a:pPr algn="ctr">
                        <a:spcAft>
                          <a:spcPts val="0"/>
                        </a:spcAft>
                      </a:pPr>
                      <a:r>
                        <a:rPr lang="es-MX" sz="1400">
                          <a:solidFill>
                            <a:schemeClr val="tx1"/>
                          </a:solidFill>
                          <a:effectLst/>
                          <a:latin typeface="Myriad Pro Light"/>
                        </a:rPr>
                        <a:t>8</a:t>
                      </a:r>
                      <a:endParaRPr lang="es-MX" sz="140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a:solidFill>
                            <a:schemeClr val="tx1"/>
                          </a:solidFill>
                          <a:effectLst/>
                          <a:latin typeface="Myriad Pro Light"/>
                        </a:rPr>
                        <a:t>Banamex</a:t>
                      </a:r>
                      <a:endParaRPr lang="es-MX" sz="1400">
                        <a:solidFill>
                          <a:schemeClr val="tx1"/>
                        </a:solidFill>
                        <a:effectLst/>
                        <a:latin typeface="Myriad Pro Light"/>
                        <a:ea typeface="Calibri"/>
                      </a:endParaRPr>
                    </a:p>
                  </a:txBody>
                  <a:tcPr marL="26670" marR="26670" marT="0" marB="0"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dirty="0">
                          <a:solidFill>
                            <a:schemeClr val="tx1"/>
                          </a:solidFill>
                          <a:effectLst/>
                          <a:latin typeface="Myriad Pro Light"/>
                        </a:rPr>
                        <a:t>-1.27%</a:t>
                      </a:r>
                      <a:endParaRPr lang="es-MX" sz="1400"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197">
                <a:tc>
                  <a:txBody>
                    <a:bodyPr/>
                    <a:lstStyle/>
                    <a:p>
                      <a:pPr algn="ctr">
                        <a:spcAft>
                          <a:spcPts val="0"/>
                        </a:spcAft>
                      </a:pPr>
                      <a:r>
                        <a:rPr lang="es-MX" sz="1400">
                          <a:solidFill>
                            <a:schemeClr val="tx1"/>
                          </a:solidFill>
                          <a:effectLst/>
                          <a:latin typeface="Myriad Pro Light"/>
                        </a:rPr>
                        <a:t>9</a:t>
                      </a:r>
                      <a:endParaRPr lang="es-MX" sz="140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a:solidFill>
                            <a:schemeClr val="tx1"/>
                          </a:solidFill>
                          <a:effectLst/>
                          <a:latin typeface="Myriad Pro Light"/>
                        </a:rPr>
                        <a:t>Invercap</a:t>
                      </a:r>
                      <a:endParaRPr lang="es-MX" sz="1400">
                        <a:solidFill>
                          <a:schemeClr val="tx1"/>
                        </a:solidFill>
                        <a:effectLst/>
                        <a:latin typeface="Myriad Pro Light"/>
                        <a:ea typeface="Calibri"/>
                      </a:endParaRPr>
                    </a:p>
                  </a:txBody>
                  <a:tcPr marL="26670" marR="26670" marT="0" marB="0"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dirty="0">
                          <a:solidFill>
                            <a:schemeClr val="tx1"/>
                          </a:solidFill>
                          <a:effectLst/>
                          <a:latin typeface="Myriad Pro Light"/>
                        </a:rPr>
                        <a:t>-1.33%</a:t>
                      </a:r>
                      <a:endParaRPr lang="es-MX" sz="1400"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197">
                <a:tc>
                  <a:txBody>
                    <a:bodyPr/>
                    <a:lstStyle/>
                    <a:p>
                      <a:pPr algn="ctr">
                        <a:spcAft>
                          <a:spcPts val="0"/>
                        </a:spcAft>
                      </a:pPr>
                      <a:r>
                        <a:rPr lang="es-MX" sz="1400">
                          <a:solidFill>
                            <a:schemeClr val="tx1"/>
                          </a:solidFill>
                          <a:effectLst/>
                          <a:latin typeface="Myriad Pro Light"/>
                        </a:rPr>
                        <a:t>10</a:t>
                      </a:r>
                      <a:endParaRPr lang="es-MX" sz="140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a:solidFill>
                            <a:schemeClr val="tx1"/>
                          </a:solidFill>
                          <a:effectLst/>
                          <a:latin typeface="Myriad Pro Light"/>
                        </a:rPr>
                        <a:t>Profuturo</a:t>
                      </a:r>
                      <a:endParaRPr lang="es-MX" sz="1400">
                        <a:solidFill>
                          <a:schemeClr val="tx1"/>
                        </a:solidFill>
                        <a:effectLst/>
                        <a:latin typeface="Myriad Pro Light"/>
                        <a:ea typeface="Calibri"/>
                      </a:endParaRPr>
                    </a:p>
                  </a:txBody>
                  <a:tcPr marL="26670" marR="26670" marT="0" marB="0"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dirty="0">
                          <a:solidFill>
                            <a:schemeClr val="tx1"/>
                          </a:solidFill>
                          <a:effectLst/>
                          <a:latin typeface="Myriad Pro Light"/>
                        </a:rPr>
                        <a:t>-1.40%</a:t>
                      </a:r>
                      <a:endParaRPr lang="es-MX" sz="1400"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197">
                <a:tc>
                  <a:txBody>
                    <a:bodyPr/>
                    <a:lstStyle/>
                    <a:p>
                      <a:pPr algn="ctr">
                        <a:spcAft>
                          <a:spcPts val="0"/>
                        </a:spcAft>
                      </a:pPr>
                      <a:r>
                        <a:rPr lang="es-MX" sz="1400">
                          <a:solidFill>
                            <a:schemeClr val="tx1"/>
                          </a:solidFill>
                          <a:effectLst/>
                          <a:latin typeface="Myriad Pro Light"/>
                        </a:rPr>
                        <a:t>11</a:t>
                      </a:r>
                      <a:endParaRPr lang="es-MX" sz="140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a:solidFill>
                            <a:schemeClr val="tx1"/>
                          </a:solidFill>
                          <a:effectLst/>
                          <a:latin typeface="Myriad Pro Light"/>
                        </a:rPr>
                        <a:t>Metlife</a:t>
                      </a:r>
                      <a:endParaRPr lang="es-MX" sz="1400">
                        <a:solidFill>
                          <a:schemeClr val="tx1"/>
                        </a:solidFill>
                        <a:effectLst/>
                        <a:latin typeface="Myriad Pro Light"/>
                        <a:ea typeface="Calibri"/>
                      </a:endParaRPr>
                    </a:p>
                  </a:txBody>
                  <a:tcPr marL="26670" marR="26670" marT="0" marB="0"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dirty="0">
                          <a:solidFill>
                            <a:schemeClr val="tx1"/>
                          </a:solidFill>
                          <a:effectLst/>
                          <a:latin typeface="Myriad Pro Light"/>
                        </a:rPr>
                        <a:t>-1.43%</a:t>
                      </a:r>
                      <a:endParaRPr lang="es-MX" sz="1400"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95197">
                <a:tc>
                  <a:txBody>
                    <a:bodyPr/>
                    <a:lstStyle/>
                    <a:p>
                      <a:pPr algn="ctr">
                        <a:spcAft>
                          <a:spcPts val="0"/>
                        </a:spcAft>
                      </a:pPr>
                      <a:r>
                        <a:rPr lang="es-MX" sz="1400">
                          <a:solidFill>
                            <a:schemeClr val="tx1"/>
                          </a:solidFill>
                          <a:effectLst/>
                          <a:latin typeface="Myriad Pro Light"/>
                        </a:rPr>
                        <a:t>12</a:t>
                      </a:r>
                      <a:endParaRPr lang="es-MX" sz="140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dirty="0" err="1">
                          <a:solidFill>
                            <a:schemeClr val="tx1"/>
                          </a:solidFill>
                          <a:effectLst/>
                          <a:latin typeface="Myriad Pro Light"/>
                        </a:rPr>
                        <a:t>Pensionisste</a:t>
                      </a:r>
                      <a:endParaRPr lang="es-MX" sz="1400" dirty="0">
                        <a:solidFill>
                          <a:schemeClr val="tx1"/>
                        </a:solidFill>
                        <a:effectLst/>
                        <a:latin typeface="Myriad Pro Light"/>
                        <a:ea typeface="Calibri"/>
                      </a:endParaRPr>
                    </a:p>
                  </a:txBody>
                  <a:tcPr marL="26670" marR="26670" marT="0" marB="0"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MX" sz="1400" dirty="0">
                          <a:solidFill>
                            <a:schemeClr val="tx1"/>
                          </a:solidFill>
                          <a:effectLst/>
                          <a:latin typeface="Myriad Pro Light"/>
                        </a:rPr>
                        <a:t>-1.47%</a:t>
                      </a:r>
                      <a:endParaRPr lang="es-MX" sz="1400" dirty="0">
                        <a:solidFill>
                          <a:schemeClr val="tx1"/>
                        </a:solidFill>
                        <a:effectLst/>
                        <a:latin typeface="Myriad Pro Light"/>
                        <a:ea typeface="Calibri"/>
                      </a:endParaRPr>
                    </a:p>
                  </a:txBody>
                  <a:tcPr marL="26670" marR="2667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4457155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16</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ea typeface="MS PGothic" pitchFamily="34" charset="-128"/>
                <a:cs typeface="Arial" pitchFamily="34" charset="0"/>
              </a:rPr>
              <a:t>Orden del Día</a:t>
            </a:r>
            <a:endParaRPr lang="es-MX" sz="2400" b="1" dirty="0">
              <a:solidFill>
                <a:srgbClr val="CD0000"/>
              </a:solidFill>
              <a:ea typeface="MS PGothic" pitchFamily="34" charset="-128"/>
              <a:cs typeface="Arial"/>
            </a:endParaRPr>
          </a:p>
        </p:txBody>
      </p:sp>
      <p:sp>
        <p:nvSpPr>
          <p:cNvPr id="2" name="1 Rectángulo"/>
          <p:cNvSpPr/>
          <p:nvPr/>
        </p:nvSpPr>
        <p:spPr>
          <a:xfrm>
            <a:off x="573797" y="2432604"/>
            <a:ext cx="8009223" cy="3847207"/>
          </a:xfrm>
          <a:prstGeom prst="rect">
            <a:avLst/>
          </a:prstGeom>
        </p:spPr>
        <p:txBody>
          <a:bodyPr wrap="square">
            <a:spAutoFit/>
          </a:bodyPr>
          <a:lstStyle/>
          <a:p>
            <a:pPr marL="355600" indent="-355600" algn="just" defTabSz="457200">
              <a:spcAft>
                <a:spcPts val="2400"/>
              </a:spcAft>
              <a:buFont typeface="+mj-lt"/>
              <a:buAutoNum type="arabicPeriod"/>
            </a:pPr>
            <a:r>
              <a:rPr lang="es-MX" b="1" dirty="0">
                <a:solidFill>
                  <a:srgbClr val="B2B2B2"/>
                </a:solidFill>
              </a:rPr>
              <a:t>Informe </a:t>
            </a:r>
            <a:r>
              <a:rPr lang="es-MX" b="1" dirty="0">
                <a:solidFill>
                  <a:srgbClr val="B2B2B2"/>
                </a:solidFill>
              </a:rPr>
              <a:t>sobre resultados y estrategia de inversión del Fondo de Apoyo a las Necesidades de Vivienda de los Trabajadores (FANVIT).</a:t>
            </a:r>
          </a:p>
          <a:p>
            <a:pPr marL="355600" indent="-355600" algn="just" defTabSz="457200">
              <a:spcAft>
                <a:spcPts val="2400"/>
              </a:spcAft>
              <a:buFont typeface="+mj-lt"/>
              <a:buAutoNum type="arabicPeriod"/>
            </a:pPr>
            <a:r>
              <a:rPr lang="es-MX" b="1" dirty="0">
                <a:solidFill>
                  <a:srgbClr val="CD0000"/>
                </a:solidFill>
              </a:rPr>
              <a:t>Informe </a:t>
            </a:r>
            <a:r>
              <a:rPr lang="es-MX" b="1" dirty="0">
                <a:solidFill>
                  <a:srgbClr val="CD0000"/>
                </a:solidFill>
              </a:rPr>
              <a:t>sobre </a:t>
            </a:r>
            <a:r>
              <a:rPr lang="es-MX" b="1" dirty="0">
                <a:solidFill>
                  <a:srgbClr val="CD0000"/>
                </a:solidFill>
              </a:rPr>
              <a:t>la composición del portafolio del FANVIT.</a:t>
            </a:r>
            <a:endParaRPr lang="es-MX" b="1" dirty="0">
              <a:solidFill>
                <a:srgbClr val="CD0000"/>
              </a:solidFill>
            </a:endParaRPr>
          </a:p>
          <a:p>
            <a:pPr marL="355600" indent="-355600" algn="just" defTabSz="457200">
              <a:spcAft>
                <a:spcPts val="2400"/>
              </a:spcAft>
              <a:buFont typeface="+mj-lt"/>
              <a:buAutoNum type="arabicPeriod"/>
            </a:pPr>
            <a:r>
              <a:rPr lang="es-MX" b="1" dirty="0" smtClean="0">
                <a:solidFill>
                  <a:srgbClr val="B2B2B2"/>
                </a:solidFill>
              </a:rPr>
              <a:t>Informe </a:t>
            </a:r>
            <a:r>
              <a:rPr lang="es-MX" b="1" dirty="0">
                <a:solidFill>
                  <a:srgbClr val="B2B2B2"/>
                </a:solidFill>
              </a:rPr>
              <a:t>sobre los avances en la implementación del </a:t>
            </a:r>
            <a:r>
              <a:rPr lang="es-MX" b="1" dirty="0" smtClean="0">
                <a:solidFill>
                  <a:srgbClr val="B2B2B2"/>
                </a:solidFill>
              </a:rPr>
              <a:t>FANVIT.</a:t>
            </a:r>
          </a:p>
          <a:p>
            <a:pPr marL="355600" indent="-355600" algn="just" defTabSz="457200">
              <a:spcAft>
                <a:spcPts val="2400"/>
              </a:spcAft>
              <a:buFont typeface="+mj-lt"/>
              <a:buAutoNum type="arabicPeriod"/>
            </a:pPr>
            <a:r>
              <a:rPr lang="es-MX" b="1" dirty="0">
                <a:solidFill>
                  <a:srgbClr val="B2B2B2"/>
                </a:solidFill>
              </a:rPr>
              <a:t>Informe sobre los avances en la implementación del </a:t>
            </a:r>
            <a:r>
              <a:rPr lang="es-MX" b="1" dirty="0" smtClean="0">
                <a:solidFill>
                  <a:srgbClr val="B2B2B2"/>
                </a:solidFill>
              </a:rPr>
              <a:t>FINVIT</a:t>
            </a:r>
            <a:r>
              <a:rPr lang="es-MX" b="1" dirty="0" smtClean="0">
                <a:solidFill>
                  <a:srgbClr val="B2B2B2"/>
                </a:solidFill>
              </a:rPr>
              <a:t>.</a:t>
            </a:r>
          </a:p>
          <a:p>
            <a:pPr marL="355600" indent="-355600" algn="just" defTabSz="457200">
              <a:spcAft>
                <a:spcPts val="2400"/>
              </a:spcAft>
              <a:buFont typeface="+mj-lt"/>
              <a:buAutoNum type="arabicPeriod"/>
            </a:pPr>
            <a:r>
              <a:rPr lang="es-MX" b="1" dirty="0" smtClean="0">
                <a:solidFill>
                  <a:srgbClr val="B2B2B2"/>
                </a:solidFill>
              </a:rPr>
              <a:t>Informe sobre la autorización al INFONAVIT como inversionista institucional.</a:t>
            </a:r>
          </a:p>
          <a:p>
            <a:pPr marL="355600" indent="-355600" algn="just" defTabSz="457200">
              <a:spcAft>
                <a:spcPts val="2400"/>
              </a:spcAft>
              <a:buFont typeface="+mj-lt"/>
              <a:buAutoNum type="arabicPeriod"/>
            </a:pPr>
            <a:r>
              <a:rPr lang="es-MX" b="1" dirty="0" smtClean="0">
                <a:solidFill>
                  <a:srgbClr val="B2B2B2"/>
                </a:solidFill>
              </a:rPr>
              <a:t>Informe sobre la modificación a las Bases de Funcionamiento del Comité de Inversiones con base a las nuevas disposiciones de la CNBV.</a:t>
            </a:r>
            <a:endParaRPr lang="es-MX" b="1" dirty="0">
              <a:solidFill>
                <a:srgbClr val="B2B2B2"/>
              </a:solidFill>
            </a:endParaRPr>
          </a:p>
        </p:txBody>
      </p:sp>
      <p:sp>
        <p:nvSpPr>
          <p:cNvPr id="6" name="5 Rectángulo"/>
          <p:cNvSpPr/>
          <p:nvPr/>
        </p:nvSpPr>
        <p:spPr>
          <a:xfrm>
            <a:off x="251156" y="1228491"/>
            <a:ext cx="8323122" cy="923330"/>
          </a:xfrm>
          <a:prstGeom prst="rect">
            <a:avLst/>
          </a:prstGeom>
        </p:spPr>
        <p:txBody>
          <a:bodyPr wrap="square">
            <a:spAutoFit/>
          </a:bodyPr>
          <a:lstStyle/>
          <a:p>
            <a:pPr algn="ctr" defTabSz="457200"/>
            <a:r>
              <a:rPr lang="es-MX" b="1" dirty="0">
                <a:solidFill>
                  <a:prstClr val="black"/>
                </a:solidFill>
                <a:ea typeface="MS PGothic" pitchFamily="34" charset="-128"/>
                <a:cs typeface="Arial" pitchFamily="34" charset="0"/>
              </a:rPr>
              <a:t>Grupo de Trabajo de Inversiones </a:t>
            </a:r>
          </a:p>
          <a:p>
            <a:pPr algn="ctr" defTabSz="457200"/>
            <a:r>
              <a:rPr lang="es-MX" b="1" dirty="0" smtClean="0">
                <a:solidFill>
                  <a:prstClr val="black"/>
                </a:solidFill>
                <a:ea typeface="MS PGothic" pitchFamily="34" charset="-128"/>
                <a:cs typeface="Arial" pitchFamily="34" charset="0"/>
              </a:rPr>
              <a:t>Sesión </a:t>
            </a:r>
            <a:r>
              <a:rPr lang="es-MX" b="1" dirty="0">
                <a:solidFill>
                  <a:prstClr val="black"/>
                </a:solidFill>
                <a:ea typeface="MS PGothic" pitchFamily="34" charset="-128"/>
                <a:cs typeface="Arial" pitchFamily="34" charset="0"/>
              </a:rPr>
              <a:t>número </a:t>
            </a:r>
            <a:r>
              <a:rPr lang="es-MX" b="1" dirty="0" smtClean="0">
                <a:solidFill>
                  <a:prstClr val="black"/>
                </a:solidFill>
                <a:ea typeface="MS PGothic" pitchFamily="34" charset="-128"/>
                <a:cs typeface="Arial" pitchFamily="34" charset="0"/>
              </a:rPr>
              <a:t>006 </a:t>
            </a:r>
          </a:p>
          <a:p>
            <a:pPr algn="ctr" defTabSz="457200"/>
            <a:r>
              <a:rPr lang="es-MX" b="1" dirty="0" smtClean="0">
                <a:solidFill>
                  <a:prstClr val="black"/>
                </a:solidFill>
                <a:ea typeface="MS PGothic" pitchFamily="34" charset="-128"/>
                <a:cs typeface="Arial" pitchFamily="34" charset="0"/>
              </a:rPr>
              <a:t>18 de marzo </a:t>
            </a:r>
            <a:r>
              <a:rPr lang="es-MX" b="1" dirty="0">
                <a:solidFill>
                  <a:prstClr val="black"/>
                </a:solidFill>
                <a:ea typeface="MS PGothic" pitchFamily="34" charset="-128"/>
                <a:cs typeface="Arial" pitchFamily="34" charset="0"/>
              </a:rPr>
              <a:t>de 2015</a:t>
            </a:r>
          </a:p>
        </p:txBody>
      </p:sp>
    </p:spTree>
    <p:extLst>
      <p:ext uri="{BB962C8B-B14F-4D97-AF65-F5344CB8AC3E}">
        <p14:creationId xmlns:p14="http://schemas.microsoft.com/office/powerpoint/2010/main" val="23760522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2 Gráfico"/>
          <p:cNvGraphicFramePr>
            <a:graphicFrameLocks/>
          </p:cNvGraphicFramePr>
          <p:nvPr>
            <p:extLst>
              <p:ext uri="{D42A27DB-BD31-4B8C-83A1-F6EECF244321}">
                <p14:modId xmlns:p14="http://schemas.microsoft.com/office/powerpoint/2010/main" val="3842418167"/>
              </p:ext>
            </p:extLst>
          </p:nvPr>
        </p:nvGraphicFramePr>
        <p:xfrm>
          <a:off x="4506361" y="2051126"/>
          <a:ext cx="4572000" cy="36783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9 Tabla"/>
          <p:cNvGraphicFramePr>
            <a:graphicFrameLocks noGrp="1"/>
          </p:cNvGraphicFramePr>
          <p:nvPr>
            <p:extLst>
              <p:ext uri="{D42A27DB-BD31-4B8C-83A1-F6EECF244321}">
                <p14:modId xmlns:p14="http://schemas.microsoft.com/office/powerpoint/2010/main" val="123580464"/>
              </p:ext>
            </p:extLst>
          </p:nvPr>
        </p:nvGraphicFramePr>
        <p:xfrm>
          <a:off x="152932" y="2331347"/>
          <a:ext cx="4005000" cy="3269999"/>
        </p:xfrm>
        <a:graphic>
          <a:graphicData uri="http://schemas.openxmlformats.org/drawingml/2006/table">
            <a:tbl>
              <a:tblPr/>
              <a:tblGrid>
                <a:gridCol w="1738699"/>
                <a:gridCol w="1377780"/>
                <a:gridCol w="888521"/>
              </a:tblGrid>
              <a:tr h="325747">
                <a:tc>
                  <a:txBody>
                    <a:bodyPr/>
                    <a:lstStyle/>
                    <a:p>
                      <a:pPr algn="l" fontAlgn="b"/>
                      <a:r>
                        <a:rPr lang="es-MX" sz="1200" b="1" i="0" u="none" strike="noStrike" dirty="0">
                          <a:solidFill>
                            <a:schemeClr val="bg1"/>
                          </a:solidFill>
                          <a:effectLst/>
                          <a:latin typeface="Myriad Pro Light"/>
                        </a:rPr>
                        <a:t>Clase de activo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s-MX" sz="1200" b="1" i="0" u="none" strike="noStrike">
                          <a:solidFill>
                            <a:schemeClr val="bg1"/>
                          </a:solidFill>
                          <a:effectLst/>
                          <a:latin typeface="Myriad Pro Light"/>
                        </a:rPr>
                        <a:t>Valor de Mercado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b"/>
                      <a:r>
                        <a:rPr lang="es-MX" sz="1200" b="1" i="0" u="none" strike="noStrike" dirty="0">
                          <a:solidFill>
                            <a:schemeClr val="bg1"/>
                          </a:solidFill>
                          <a:effectLst/>
                          <a:latin typeface="Myriad Pro Light"/>
                        </a:rPr>
                        <a:t>Porcentaje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r>
              <a:tr h="325747">
                <a:tc>
                  <a:txBody>
                    <a:bodyPr/>
                    <a:lstStyle/>
                    <a:p>
                      <a:pPr algn="l" rtl="0" fontAlgn="ctr"/>
                      <a:r>
                        <a:rPr lang="es-MX" sz="1200" b="0" i="0" u="none" strike="noStrike" dirty="0">
                          <a:solidFill>
                            <a:srgbClr val="000000"/>
                          </a:solidFill>
                          <a:effectLst/>
                          <a:latin typeface="Myriad Pro Light"/>
                        </a:rPr>
                        <a:t>Derivados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200" b="0" i="0" u="none" strike="noStrike" dirty="0">
                          <a:solidFill>
                            <a:srgbClr val="000000"/>
                          </a:solidFill>
                          <a:effectLst/>
                          <a:latin typeface="Myriad Pro Light"/>
                        </a:rPr>
                        <a:t>0</a:t>
                      </a: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a:solidFill>
                            <a:srgbClr val="000000"/>
                          </a:solidFill>
                          <a:effectLst/>
                          <a:latin typeface="Myriad Pro Light"/>
                        </a:rPr>
                        <a:t>0%</a:t>
                      </a: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276">
                <a:tc>
                  <a:txBody>
                    <a:bodyPr/>
                    <a:lstStyle/>
                    <a:p>
                      <a:pPr algn="l" rtl="0" fontAlgn="ctr"/>
                      <a:r>
                        <a:rPr lang="es-MX" sz="1200" b="0" i="0" u="none" strike="noStrike" dirty="0">
                          <a:solidFill>
                            <a:srgbClr val="000000"/>
                          </a:solidFill>
                          <a:effectLst/>
                          <a:latin typeface="Myriad Pro Light"/>
                        </a:rPr>
                        <a:t>Divisas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200" b="0" i="0" u="none" strike="noStrike" dirty="0">
                          <a:solidFill>
                            <a:srgbClr val="000000"/>
                          </a:solidFill>
                          <a:effectLst/>
                          <a:latin typeface="Myriad Pro Light"/>
                        </a:rPr>
                        <a:t>0</a:t>
                      </a: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a:solidFill>
                            <a:srgbClr val="000000"/>
                          </a:solidFill>
                          <a:effectLst/>
                          <a:latin typeface="Myriad Pro Light"/>
                        </a:rPr>
                        <a:t>0%</a:t>
                      </a: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47">
                <a:tc>
                  <a:txBody>
                    <a:bodyPr/>
                    <a:lstStyle/>
                    <a:p>
                      <a:pPr algn="l" rtl="0" fontAlgn="ctr"/>
                      <a:r>
                        <a:rPr lang="es-MX" sz="1200" b="0" i="0" u="none" strike="noStrike" dirty="0">
                          <a:solidFill>
                            <a:srgbClr val="000000"/>
                          </a:solidFill>
                          <a:effectLst/>
                          <a:latin typeface="Myriad Pro Light"/>
                        </a:rPr>
                        <a:t>Liquidez</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400" b="0" i="0" u="none" strike="noStrike" dirty="0" smtClean="0">
                          <a:solidFill>
                            <a:srgbClr val="000000"/>
                          </a:solidFill>
                          <a:effectLst/>
                          <a:latin typeface="Calibri"/>
                        </a:rPr>
                        <a:t>1,589,963,222</a:t>
                      </a:r>
                      <a:endParaRPr lang="es-MX"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Myriad Pro Light"/>
                        </a:rPr>
                        <a:t>3.9%</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47">
                <a:tc>
                  <a:txBody>
                    <a:bodyPr/>
                    <a:lstStyle/>
                    <a:p>
                      <a:pPr algn="l" rtl="0" fontAlgn="ctr"/>
                      <a:r>
                        <a:rPr lang="es-MX" sz="1200" b="0" i="0" u="none" strike="noStrike" dirty="0">
                          <a:solidFill>
                            <a:srgbClr val="000000"/>
                          </a:solidFill>
                          <a:effectLst/>
                          <a:latin typeface="Myriad Pro Light"/>
                        </a:rPr>
                        <a:t>Renta </a:t>
                      </a:r>
                      <a:r>
                        <a:rPr lang="es-MX" sz="1200" b="0" i="0" u="none" strike="noStrike" dirty="0" smtClean="0">
                          <a:solidFill>
                            <a:srgbClr val="000000"/>
                          </a:solidFill>
                          <a:effectLst/>
                          <a:latin typeface="Myriad Pro Light"/>
                        </a:rPr>
                        <a:t>Fija Tasa Real</a:t>
                      </a:r>
                      <a:endParaRPr lang="es-MX" sz="1200" b="0" i="0" u="none" strike="noStrike" dirty="0">
                        <a:solidFill>
                          <a:srgbClr val="000000"/>
                        </a:solidFill>
                        <a:effectLst/>
                        <a:latin typeface="Myriad Pro Ligh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400" b="0" i="0" u="none" strike="noStrike" dirty="0" smtClean="0">
                          <a:solidFill>
                            <a:srgbClr val="000000"/>
                          </a:solidFill>
                          <a:effectLst/>
                          <a:latin typeface="Calibri"/>
                        </a:rPr>
                        <a:t>28,167,214,831</a:t>
                      </a:r>
                      <a:endParaRPr lang="es-MX"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Myriad Pro Light"/>
                        </a:rPr>
                        <a:t>69.5%</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47">
                <a:tc>
                  <a:txBody>
                    <a:bodyPr/>
                    <a:lstStyle/>
                    <a:p>
                      <a:pPr algn="l" rtl="0" fontAlgn="ctr"/>
                      <a:r>
                        <a:rPr lang="es-MX" sz="1200" b="0" i="0" u="none" strike="noStrike" dirty="0" smtClean="0">
                          <a:solidFill>
                            <a:srgbClr val="000000"/>
                          </a:solidFill>
                          <a:effectLst/>
                          <a:latin typeface="Myriad Pro Light"/>
                        </a:rPr>
                        <a:t>Renta Fija Tasa Nominal</a:t>
                      </a:r>
                      <a:endParaRPr lang="es-MX" sz="1200" b="0" i="0" u="none" strike="noStrike" dirty="0">
                        <a:solidFill>
                          <a:srgbClr val="000000"/>
                        </a:solidFill>
                        <a:effectLst/>
                        <a:latin typeface="Myriad Pro Ligh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400" b="0" i="0" u="none" strike="noStrike" dirty="0" smtClean="0">
                          <a:solidFill>
                            <a:srgbClr val="000000"/>
                          </a:solidFill>
                          <a:effectLst/>
                          <a:latin typeface="Calibri"/>
                        </a:rPr>
                        <a:t>7,391,870,319</a:t>
                      </a:r>
                      <a:endParaRPr lang="es-MX"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Myriad Pro Light"/>
                        </a:rPr>
                        <a:t>18.2%</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47">
                <a:tc>
                  <a:txBody>
                    <a:bodyPr/>
                    <a:lstStyle/>
                    <a:p>
                      <a:pPr algn="l" rtl="0" fontAlgn="ctr"/>
                      <a:r>
                        <a:rPr lang="es-MX" sz="1200" b="0" i="0" u="none" strike="noStrike" dirty="0">
                          <a:solidFill>
                            <a:srgbClr val="000000"/>
                          </a:solidFill>
                          <a:effectLst/>
                          <a:latin typeface="Myriad Pro Light"/>
                        </a:rPr>
                        <a:t>Renta Variable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400" b="0" i="0" u="none" strike="noStrike" dirty="0" smtClean="0">
                          <a:solidFill>
                            <a:srgbClr val="000000"/>
                          </a:solidFill>
                          <a:effectLst/>
                          <a:latin typeface="Calibri"/>
                        </a:rPr>
                        <a:t>1,073,301,838</a:t>
                      </a:r>
                      <a:endParaRPr lang="es-MX"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Myriad Pro Light"/>
                        </a:rPr>
                        <a:t>2.6%</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47">
                <a:tc>
                  <a:txBody>
                    <a:bodyPr/>
                    <a:lstStyle/>
                    <a:p>
                      <a:pPr algn="l" rtl="0" fontAlgn="ctr"/>
                      <a:r>
                        <a:rPr lang="es-MX" sz="1200" b="0" i="0" u="none" strike="noStrike" dirty="0" smtClean="0">
                          <a:solidFill>
                            <a:srgbClr val="000000"/>
                          </a:solidFill>
                          <a:effectLst/>
                          <a:latin typeface="Myriad Pro Light"/>
                        </a:rPr>
                        <a:t>Estructurados</a:t>
                      </a:r>
                      <a:endParaRPr lang="es-MX" sz="1200" b="0" i="0" u="none" strike="noStrike" dirty="0">
                        <a:solidFill>
                          <a:srgbClr val="000000"/>
                        </a:solidFill>
                        <a:effectLst/>
                        <a:latin typeface="Myriad Pro Ligh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400" b="0" i="0" u="none" strike="noStrike" dirty="0" smtClean="0">
                          <a:solidFill>
                            <a:srgbClr val="000000"/>
                          </a:solidFill>
                          <a:effectLst/>
                          <a:latin typeface="Calibri"/>
                        </a:rPr>
                        <a:t>1,514,848,490</a:t>
                      </a:r>
                      <a:endParaRPr lang="es-MX"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Myriad Pro Light"/>
                        </a:rPr>
                        <a:t>3.7%</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47">
                <a:tc>
                  <a:txBody>
                    <a:bodyPr/>
                    <a:lstStyle/>
                    <a:p>
                      <a:pPr algn="l" rtl="0" fontAlgn="ctr"/>
                      <a:r>
                        <a:rPr lang="es-MX" sz="1200" b="0" i="0" u="none" strike="noStrike" dirty="0" smtClean="0">
                          <a:solidFill>
                            <a:srgbClr val="000000"/>
                          </a:solidFill>
                          <a:effectLst/>
                          <a:latin typeface="Myriad Pro Light"/>
                        </a:rPr>
                        <a:t>Certificados Bursátiles</a:t>
                      </a:r>
                      <a:endParaRPr lang="es-MX" sz="1200" b="0" i="0" u="none" strike="noStrike" dirty="0">
                        <a:solidFill>
                          <a:srgbClr val="000000"/>
                        </a:solidFill>
                        <a:effectLst/>
                        <a:latin typeface="Myriad Pro Ligh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400" b="0" i="0" u="none" strike="noStrike" dirty="0" smtClean="0">
                          <a:solidFill>
                            <a:srgbClr val="000000"/>
                          </a:solidFill>
                          <a:effectLst/>
                          <a:latin typeface="Calibri"/>
                        </a:rPr>
                        <a:t>801,914,965</a:t>
                      </a:r>
                      <a:endParaRPr lang="es-MX"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0" i="0" u="none" strike="noStrike" dirty="0" smtClean="0">
                          <a:solidFill>
                            <a:srgbClr val="000000"/>
                          </a:solidFill>
                          <a:effectLst/>
                          <a:latin typeface="Myriad Pro Light"/>
                        </a:rPr>
                        <a:t>2.0%</a:t>
                      </a:r>
                      <a:endParaRPr lang="es-MX" sz="1200" b="0" i="0" u="none" strike="noStrike" dirty="0">
                        <a:solidFill>
                          <a:srgbClr val="000000"/>
                        </a:solidFill>
                        <a:effectLst/>
                        <a:latin typeface="Myriad Pro Light"/>
                      </a:endParaRP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747">
                <a:tc>
                  <a:txBody>
                    <a:bodyPr/>
                    <a:lstStyle/>
                    <a:p>
                      <a:pPr algn="l" rtl="0" fontAlgn="ctr"/>
                      <a:r>
                        <a:rPr lang="es-MX" sz="1200" b="1" i="0" u="none" strike="noStrike" dirty="0">
                          <a:solidFill>
                            <a:srgbClr val="000000"/>
                          </a:solidFill>
                          <a:effectLst/>
                          <a:latin typeface="Myriad Pro Light"/>
                        </a:rPr>
                        <a:t>Total Activos Netos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s-MX" sz="1400" b="0" i="0" u="none" strike="noStrike" dirty="0" smtClean="0">
                          <a:solidFill>
                            <a:srgbClr val="000000"/>
                          </a:solidFill>
                          <a:effectLst/>
                          <a:latin typeface="Calibri"/>
                        </a:rPr>
                        <a:t>40,539,113,668</a:t>
                      </a:r>
                      <a:endParaRPr lang="es-MX"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MX" sz="1200" b="1" i="0" u="none" strike="noStrike" dirty="0">
                          <a:solidFill>
                            <a:srgbClr val="000000"/>
                          </a:solidFill>
                          <a:effectLst/>
                          <a:latin typeface="Myriad Pro Light"/>
                        </a:rPr>
                        <a:t>100%</a:t>
                      </a:r>
                    </a:p>
                  </a:txBody>
                  <a:tcPr marL="9525" marR="21600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11" name="1 Título"/>
          <p:cNvSpPr>
            <a:spLocks noGrp="1"/>
          </p:cNvSpPr>
          <p:nvPr>
            <p:ph type="title"/>
          </p:nvPr>
        </p:nvSpPr>
        <p:spPr>
          <a:xfrm>
            <a:off x="144000" y="288000"/>
            <a:ext cx="7178040" cy="742950"/>
          </a:xfrm>
        </p:spPr>
        <p:txBody>
          <a:bodyPr>
            <a:normAutofit/>
          </a:bodyPr>
          <a:lstStyle/>
          <a:p>
            <a:r>
              <a:rPr lang="es-MX" sz="2400" b="1" dirty="0" smtClean="0"/>
              <a:t>Composición de Cartera del FANVIT</a:t>
            </a:r>
            <a:endParaRPr lang="es-MX" sz="2400" b="1" dirty="0"/>
          </a:p>
        </p:txBody>
      </p:sp>
      <p:sp>
        <p:nvSpPr>
          <p:cNvPr id="12" name="11 Rectángulo"/>
          <p:cNvSpPr/>
          <p:nvPr/>
        </p:nvSpPr>
        <p:spPr>
          <a:xfrm>
            <a:off x="646149" y="1962015"/>
            <a:ext cx="3474028" cy="307777"/>
          </a:xfrm>
          <a:prstGeom prst="rect">
            <a:avLst/>
          </a:prstGeom>
        </p:spPr>
        <p:txBody>
          <a:bodyPr wrap="none">
            <a:spAutoFit/>
          </a:bodyPr>
          <a:lstStyle/>
          <a:p>
            <a:pPr algn="ctr">
              <a:defRPr sz="1800" b="1" i="0" u="none" strike="noStrike" kern="1200" baseline="0">
                <a:solidFill>
                  <a:prstClr val="black"/>
                </a:solidFill>
                <a:latin typeface="+mn-lt"/>
                <a:ea typeface="+mn-ea"/>
                <a:cs typeface="+mn-cs"/>
              </a:defRPr>
            </a:pPr>
            <a:r>
              <a:rPr lang="es-MX" sz="1400" dirty="0">
                <a:latin typeface="Myriad Pro Light"/>
              </a:rPr>
              <a:t>Composición </a:t>
            </a:r>
            <a:r>
              <a:rPr lang="es-MX" sz="1400" dirty="0" smtClean="0">
                <a:latin typeface="Myriad Pro Light"/>
              </a:rPr>
              <a:t>por clase </a:t>
            </a:r>
            <a:r>
              <a:rPr lang="es-MX" sz="1400" dirty="0">
                <a:latin typeface="Myriad Pro Light"/>
              </a:rPr>
              <a:t>de activo          </a:t>
            </a:r>
          </a:p>
        </p:txBody>
      </p:sp>
      <p:sp>
        <p:nvSpPr>
          <p:cNvPr id="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17</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5634892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4000" y="288000"/>
            <a:ext cx="6096000" cy="631524"/>
          </a:xfrm>
        </p:spPr>
        <p:txBody>
          <a:bodyPr>
            <a:normAutofit/>
          </a:bodyPr>
          <a:lstStyle/>
          <a:p>
            <a:r>
              <a:rPr lang="es-MX" sz="2400" b="1" dirty="0" smtClean="0">
                <a:latin typeface="Myriad Pro Light"/>
              </a:rPr>
              <a:t>Bonos Tasa Real</a:t>
            </a:r>
            <a:endParaRPr lang="es-MX" sz="2400" b="1" dirty="0">
              <a:latin typeface="Myriad Pro Light"/>
            </a:endParaRPr>
          </a:p>
        </p:txBody>
      </p:sp>
      <p:sp>
        <p:nvSpPr>
          <p:cNvPr id="4" name="3 Marcador de contenido"/>
          <p:cNvSpPr>
            <a:spLocks noGrp="1"/>
          </p:cNvSpPr>
          <p:nvPr>
            <p:ph sz="half" idx="1"/>
          </p:nvPr>
        </p:nvSpPr>
        <p:spPr>
          <a:xfrm>
            <a:off x="207034" y="1093021"/>
            <a:ext cx="4038600" cy="5307781"/>
          </a:xfrm>
        </p:spPr>
        <p:txBody>
          <a:bodyPr>
            <a:noAutofit/>
          </a:bodyPr>
          <a:lstStyle/>
          <a:p>
            <a:pPr marL="180975" indent="-180975" algn="just">
              <a:buClr>
                <a:srgbClr val="CD0000"/>
              </a:buClr>
            </a:pPr>
            <a:r>
              <a:rPr lang="es-MX" sz="1200" dirty="0" smtClean="0"/>
              <a:t>El escenario base de inflación para 2015 con el que se está invirtiendo el portafolio es de 3.20%, por arriba de las expectativas de Banxico de 3.00%</a:t>
            </a:r>
          </a:p>
          <a:p>
            <a:pPr marL="180975" indent="-180975" algn="just">
              <a:buClr>
                <a:srgbClr val="CD0000"/>
              </a:buClr>
            </a:pPr>
            <a:endParaRPr lang="es-MX" sz="1200" dirty="0" smtClean="0"/>
          </a:p>
          <a:p>
            <a:pPr marL="180975" indent="-180975" algn="just">
              <a:buClr>
                <a:srgbClr val="CD0000"/>
              </a:buClr>
            </a:pPr>
            <a:r>
              <a:rPr lang="es-MX" sz="1200" dirty="0" smtClean="0"/>
              <a:t>Debido al movimiento reciente visto en la curva, se deduce que el mercado está descontando una subida de tasas. La estrategia se enfocará en aumentar posición en los nodos 2019-2022.</a:t>
            </a:r>
          </a:p>
          <a:p>
            <a:pPr marL="180975" indent="-180975" algn="just">
              <a:buClr>
                <a:srgbClr val="CD0000"/>
              </a:buClr>
            </a:pPr>
            <a:endParaRPr lang="es-MX" sz="1200" dirty="0" smtClean="0"/>
          </a:p>
          <a:p>
            <a:pPr marL="180975" indent="-180975" algn="just">
              <a:buClr>
                <a:srgbClr val="CD0000"/>
              </a:buClr>
            </a:pPr>
            <a:r>
              <a:rPr lang="es-MX" sz="1200" dirty="0" smtClean="0"/>
              <a:t>Se buscará tomar </a:t>
            </a:r>
            <a:r>
              <a:rPr lang="es-MX" sz="1200" dirty="0"/>
              <a:t>ventaja del ciclo de la inflación anual para aumentar la posición hacia el fin del periodo de deflación, típicamente a finales de </a:t>
            </a:r>
            <a:r>
              <a:rPr lang="es-MX" sz="1200" dirty="0" smtClean="0"/>
              <a:t>marzo</a:t>
            </a:r>
          </a:p>
          <a:p>
            <a:pPr marL="180975" indent="-180975" algn="just">
              <a:buClr>
                <a:srgbClr val="CD0000"/>
              </a:buClr>
            </a:pPr>
            <a:endParaRPr lang="es-MX" sz="1200" dirty="0" smtClean="0"/>
          </a:p>
          <a:p>
            <a:pPr marL="180975" indent="-180975" algn="just">
              <a:buClr>
                <a:srgbClr val="CD0000"/>
              </a:buClr>
            </a:pPr>
            <a:r>
              <a:rPr lang="es-MX" sz="1200" dirty="0"/>
              <a:t>La cartera de inversión tiene activos en tasas reales correspondiente al </a:t>
            </a:r>
            <a:r>
              <a:rPr lang="es-MX" sz="1200" dirty="0" smtClean="0"/>
              <a:t>69.8% </a:t>
            </a:r>
            <a:r>
              <a:rPr lang="es-MX" sz="1200" dirty="0"/>
              <a:t>del total de activos, la cual está diversificada de la siguiente forma:</a:t>
            </a:r>
          </a:p>
          <a:p>
            <a:pPr algn="just"/>
            <a:endParaRPr lang="es-MX" sz="1400" dirty="0"/>
          </a:p>
          <a:p>
            <a:pPr marL="581025" lvl="1" indent="-180975" algn="just">
              <a:buClr>
                <a:srgbClr val="CD0000"/>
              </a:buClr>
            </a:pPr>
            <a:r>
              <a:rPr lang="es-MX" sz="1200" dirty="0" err="1"/>
              <a:t>Udibonos</a:t>
            </a:r>
            <a:r>
              <a:rPr lang="es-MX" sz="1200" dirty="0"/>
              <a:t>: 		95.2% de Bonos Tasa Real</a:t>
            </a:r>
          </a:p>
          <a:p>
            <a:pPr marL="457200" lvl="5" indent="0" algn="just">
              <a:buClr>
                <a:srgbClr val="CD0000"/>
              </a:buClr>
              <a:buNone/>
            </a:pPr>
            <a:r>
              <a:rPr lang="es-MX" sz="1200" dirty="0">
                <a:latin typeface="Myriad Pro Light"/>
              </a:rPr>
              <a:t>			</a:t>
            </a:r>
            <a:r>
              <a:rPr lang="es-MX" sz="1200" dirty="0" err="1">
                <a:latin typeface="Myriad Pro Light"/>
              </a:rPr>
              <a:t>Udibono</a:t>
            </a:r>
            <a:r>
              <a:rPr lang="es-MX" sz="1200" dirty="0">
                <a:latin typeface="Myriad Pro Light"/>
              </a:rPr>
              <a:t> 2016	57.3%</a:t>
            </a:r>
          </a:p>
          <a:p>
            <a:pPr marL="1828800" lvl="8" indent="0" algn="just">
              <a:buClr>
                <a:srgbClr val="CD0000"/>
              </a:buClr>
              <a:buNone/>
            </a:pPr>
            <a:r>
              <a:rPr lang="es-MX" sz="1200" dirty="0" err="1">
                <a:latin typeface="Myriad Pro Light"/>
                <a:cs typeface="Myriad Pro Light"/>
              </a:rPr>
              <a:t>Udibono</a:t>
            </a:r>
            <a:r>
              <a:rPr lang="es-MX" sz="1200" dirty="0">
                <a:latin typeface="Myriad Pro Light"/>
                <a:cs typeface="Myriad Pro Light"/>
              </a:rPr>
              <a:t> 2017	32.6%</a:t>
            </a:r>
          </a:p>
          <a:p>
            <a:pPr marL="581025" lvl="1" indent="-180975" algn="just">
              <a:buClr>
                <a:srgbClr val="CD0000"/>
              </a:buClr>
            </a:pPr>
            <a:r>
              <a:rPr lang="es-MX" sz="1200" dirty="0"/>
              <a:t>Otros </a:t>
            </a:r>
            <a:r>
              <a:rPr lang="es-MX" sz="1200" dirty="0" err="1"/>
              <a:t>Udibonos</a:t>
            </a:r>
            <a:r>
              <a:rPr lang="es-MX" sz="1200" dirty="0"/>
              <a:t>:	 </a:t>
            </a:r>
            <a:r>
              <a:rPr lang="es-MX" sz="1200" dirty="0"/>
              <a:t>9.7%</a:t>
            </a:r>
            <a:endParaRPr lang="es-MX" sz="1200" dirty="0"/>
          </a:p>
          <a:p>
            <a:pPr marL="638175" lvl="4" indent="-180975" algn="just">
              <a:buClr>
                <a:srgbClr val="CD0000"/>
              </a:buClr>
              <a:buFont typeface="Arial"/>
              <a:buChar char="•"/>
            </a:pPr>
            <a:endParaRPr lang="es-MX" sz="1200" dirty="0"/>
          </a:p>
          <a:p>
            <a:pPr marL="581025" lvl="1" indent="-180975" algn="just">
              <a:buClr>
                <a:srgbClr val="CD0000"/>
              </a:buClr>
            </a:pPr>
            <a:r>
              <a:rPr lang="es-MX" sz="1200" dirty="0"/>
              <a:t>BPA182:	</a:t>
            </a:r>
            <a:r>
              <a:rPr lang="es-MX" sz="1200" dirty="0" smtClean="0"/>
              <a:t>4.8% </a:t>
            </a:r>
            <a:r>
              <a:rPr lang="es-MX" sz="1200" dirty="0"/>
              <a:t>de Bonos Tasa Real</a:t>
            </a:r>
          </a:p>
          <a:p>
            <a:pPr marL="180975" indent="-180975" algn="just">
              <a:buClr>
                <a:srgbClr val="CD0000"/>
              </a:buClr>
            </a:pPr>
            <a:endParaRPr lang="es-MX" sz="1400" dirty="0"/>
          </a:p>
        </p:txBody>
      </p:sp>
      <p:graphicFrame>
        <p:nvGraphicFramePr>
          <p:cNvPr id="7" name="6 Marcador de contenido"/>
          <p:cNvGraphicFramePr>
            <a:graphicFrameLocks noGrp="1"/>
          </p:cNvGraphicFramePr>
          <p:nvPr>
            <p:ph sz="half" idx="2"/>
            <p:extLst>
              <p:ext uri="{D42A27DB-BD31-4B8C-83A1-F6EECF244321}">
                <p14:modId xmlns:p14="http://schemas.microsoft.com/office/powerpoint/2010/main" val="423798139"/>
              </p:ext>
            </p:extLst>
          </p:nvPr>
        </p:nvGraphicFramePr>
        <p:xfrm>
          <a:off x="4648200" y="1600200"/>
          <a:ext cx="4038600" cy="2225040"/>
        </p:xfrm>
        <a:graphic>
          <a:graphicData uri="http://schemas.openxmlformats.org/drawingml/2006/table">
            <a:tbl>
              <a:tblPr firstRow="1" bandRow="1">
                <a:tableStyleId>{21E4AEA4-8DFA-4A89-87EB-49C32662AFE0}</a:tableStyleId>
              </a:tblPr>
              <a:tblGrid>
                <a:gridCol w="2019300"/>
                <a:gridCol w="2019300"/>
              </a:tblGrid>
              <a:tr h="370840">
                <a:tc>
                  <a:txBody>
                    <a:bodyPr/>
                    <a:lstStyle/>
                    <a:p>
                      <a:r>
                        <a:rPr lang="es-MX" dirty="0" smtClean="0"/>
                        <a:t>Bono</a:t>
                      </a:r>
                      <a:endParaRPr lang="es-MX" dirty="0"/>
                    </a:p>
                  </a:txBody>
                  <a:tcPr/>
                </a:tc>
                <a:tc>
                  <a:txBody>
                    <a:bodyPr/>
                    <a:lstStyle/>
                    <a:p>
                      <a:r>
                        <a:rPr lang="es-MX" dirty="0" smtClean="0"/>
                        <a:t>Inflación Implícita</a:t>
                      </a:r>
                      <a:endParaRPr lang="es-MX" dirty="0"/>
                    </a:p>
                  </a:txBody>
                  <a:tcPr/>
                </a:tc>
              </a:tr>
              <a:tr h="370840">
                <a:tc>
                  <a:txBody>
                    <a:bodyPr/>
                    <a:lstStyle/>
                    <a:p>
                      <a:r>
                        <a:rPr lang="es-MX" dirty="0" smtClean="0"/>
                        <a:t>UDI</a:t>
                      </a:r>
                      <a:r>
                        <a:rPr lang="es-MX" baseline="0" dirty="0" smtClean="0"/>
                        <a:t> 2016</a:t>
                      </a:r>
                      <a:endParaRPr lang="es-MX" dirty="0"/>
                    </a:p>
                  </a:txBody>
                  <a:tcPr/>
                </a:tc>
                <a:tc>
                  <a:txBody>
                    <a:bodyPr/>
                    <a:lstStyle/>
                    <a:p>
                      <a:pPr algn="ctr"/>
                      <a:r>
                        <a:rPr lang="es-MX" dirty="0" smtClean="0"/>
                        <a:t>2.78%</a:t>
                      </a:r>
                      <a:endParaRPr lang="es-MX" dirty="0"/>
                    </a:p>
                  </a:txBody>
                  <a:tcPr/>
                </a:tc>
              </a:tr>
              <a:tr h="370840">
                <a:tc>
                  <a:txBody>
                    <a:bodyPr/>
                    <a:lstStyle/>
                    <a:p>
                      <a:r>
                        <a:rPr lang="es-MX" dirty="0" smtClean="0"/>
                        <a:t>UDI</a:t>
                      </a:r>
                      <a:r>
                        <a:rPr lang="es-MX" baseline="0" dirty="0" smtClean="0"/>
                        <a:t> 2017</a:t>
                      </a:r>
                      <a:endParaRPr lang="es-MX" dirty="0"/>
                    </a:p>
                  </a:txBody>
                  <a:tcPr/>
                </a:tc>
                <a:tc>
                  <a:txBody>
                    <a:bodyPr/>
                    <a:lstStyle/>
                    <a:p>
                      <a:pPr algn="ctr"/>
                      <a:r>
                        <a:rPr lang="es-MX" dirty="0" smtClean="0"/>
                        <a:t>3.02%</a:t>
                      </a:r>
                      <a:endParaRPr lang="es-MX" dirty="0"/>
                    </a:p>
                  </a:txBody>
                  <a:tcPr/>
                </a:tc>
              </a:tr>
              <a:tr h="370840">
                <a:tc>
                  <a:txBody>
                    <a:bodyPr/>
                    <a:lstStyle/>
                    <a:p>
                      <a:r>
                        <a:rPr lang="es-MX" dirty="0" smtClean="0"/>
                        <a:t>UDI 2019</a:t>
                      </a:r>
                      <a:endParaRPr lang="es-MX" dirty="0"/>
                    </a:p>
                  </a:txBody>
                  <a:tcPr/>
                </a:tc>
                <a:tc>
                  <a:txBody>
                    <a:bodyPr/>
                    <a:lstStyle/>
                    <a:p>
                      <a:pPr algn="ctr"/>
                      <a:r>
                        <a:rPr lang="es-MX" dirty="0" smtClean="0"/>
                        <a:t>2.86%</a:t>
                      </a:r>
                      <a:endParaRPr lang="es-MX" dirty="0"/>
                    </a:p>
                  </a:txBody>
                  <a:tcPr/>
                </a:tc>
              </a:tr>
              <a:tr h="370840">
                <a:tc>
                  <a:txBody>
                    <a:bodyPr/>
                    <a:lstStyle/>
                    <a:p>
                      <a:r>
                        <a:rPr lang="es-MX" dirty="0" smtClean="0"/>
                        <a:t>UDI 2022</a:t>
                      </a:r>
                      <a:endParaRPr lang="es-MX" dirty="0"/>
                    </a:p>
                  </a:txBody>
                  <a:tcPr/>
                </a:tc>
                <a:tc>
                  <a:txBody>
                    <a:bodyPr/>
                    <a:lstStyle/>
                    <a:p>
                      <a:pPr algn="ctr"/>
                      <a:r>
                        <a:rPr lang="es-MX" dirty="0" smtClean="0"/>
                        <a:t>2.96%</a:t>
                      </a:r>
                      <a:endParaRPr lang="es-MX" dirty="0"/>
                    </a:p>
                  </a:txBody>
                  <a:tcPr/>
                </a:tc>
              </a:tr>
              <a:tr h="370840">
                <a:tc>
                  <a:txBody>
                    <a:bodyPr/>
                    <a:lstStyle/>
                    <a:p>
                      <a:r>
                        <a:rPr lang="es-MX" dirty="0" smtClean="0"/>
                        <a:t>UDI 2040</a:t>
                      </a:r>
                      <a:endParaRPr lang="es-MX" dirty="0"/>
                    </a:p>
                  </a:txBody>
                  <a:tcPr/>
                </a:tc>
                <a:tc>
                  <a:txBody>
                    <a:bodyPr/>
                    <a:lstStyle/>
                    <a:p>
                      <a:pPr algn="ctr"/>
                      <a:r>
                        <a:rPr lang="es-MX" dirty="0" smtClean="0"/>
                        <a:t>3.03%</a:t>
                      </a:r>
                      <a:endParaRPr lang="es-MX" dirty="0"/>
                    </a:p>
                  </a:txBody>
                  <a:tcPr/>
                </a:tc>
              </a:tr>
            </a:tbl>
          </a:graphicData>
        </a:graphic>
      </p:graphicFrame>
      <p:sp>
        <p:nvSpPr>
          <p:cNvPr id="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18</a:t>
            </a:fld>
            <a:endParaRPr lang="es-ES" sz="1050" dirty="0">
              <a:solidFill>
                <a:prstClr val="black"/>
              </a:solidFill>
              <a:latin typeface="Arial" pitchFamily="34" charset="0"/>
              <a:cs typeface="Arial" pitchFamily="34" charset="0"/>
            </a:endParaRPr>
          </a:p>
        </p:txBody>
      </p:sp>
      <p:graphicFrame>
        <p:nvGraphicFramePr>
          <p:cNvPr id="9" name="1 Gráfico"/>
          <p:cNvGraphicFramePr>
            <a:graphicFrameLocks/>
          </p:cNvGraphicFramePr>
          <p:nvPr>
            <p:extLst>
              <p:ext uri="{D42A27DB-BD31-4B8C-83A1-F6EECF244321}">
                <p14:modId xmlns:p14="http://schemas.microsoft.com/office/powerpoint/2010/main" val="3763877496"/>
              </p:ext>
            </p:extLst>
          </p:nvPr>
        </p:nvGraphicFramePr>
        <p:xfrm>
          <a:off x="4648200" y="3993933"/>
          <a:ext cx="4131276" cy="239862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104026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144000" y="288000"/>
            <a:ext cx="6813051" cy="677773"/>
          </a:xfrm>
        </p:spPr>
        <p:txBody>
          <a:bodyPr>
            <a:normAutofit/>
          </a:bodyPr>
          <a:lstStyle/>
          <a:p>
            <a:r>
              <a:rPr lang="es-MX" sz="2400" b="1" dirty="0" smtClean="0"/>
              <a:t>Bonos Tasa Nominal</a:t>
            </a:r>
            <a:endParaRPr lang="es-MX" sz="2400" b="1" dirty="0"/>
          </a:p>
        </p:txBody>
      </p:sp>
      <p:sp>
        <p:nvSpPr>
          <p:cNvPr id="3" name="2 CuadroTexto"/>
          <p:cNvSpPr txBox="1"/>
          <p:nvPr/>
        </p:nvSpPr>
        <p:spPr>
          <a:xfrm>
            <a:off x="357459" y="1355136"/>
            <a:ext cx="8091218" cy="4801314"/>
          </a:xfrm>
          <a:prstGeom prst="rect">
            <a:avLst/>
          </a:prstGeom>
          <a:noFill/>
        </p:spPr>
        <p:txBody>
          <a:bodyPr wrap="square" rtlCol="0">
            <a:spAutoFit/>
          </a:bodyPr>
          <a:lstStyle/>
          <a:p>
            <a:pPr algn="just"/>
            <a:r>
              <a:rPr lang="es-MX" sz="1400" dirty="0">
                <a:latin typeface="Myriad Pro Light"/>
                <a:cs typeface="Myriad Pro Light"/>
              </a:rPr>
              <a:t>La estrategia de inversión en tasas nominales está enfocada en lo siguiente:</a:t>
            </a:r>
          </a:p>
          <a:p>
            <a:pPr algn="just"/>
            <a:endParaRPr lang="es-MX" sz="1400" dirty="0">
              <a:latin typeface="Myriad Pro Light"/>
              <a:cs typeface="Myriad Pro Light"/>
            </a:endParaRPr>
          </a:p>
          <a:p>
            <a:pPr marL="285750" indent="-285750" algn="just">
              <a:buClr>
                <a:srgbClr val="CD0000"/>
              </a:buClr>
              <a:buFont typeface="Arial" panose="020B0604020202020204" pitchFamily="34" charset="0"/>
              <a:buChar char="•"/>
            </a:pPr>
            <a:r>
              <a:rPr lang="es-MX" sz="1400" dirty="0">
                <a:latin typeface="Myriad Pro Light"/>
                <a:cs typeface="Myriad Pro Light"/>
              </a:rPr>
              <a:t>Posicionarse en la parte media y larga de la curva que tiene mayor </a:t>
            </a:r>
            <a:r>
              <a:rPr lang="es-MX" sz="1400" dirty="0" smtClean="0">
                <a:latin typeface="Myriad Pro Light"/>
                <a:cs typeface="Myriad Pro Light"/>
              </a:rPr>
              <a:t>rendimiento, la volatilidad del último mes se reflejó en un aumento de toda la curva de 60 puntos base en </a:t>
            </a:r>
            <a:r>
              <a:rPr lang="es-MX" sz="1400" dirty="0" smtClean="0">
                <a:latin typeface="Myriad Pro Light"/>
                <a:cs typeface="Myriad Pro Light"/>
              </a:rPr>
              <a:t>promedio. </a:t>
            </a:r>
            <a:endParaRPr lang="es-MX" sz="1400" dirty="0">
              <a:latin typeface="Myriad Pro Light"/>
              <a:cs typeface="Myriad Pro Light"/>
            </a:endParaRPr>
          </a:p>
          <a:p>
            <a:pPr marL="285750" indent="-285750" algn="just">
              <a:buClr>
                <a:srgbClr val="CD0000"/>
              </a:buClr>
              <a:buFont typeface="Arial" panose="020B0604020202020204" pitchFamily="34" charset="0"/>
              <a:buChar char="•"/>
            </a:pPr>
            <a:endParaRPr lang="es-MX" sz="1400" dirty="0">
              <a:latin typeface="Myriad Pro Light"/>
              <a:cs typeface="Myriad Pro Light"/>
            </a:endParaRPr>
          </a:p>
          <a:p>
            <a:pPr marL="285750" indent="-285750" algn="just">
              <a:buClr>
                <a:srgbClr val="CD0000"/>
              </a:buClr>
              <a:buFont typeface="Arial" panose="020B0604020202020204" pitchFamily="34" charset="0"/>
              <a:buChar char="•"/>
            </a:pPr>
            <a:r>
              <a:rPr lang="es-MX" sz="1400" dirty="0" smtClean="0">
                <a:latin typeface="Myriad Pro Light"/>
                <a:cs typeface="Myriad Pro Light"/>
              </a:rPr>
              <a:t>Se espera un </a:t>
            </a:r>
            <a:r>
              <a:rPr lang="es-MX" sz="1400" dirty="0">
                <a:latin typeface="Myriad Pro Light"/>
                <a:cs typeface="Myriad Pro Light"/>
              </a:rPr>
              <a:t>aplanamiento de la curva de las tasas de mediano y largo </a:t>
            </a:r>
            <a:r>
              <a:rPr lang="es-MX" sz="1400" dirty="0" smtClean="0">
                <a:latin typeface="Myriad Pro Light"/>
                <a:cs typeface="Myriad Pro Light"/>
              </a:rPr>
              <a:t>plazo con relación a las tasas de corto plazo, por lo que se aumentará la posición en los nodos de 10 y 20 </a:t>
            </a:r>
            <a:r>
              <a:rPr lang="es-MX" sz="1400" dirty="0" smtClean="0">
                <a:latin typeface="Myriad Pro Light"/>
                <a:cs typeface="Myriad Pro Light"/>
              </a:rPr>
              <a:t>años.</a:t>
            </a:r>
            <a:endParaRPr lang="es-MX" sz="1400" dirty="0">
              <a:latin typeface="Myriad Pro Light"/>
              <a:cs typeface="Myriad Pro Light"/>
            </a:endParaRPr>
          </a:p>
          <a:p>
            <a:pPr marL="285750" indent="-285750" algn="just">
              <a:buClr>
                <a:srgbClr val="CD0000"/>
              </a:buClr>
              <a:buFont typeface="Arial" panose="020B0604020202020204" pitchFamily="34" charset="0"/>
              <a:buChar char="•"/>
            </a:pPr>
            <a:endParaRPr lang="es-MX" sz="1400" dirty="0">
              <a:latin typeface="Myriad Pro Light"/>
              <a:cs typeface="Myriad Pro Light"/>
            </a:endParaRPr>
          </a:p>
          <a:p>
            <a:pPr marL="285750" indent="-285750" algn="just">
              <a:buClr>
                <a:srgbClr val="CD0000"/>
              </a:buClr>
              <a:buFont typeface="Arial" panose="020B0604020202020204" pitchFamily="34" charset="0"/>
              <a:buChar char="•"/>
            </a:pPr>
            <a:r>
              <a:rPr lang="es-MX" sz="1400" dirty="0">
                <a:latin typeface="Myriad Pro Light"/>
                <a:cs typeface="Myriad Pro Light"/>
              </a:rPr>
              <a:t>En emisiones de entidades respaldadas por el Gobierno Federal, tomar ventaja de la sobretasa que está arriba de la tasa de referencia (Bonos M</a:t>
            </a:r>
            <a:r>
              <a:rPr lang="es-MX" sz="1400" dirty="0" smtClean="0">
                <a:latin typeface="Myriad Pro Light"/>
                <a:cs typeface="Myriad Pro Light"/>
              </a:rPr>
              <a:t>).</a:t>
            </a:r>
            <a:endParaRPr lang="es-MX" sz="1400" dirty="0">
              <a:latin typeface="Myriad Pro Light"/>
              <a:cs typeface="Myriad Pro Light"/>
            </a:endParaRPr>
          </a:p>
          <a:p>
            <a:pPr marL="285750" indent="-285750" algn="just">
              <a:buClr>
                <a:srgbClr val="CD0000"/>
              </a:buClr>
              <a:buFont typeface="Arial" panose="020B0604020202020204" pitchFamily="34" charset="0"/>
              <a:buChar char="•"/>
            </a:pPr>
            <a:endParaRPr lang="es-MX" sz="1400" dirty="0">
              <a:latin typeface="Myriad Pro Light"/>
              <a:cs typeface="Myriad Pro Light"/>
            </a:endParaRPr>
          </a:p>
          <a:p>
            <a:pPr marL="285750" indent="-285750" algn="just">
              <a:buClr>
                <a:srgbClr val="CD0000"/>
              </a:buClr>
              <a:buFont typeface="Arial" panose="020B0604020202020204" pitchFamily="34" charset="0"/>
              <a:buChar char="•"/>
            </a:pPr>
            <a:r>
              <a:rPr lang="es-MX" sz="1400" dirty="0">
                <a:latin typeface="Myriad Pro Light"/>
                <a:cs typeface="Myriad Pro Light"/>
              </a:rPr>
              <a:t>Ante la expectativa de incremento de la tasa de fondeo de Estados Unidos de América y de México hacia la segunda mitad del año, se buscará ponderar en el portafolio emisiones de tasas </a:t>
            </a:r>
            <a:r>
              <a:rPr lang="es-MX" sz="1400" dirty="0" smtClean="0">
                <a:latin typeface="Myriad Pro Light"/>
                <a:cs typeface="Myriad Pro Light"/>
              </a:rPr>
              <a:t>flotantes.</a:t>
            </a:r>
            <a:endParaRPr lang="es-MX" sz="1400" dirty="0">
              <a:latin typeface="Myriad Pro Light"/>
              <a:cs typeface="Myriad Pro Light"/>
            </a:endParaRPr>
          </a:p>
          <a:p>
            <a:pPr marL="285750" indent="-285750" algn="just">
              <a:buFont typeface="Arial" panose="020B0604020202020204" pitchFamily="34" charset="0"/>
              <a:buChar char="•"/>
            </a:pPr>
            <a:endParaRPr lang="es-MX" sz="1400" dirty="0">
              <a:latin typeface="Myriad Pro Light"/>
              <a:cs typeface="Myriad Pro Light"/>
            </a:endParaRPr>
          </a:p>
          <a:p>
            <a:pPr algn="just"/>
            <a:r>
              <a:rPr lang="es-MX" sz="1400" dirty="0">
                <a:latin typeface="Myriad Pro Light"/>
                <a:cs typeface="Myriad Pro Light"/>
              </a:rPr>
              <a:t>La cartera de inversión tiene activos en tasas nominales correspondiente al </a:t>
            </a:r>
            <a:r>
              <a:rPr lang="es-MX" sz="1400" dirty="0" smtClean="0">
                <a:latin typeface="Myriad Pro Light"/>
                <a:cs typeface="Myriad Pro Light"/>
              </a:rPr>
              <a:t>19.1% del </a:t>
            </a:r>
            <a:r>
              <a:rPr lang="es-MX" sz="1400" dirty="0">
                <a:latin typeface="Myriad Pro Light"/>
                <a:cs typeface="Myriad Pro Light"/>
              </a:rPr>
              <a:t>total de activos, la cual está diversificada de la siguiente forma:</a:t>
            </a:r>
          </a:p>
          <a:p>
            <a:pPr algn="just"/>
            <a:endParaRPr lang="es-MX" sz="1400" dirty="0">
              <a:latin typeface="Myriad Pro Light"/>
              <a:cs typeface="Myriad Pro Light"/>
            </a:endParaRPr>
          </a:p>
          <a:p>
            <a:pPr marL="742691" lvl="1" indent="-285750" algn="just">
              <a:spcAft>
                <a:spcPts val="600"/>
              </a:spcAft>
              <a:buClr>
                <a:srgbClr val="CD0000"/>
              </a:buClr>
              <a:buFont typeface="Courier New" pitchFamily="49" charset="0"/>
              <a:buChar char="o"/>
            </a:pPr>
            <a:r>
              <a:rPr lang="es-MX" sz="1400" dirty="0">
                <a:latin typeface="Myriad Pro Light"/>
                <a:cs typeface="Myriad Pro Light"/>
              </a:rPr>
              <a:t>Bonos M:	</a:t>
            </a:r>
            <a:r>
              <a:rPr lang="es-MX" sz="1400" dirty="0">
                <a:latin typeface="Myriad Pro Light"/>
                <a:cs typeface="Myriad Pro Light"/>
              </a:rPr>
              <a:t> </a:t>
            </a:r>
            <a:r>
              <a:rPr lang="es-MX" sz="1400" dirty="0" smtClean="0">
                <a:latin typeface="Myriad Pro Light"/>
                <a:cs typeface="Myriad Pro Light"/>
              </a:rPr>
              <a:t> </a:t>
            </a:r>
            <a:r>
              <a:rPr lang="es-MX" sz="1400" dirty="0" smtClean="0">
                <a:latin typeface="Myriad Pro Light"/>
                <a:cs typeface="Myriad Pro Light"/>
              </a:rPr>
              <a:t>81.7</a:t>
            </a:r>
            <a:r>
              <a:rPr lang="es-MX" sz="1400" dirty="0">
                <a:latin typeface="Myriad Pro Light"/>
                <a:cs typeface="Myriad Pro Light"/>
              </a:rPr>
              <a:t>% de la posición en Bonos Tasa Nominal</a:t>
            </a:r>
          </a:p>
          <a:p>
            <a:pPr marL="742691" lvl="1" indent="-285750" algn="just">
              <a:spcAft>
                <a:spcPts val="600"/>
              </a:spcAft>
              <a:buClr>
                <a:srgbClr val="CD0000"/>
              </a:buClr>
              <a:buFont typeface="Courier New" pitchFamily="49" charset="0"/>
              <a:buChar char="o"/>
            </a:pPr>
            <a:r>
              <a:rPr lang="es-MX" sz="1400" dirty="0" smtClean="0">
                <a:latin typeface="Myriad Pro Light"/>
                <a:cs typeface="Myriad Pro Light"/>
              </a:rPr>
              <a:t>Paraestatales: 18.3</a:t>
            </a:r>
            <a:r>
              <a:rPr lang="es-MX" sz="1400" dirty="0">
                <a:latin typeface="Myriad Pro Light"/>
                <a:cs typeface="Myriad Pro Light"/>
              </a:rPr>
              <a:t>% de la posición en Bonos Tasa Nominal</a:t>
            </a:r>
          </a:p>
          <a:p>
            <a:pPr marL="285750" indent="-285750" algn="just">
              <a:buFont typeface="Arial" panose="020B0604020202020204" pitchFamily="34" charset="0"/>
              <a:buChar char="•"/>
            </a:pPr>
            <a:endParaRPr lang="es-MX" sz="1600" dirty="0"/>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19</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5515525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144000" y="288000"/>
            <a:ext cx="6813051" cy="677773"/>
          </a:xfrm>
        </p:spPr>
        <p:txBody>
          <a:bodyPr>
            <a:normAutofit/>
          </a:bodyPr>
          <a:lstStyle/>
          <a:p>
            <a:r>
              <a:rPr lang="es-MX" sz="2400" b="1" dirty="0" smtClean="0"/>
              <a:t>Renta Variable	</a:t>
            </a:r>
            <a:endParaRPr lang="es-MX" sz="2400" b="1" dirty="0"/>
          </a:p>
        </p:txBody>
      </p:sp>
      <p:sp>
        <p:nvSpPr>
          <p:cNvPr id="3" name="2 CuadroTexto"/>
          <p:cNvSpPr txBox="1"/>
          <p:nvPr/>
        </p:nvSpPr>
        <p:spPr>
          <a:xfrm>
            <a:off x="243158" y="1101491"/>
            <a:ext cx="8423170" cy="5078313"/>
          </a:xfrm>
          <a:prstGeom prst="rect">
            <a:avLst/>
          </a:prstGeom>
          <a:noFill/>
        </p:spPr>
        <p:txBody>
          <a:bodyPr wrap="square" rtlCol="0">
            <a:spAutoFit/>
          </a:bodyPr>
          <a:lstStyle/>
          <a:p>
            <a:pPr algn="just"/>
            <a:r>
              <a:rPr lang="es-MX" sz="1400" dirty="0">
                <a:latin typeface="Myriad Pro Light"/>
                <a:cs typeface="Myriad Pro Light"/>
              </a:rPr>
              <a:t>El portafolio del FANVIT está siguiendo la siguiente estrategia en Renta Variable:</a:t>
            </a:r>
          </a:p>
          <a:p>
            <a:pPr algn="just"/>
            <a:endParaRPr lang="es-MX" sz="1400" dirty="0">
              <a:latin typeface="Myriad Pro Light"/>
              <a:cs typeface="Myriad Pro Light"/>
            </a:endParaRPr>
          </a:p>
          <a:p>
            <a:pPr marL="285750" indent="-285750" algn="just">
              <a:buClr>
                <a:srgbClr val="CD0000"/>
              </a:buClr>
              <a:buFont typeface="Arial" panose="020B0604020202020204" pitchFamily="34" charset="0"/>
              <a:buChar char="•"/>
            </a:pPr>
            <a:r>
              <a:rPr lang="es-MX" sz="1400" dirty="0">
                <a:latin typeface="Myriad Pro Light"/>
                <a:cs typeface="Myriad Pro Light"/>
              </a:rPr>
              <a:t>Estados Unidos de América (EUA) continúa mostrando signos de recuperación en el crecimiento económico, cerrando el año con 2.4% respecto al año </a:t>
            </a:r>
            <a:r>
              <a:rPr lang="es-MX" sz="1400" dirty="0" smtClean="0">
                <a:latin typeface="Myriad Pro Light"/>
                <a:cs typeface="Myriad Pro Light"/>
              </a:rPr>
              <a:t>anterior.</a:t>
            </a:r>
            <a:endParaRPr lang="es-MX" sz="1400" dirty="0" smtClean="0">
              <a:latin typeface="Myriad Pro Light"/>
              <a:cs typeface="Myriad Pro Light"/>
            </a:endParaRPr>
          </a:p>
          <a:p>
            <a:pPr marL="285750" indent="-285750" algn="just">
              <a:buClr>
                <a:srgbClr val="CD0000"/>
              </a:buClr>
              <a:buFont typeface="Arial" panose="020B0604020202020204" pitchFamily="34" charset="0"/>
              <a:buChar char="•"/>
            </a:pPr>
            <a:endParaRPr lang="es-MX" sz="1400" dirty="0">
              <a:latin typeface="Myriad Pro Light"/>
              <a:cs typeface="Myriad Pro Light"/>
            </a:endParaRPr>
          </a:p>
          <a:p>
            <a:pPr marL="285750" indent="-285750" algn="just">
              <a:buClr>
                <a:srgbClr val="CD0000"/>
              </a:buClr>
              <a:buFont typeface="Arial" panose="020B0604020202020204" pitchFamily="34" charset="0"/>
              <a:buChar char="•"/>
            </a:pPr>
            <a:r>
              <a:rPr lang="es-MX" sz="1400" dirty="0">
                <a:latin typeface="Myriad Pro Light"/>
                <a:cs typeface="Myriad Pro Light"/>
              </a:rPr>
              <a:t>Siguen las expectativas positivas de parte de los especialistas económicos sobre los futuros resultados de las empresas que conforman los principales índices de </a:t>
            </a:r>
            <a:r>
              <a:rPr lang="es-MX" sz="1400" dirty="0" smtClean="0">
                <a:latin typeface="Myriad Pro Light"/>
                <a:cs typeface="Myriad Pro Light"/>
              </a:rPr>
              <a:t>EUA.</a:t>
            </a:r>
            <a:endParaRPr lang="es-MX" sz="1400" dirty="0" smtClean="0">
              <a:latin typeface="Myriad Pro Light"/>
              <a:cs typeface="Myriad Pro Light"/>
            </a:endParaRPr>
          </a:p>
          <a:p>
            <a:pPr marL="285750" indent="-285750" algn="just">
              <a:buClr>
                <a:srgbClr val="CD0000"/>
              </a:buClr>
              <a:buFont typeface="Arial" panose="020B0604020202020204" pitchFamily="34" charset="0"/>
              <a:buChar char="•"/>
            </a:pPr>
            <a:endParaRPr lang="es-MX" sz="1400" dirty="0">
              <a:latin typeface="Myriad Pro Light"/>
              <a:cs typeface="Myriad Pro Light"/>
            </a:endParaRPr>
          </a:p>
          <a:p>
            <a:pPr marL="285750" indent="-285750" algn="just">
              <a:buClr>
                <a:srgbClr val="CD0000"/>
              </a:buClr>
              <a:buFont typeface="Arial" panose="020B0604020202020204" pitchFamily="34" charset="0"/>
              <a:buChar char="•"/>
            </a:pPr>
            <a:r>
              <a:rPr lang="es-MX" sz="1400" dirty="0">
                <a:latin typeface="Myriad Pro Light"/>
                <a:cs typeface="Myriad Pro Light"/>
              </a:rPr>
              <a:t>Con base en estas expectativas de crecimiento y de mejores resultados de las empresas en el 2015 se está participando en S&amp;P 500 a través del ETF IVV y en el Russell 2000 a través del ETF </a:t>
            </a:r>
            <a:r>
              <a:rPr lang="es-MX" sz="1400" dirty="0" smtClean="0">
                <a:latin typeface="Myriad Pro Light"/>
                <a:cs typeface="Myriad Pro Light"/>
              </a:rPr>
              <a:t>IWM.</a:t>
            </a:r>
            <a:endParaRPr lang="es-MX" sz="1400" dirty="0" smtClean="0">
              <a:latin typeface="Myriad Pro Light"/>
              <a:cs typeface="Myriad Pro Light"/>
            </a:endParaRPr>
          </a:p>
          <a:p>
            <a:pPr marL="285750" indent="-285750" algn="just">
              <a:buClr>
                <a:srgbClr val="CD0000"/>
              </a:buClr>
              <a:buFont typeface="Arial" panose="020B0604020202020204" pitchFamily="34" charset="0"/>
              <a:buChar char="•"/>
            </a:pPr>
            <a:endParaRPr lang="es-MX" sz="1400" dirty="0">
              <a:latin typeface="Myriad Pro Light"/>
              <a:cs typeface="Myriad Pro Light"/>
            </a:endParaRPr>
          </a:p>
          <a:p>
            <a:pPr marL="285750" indent="-285750" algn="just">
              <a:buClr>
                <a:srgbClr val="CD0000"/>
              </a:buClr>
              <a:buFont typeface="Arial" panose="020B0604020202020204" pitchFamily="34" charset="0"/>
              <a:buChar char="•"/>
            </a:pPr>
            <a:r>
              <a:rPr lang="es-MX" sz="1400" dirty="0" smtClean="0">
                <a:latin typeface="Myriad Pro Light"/>
                <a:cs typeface="Myriad Pro Light"/>
              </a:rPr>
              <a:t>A pesar de la corrección a la baja que han mostrado los índices accionarios durante el mes, la depreciación en el tipo de cambio ha compensado la reducción de utilidades de la </a:t>
            </a:r>
            <a:r>
              <a:rPr lang="es-MX" sz="1400" dirty="0" smtClean="0">
                <a:latin typeface="Myriad Pro Light"/>
                <a:cs typeface="Myriad Pro Light"/>
              </a:rPr>
              <a:t>posición.</a:t>
            </a:r>
            <a:endParaRPr lang="es-MX" sz="1400" dirty="0" smtClean="0">
              <a:latin typeface="Myriad Pro Light"/>
              <a:cs typeface="Myriad Pro Light"/>
            </a:endParaRPr>
          </a:p>
          <a:p>
            <a:pPr marL="285750" indent="-285750" algn="just">
              <a:buClr>
                <a:srgbClr val="CD0000"/>
              </a:buClr>
              <a:buFont typeface="Arial" panose="020B0604020202020204" pitchFamily="34" charset="0"/>
              <a:buChar char="•"/>
            </a:pPr>
            <a:endParaRPr lang="es-MX" sz="1400" dirty="0">
              <a:latin typeface="Myriad Pro Light"/>
              <a:cs typeface="Myriad Pro Light"/>
            </a:endParaRPr>
          </a:p>
          <a:p>
            <a:pPr marL="285750" indent="-285750" algn="just">
              <a:buClr>
                <a:srgbClr val="CD0000"/>
              </a:buClr>
              <a:buFont typeface="Arial" panose="020B0604020202020204" pitchFamily="34" charset="0"/>
              <a:buChar char="•"/>
            </a:pPr>
            <a:r>
              <a:rPr lang="es-MX" sz="1400" dirty="0">
                <a:latin typeface="Myriad Pro Light"/>
                <a:cs typeface="Myriad Pro Light"/>
              </a:rPr>
              <a:t>En la parte de México, se buscarán mejores niveles de entrada para participar en la Bolsa Mexicana de Valores (BMV) a través del ETF </a:t>
            </a:r>
            <a:r>
              <a:rPr lang="es-MX" sz="1400" dirty="0" smtClean="0">
                <a:latin typeface="Myriad Pro Light"/>
                <a:cs typeface="Myriad Pro Light"/>
              </a:rPr>
              <a:t>NAFTRAC.</a:t>
            </a:r>
            <a:endParaRPr lang="es-MX" sz="1400" dirty="0">
              <a:latin typeface="Myriad Pro Light"/>
              <a:cs typeface="Myriad Pro Light"/>
            </a:endParaRPr>
          </a:p>
          <a:p>
            <a:pPr marL="285750" indent="-285750" algn="just">
              <a:buFont typeface="Arial" panose="020B0604020202020204" pitchFamily="34" charset="0"/>
              <a:buChar char="•"/>
            </a:pPr>
            <a:endParaRPr lang="es-MX" sz="1400" dirty="0">
              <a:latin typeface="Myriad Pro Light"/>
              <a:cs typeface="Myriad Pro Light"/>
            </a:endParaRPr>
          </a:p>
          <a:p>
            <a:pPr algn="just"/>
            <a:r>
              <a:rPr lang="es-MX" sz="1400" dirty="0">
                <a:latin typeface="Myriad Pro Light"/>
                <a:cs typeface="Myriad Pro Light"/>
              </a:rPr>
              <a:t>La cartera de inversión tiene activos en Renta Variable correspondiente al 2.7% del total de activos, la cual está diversificada de la siguiente forma:</a:t>
            </a:r>
          </a:p>
          <a:p>
            <a:pPr algn="just"/>
            <a:endParaRPr lang="es-MX" sz="1400" dirty="0">
              <a:latin typeface="Myriad Pro Light"/>
              <a:cs typeface="Myriad Pro Light"/>
            </a:endParaRPr>
          </a:p>
          <a:p>
            <a:pPr marL="742691" lvl="1" indent="-285750" algn="just">
              <a:buClr>
                <a:srgbClr val="CD0000"/>
              </a:buClr>
              <a:buFont typeface="Courier New" pitchFamily="49" charset="0"/>
              <a:buChar char="o"/>
            </a:pPr>
            <a:r>
              <a:rPr lang="es-MX" sz="1400" dirty="0">
                <a:latin typeface="Myriad Pro Light"/>
                <a:cs typeface="Myriad Pro Light"/>
              </a:rPr>
              <a:t>IVV (S&amp;P 500):	</a:t>
            </a:r>
            <a:r>
              <a:rPr lang="es-MX" sz="1400" dirty="0" smtClean="0">
                <a:latin typeface="Myriad Pro Light"/>
                <a:cs typeface="Myriad Pro Light"/>
              </a:rPr>
              <a:t>85.9</a:t>
            </a:r>
            <a:r>
              <a:rPr lang="es-MX" sz="1400" dirty="0">
                <a:latin typeface="Myriad Pro Light"/>
                <a:cs typeface="Myriad Pro Light"/>
              </a:rPr>
              <a:t>% de renta variable</a:t>
            </a:r>
          </a:p>
          <a:p>
            <a:pPr marL="742691" lvl="1" indent="-285750" algn="just">
              <a:buClr>
                <a:srgbClr val="CD0000"/>
              </a:buClr>
              <a:buFont typeface="Courier New" pitchFamily="49" charset="0"/>
              <a:buChar char="o"/>
            </a:pPr>
            <a:r>
              <a:rPr lang="es-MX" sz="1400" dirty="0">
                <a:latin typeface="Myriad Pro Light"/>
                <a:cs typeface="Myriad Pro Light"/>
              </a:rPr>
              <a:t>IWM (Russell 2000):	14.1% de renta variable</a:t>
            </a:r>
          </a:p>
          <a:p>
            <a:pPr marL="285750" indent="-285750" algn="just">
              <a:buFont typeface="Arial" panose="020B0604020202020204" pitchFamily="34" charset="0"/>
              <a:buChar char="•"/>
            </a:pPr>
            <a:endParaRPr lang="es-MX" sz="1600" dirty="0"/>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20</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0093204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144000" y="288000"/>
            <a:ext cx="6813051" cy="677773"/>
          </a:xfrm>
        </p:spPr>
        <p:txBody>
          <a:bodyPr>
            <a:normAutofit/>
          </a:bodyPr>
          <a:lstStyle/>
          <a:p>
            <a:r>
              <a:rPr lang="es-MX" sz="2400" b="1" dirty="0" smtClean="0"/>
              <a:t>Instrumentos </a:t>
            </a:r>
            <a:r>
              <a:rPr lang="es-MX" sz="2400" b="1" dirty="0" smtClean="0"/>
              <a:t>Estructurados- FIBRAS</a:t>
            </a:r>
            <a:endParaRPr lang="es-MX" sz="2800" b="1" dirty="0"/>
          </a:p>
        </p:txBody>
      </p:sp>
      <p:sp>
        <p:nvSpPr>
          <p:cNvPr id="3" name="2 CuadroTexto"/>
          <p:cNvSpPr txBox="1"/>
          <p:nvPr/>
        </p:nvSpPr>
        <p:spPr>
          <a:xfrm>
            <a:off x="243158" y="971137"/>
            <a:ext cx="8364408" cy="5647700"/>
          </a:xfrm>
          <a:prstGeom prst="rect">
            <a:avLst/>
          </a:prstGeom>
          <a:noFill/>
        </p:spPr>
        <p:txBody>
          <a:bodyPr wrap="square" rtlCol="0">
            <a:spAutoFit/>
          </a:bodyPr>
          <a:lstStyle/>
          <a:p>
            <a:pPr algn="just"/>
            <a:endParaRPr lang="es-MX" sz="1300" dirty="0"/>
          </a:p>
          <a:p>
            <a:pPr algn="just"/>
            <a:r>
              <a:rPr lang="es-MX" sz="1200" dirty="0">
                <a:latin typeface="Myriad Pro Light"/>
                <a:cs typeface="Myriad Pro Light"/>
              </a:rPr>
              <a:t>La estrategia en FIBRAS se centra en:</a:t>
            </a:r>
          </a:p>
          <a:p>
            <a:pPr algn="just"/>
            <a:endParaRPr lang="es-MX" sz="1200" dirty="0">
              <a:latin typeface="Myriad Pro Light"/>
              <a:cs typeface="Myriad Pro Light"/>
            </a:endParaRPr>
          </a:p>
          <a:p>
            <a:pPr marL="285750" indent="-285750" algn="just">
              <a:buClr>
                <a:srgbClr val="CD0000"/>
              </a:buClr>
              <a:buFont typeface="Arial" panose="020B0604020202020204" pitchFamily="34" charset="0"/>
              <a:buChar char="•"/>
            </a:pPr>
            <a:r>
              <a:rPr lang="es-MX" sz="1200" dirty="0">
                <a:latin typeface="Myriad Pro Light"/>
                <a:cs typeface="Myriad Pro Light"/>
              </a:rPr>
              <a:t>Continúa la expectativa de mayores flujos de inversión directa por parte de inversionistas extranjeros, principalmente en el sector industrial</a:t>
            </a:r>
          </a:p>
          <a:p>
            <a:pPr marL="285750" indent="-285750" algn="just">
              <a:buClr>
                <a:srgbClr val="CD0000"/>
              </a:buClr>
              <a:buFont typeface="Arial" panose="020B0604020202020204" pitchFamily="34" charset="0"/>
              <a:buChar char="•"/>
            </a:pPr>
            <a:r>
              <a:rPr lang="es-MX" sz="1200" dirty="0">
                <a:latin typeface="Myriad Pro Light"/>
                <a:cs typeface="Myriad Pro Light"/>
              </a:rPr>
              <a:t>Se espera que el sector consumo se reactive por lo que se continuará participando en FIBRAS que tengan dentro de sus activos a centros comerciales, los cuales están altamente relacionados al consumo, el cual tuvo una recuperación al cierre enero del presente año de 93.1 respecto al mes anterior</a:t>
            </a:r>
          </a:p>
          <a:p>
            <a:pPr marL="285750" indent="-285750" algn="just">
              <a:buClr>
                <a:srgbClr val="CD0000"/>
              </a:buClr>
              <a:buFont typeface="Arial" panose="020B0604020202020204" pitchFamily="34" charset="0"/>
              <a:buChar char="•"/>
            </a:pPr>
            <a:r>
              <a:rPr lang="es-MX" sz="1200" dirty="0">
                <a:latin typeface="Myriad Pro Light"/>
                <a:cs typeface="Myriad Pro Light"/>
              </a:rPr>
              <a:t>Se espera crecimiento en las zonas de oficinas en los principales corredores del D.F., Guadalajara y Monterrey; así como el incremento de la urbanización en los próximos años</a:t>
            </a:r>
          </a:p>
          <a:p>
            <a:pPr algn="just"/>
            <a:endParaRPr lang="es-MX" sz="1200" dirty="0">
              <a:latin typeface="Myriad Pro Light"/>
              <a:cs typeface="Myriad Pro Light"/>
            </a:endParaRPr>
          </a:p>
          <a:p>
            <a:pPr algn="just"/>
            <a:r>
              <a:rPr lang="es-MX" sz="1200" dirty="0">
                <a:latin typeface="Myriad Pro Light"/>
                <a:cs typeface="Myriad Pro Light"/>
              </a:rPr>
              <a:t>La cartera de inversión tiene activos en FIBRAS correspondiente al 1.95% del total de activos, la cual está diversificada de la siguiente forma:</a:t>
            </a:r>
          </a:p>
          <a:p>
            <a:pPr algn="just"/>
            <a:endParaRPr lang="es-MX" sz="1200" dirty="0">
              <a:latin typeface="Myriad Pro Light"/>
              <a:cs typeface="Myriad Pro Light"/>
            </a:endParaRPr>
          </a:p>
          <a:p>
            <a:pPr marL="542925" lvl="1" indent="-276225" algn="just">
              <a:buClr>
                <a:srgbClr val="CD0000"/>
              </a:buClr>
              <a:buFont typeface="Courier New" pitchFamily="49" charset="0"/>
              <a:buChar char="o"/>
            </a:pPr>
            <a:r>
              <a:rPr lang="es-MX" sz="1200" dirty="0">
                <a:latin typeface="Myriad Pro Light"/>
                <a:cs typeface="Myriad Pro Light"/>
              </a:rPr>
              <a:t>Fibra </a:t>
            </a:r>
            <a:r>
              <a:rPr lang="es-MX" sz="1200" dirty="0" err="1">
                <a:latin typeface="Myriad Pro Light"/>
                <a:cs typeface="Myriad Pro Light"/>
              </a:rPr>
              <a:t>Macquarie</a:t>
            </a:r>
            <a:r>
              <a:rPr lang="es-MX" sz="1200" dirty="0">
                <a:latin typeface="Myriad Pro Light"/>
                <a:cs typeface="Myriad Pro Light"/>
              </a:rPr>
              <a:t> (FIBRAMQ</a:t>
            </a:r>
            <a:r>
              <a:rPr lang="es-MX" sz="1200" dirty="0">
                <a:latin typeface="Myriad Pro Light"/>
                <a:cs typeface="Myriad Pro Light"/>
              </a:rPr>
              <a:t>): 67.9</a:t>
            </a:r>
            <a:r>
              <a:rPr lang="es-MX" sz="1200" dirty="0">
                <a:latin typeface="Myriad Pro Light"/>
                <a:cs typeface="Myriad Pro Light"/>
              </a:rPr>
              <a:t>% de FIBRAS</a:t>
            </a:r>
          </a:p>
          <a:p>
            <a:pPr marL="742950" lvl="1" indent="-285750" algn="just">
              <a:buClr>
                <a:srgbClr val="CD0000"/>
              </a:buClr>
              <a:buFontTx/>
              <a:buChar char="‒"/>
            </a:pPr>
            <a:r>
              <a:rPr lang="es-MX" sz="1200" dirty="0">
                <a:latin typeface="Myriad Pro Light"/>
                <a:cs typeface="Myriad Pro Light"/>
              </a:rPr>
              <a:t>Enfocada al sector automotriz</a:t>
            </a:r>
          </a:p>
          <a:p>
            <a:pPr marL="742950" lvl="1" indent="-285750" algn="just">
              <a:buClr>
                <a:srgbClr val="CD0000"/>
              </a:buClr>
              <a:buFontTx/>
              <a:buChar char="‒"/>
            </a:pPr>
            <a:r>
              <a:rPr lang="es-MX" sz="1200" dirty="0">
                <a:latin typeface="Myriad Pro Light"/>
                <a:cs typeface="Myriad Pro Light"/>
              </a:rPr>
              <a:t>Expectativa de rendimiento por dividendo de 8.1%</a:t>
            </a:r>
          </a:p>
          <a:p>
            <a:pPr marL="742950" lvl="1" indent="-285750" algn="just">
              <a:buClr>
                <a:srgbClr val="CD0000"/>
              </a:buClr>
              <a:buFontTx/>
              <a:buChar char="‒"/>
            </a:pPr>
            <a:r>
              <a:rPr lang="es-MX" sz="1200" dirty="0">
                <a:latin typeface="Myriad Pro Light"/>
                <a:cs typeface="Myriad Pro Light"/>
              </a:rPr>
              <a:t>Es la segunda FIBRA con mayor </a:t>
            </a:r>
            <a:r>
              <a:rPr lang="es-MX" sz="1200" dirty="0" err="1">
                <a:latin typeface="Myriad Pro Light"/>
                <a:cs typeface="Myriad Pro Light"/>
              </a:rPr>
              <a:t>bursatilidad</a:t>
            </a:r>
            <a:r>
              <a:rPr lang="es-MX" sz="1200" dirty="0">
                <a:latin typeface="Myriad Pro Light"/>
                <a:cs typeface="Myriad Pro Light"/>
              </a:rPr>
              <a:t> en la BMV</a:t>
            </a:r>
          </a:p>
          <a:p>
            <a:pPr algn="just"/>
            <a:endParaRPr lang="es-MX" sz="1200" dirty="0">
              <a:latin typeface="Myriad Pro Light"/>
              <a:cs typeface="Myriad Pro Light"/>
            </a:endParaRPr>
          </a:p>
          <a:p>
            <a:pPr marL="542925" lvl="1" indent="-276225" algn="just">
              <a:buClr>
                <a:srgbClr val="CD0000"/>
              </a:buClr>
              <a:buFont typeface="Courier New" pitchFamily="49" charset="0"/>
              <a:buChar char="o"/>
            </a:pPr>
            <a:r>
              <a:rPr lang="es-MX" sz="1200" dirty="0">
                <a:latin typeface="Myriad Pro Light"/>
                <a:cs typeface="Myriad Pro Light"/>
              </a:rPr>
              <a:t>Fibra </a:t>
            </a:r>
            <a:r>
              <a:rPr lang="es-MX" sz="1200" dirty="0" err="1">
                <a:latin typeface="Myriad Pro Light"/>
                <a:cs typeface="Myriad Pro Light"/>
              </a:rPr>
              <a:t>Prologis</a:t>
            </a:r>
            <a:r>
              <a:rPr lang="es-MX" sz="1200" dirty="0">
                <a:latin typeface="Myriad Pro Light"/>
                <a:cs typeface="Myriad Pro Light"/>
              </a:rPr>
              <a:t> (FIBRAPL): 27.9% de FIBRAS</a:t>
            </a:r>
          </a:p>
          <a:p>
            <a:pPr marL="742950" lvl="1" indent="-285750" algn="just">
              <a:buClr>
                <a:srgbClr val="CD0000"/>
              </a:buClr>
              <a:buFontTx/>
              <a:buChar char="‒"/>
            </a:pPr>
            <a:r>
              <a:rPr lang="es-MX" sz="1200" dirty="0">
                <a:latin typeface="Myriad Pro Light"/>
                <a:cs typeface="Myriad Pro Light"/>
              </a:rPr>
              <a:t>Enfocada al sector manufacturero</a:t>
            </a:r>
          </a:p>
          <a:p>
            <a:pPr marL="742950" lvl="1" indent="-285750" algn="just">
              <a:buClr>
                <a:srgbClr val="CD0000"/>
              </a:buClr>
              <a:buFontTx/>
              <a:buChar char="‒"/>
            </a:pPr>
            <a:r>
              <a:rPr lang="es-MX" sz="1200" dirty="0">
                <a:latin typeface="Myriad Pro Light"/>
                <a:cs typeface="Myriad Pro Light"/>
              </a:rPr>
              <a:t>Ingresos dolarizados en un 87%</a:t>
            </a:r>
          </a:p>
          <a:p>
            <a:pPr marL="742950" lvl="1" indent="-285750" algn="just">
              <a:buClr>
                <a:srgbClr val="CD0000"/>
              </a:buClr>
              <a:buFontTx/>
              <a:buChar char="‒"/>
            </a:pPr>
            <a:r>
              <a:rPr lang="es-MX" sz="1200" dirty="0">
                <a:latin typeface="Myriad Pro Light"/>
                <a:cs typeface="Myriad Pro Light"/>
              </a:rPr>
              <a:t>Expectativa de rendimiento por dividendo de 5.6%</a:t>
            </a:r>
          </a:p>
          <a:p>
            <a:pPr algn="just"/>
            <a:endParaRPr lang="es-MX" sz="1200" dirty="0">
              <a:latin typeface="Myriad Pro Light"/>
              <a:cs typeface="Myriad Pro Light"/>
            </a:endParaRPr>
          </a:p>
          <a:p>
            <a:pPr marL="542925" lvl="1" indent="-276225" algn="just">
              <a:buClr>
                <a:srgbClr val="CD0000"/>
              </a:buClr>
              <a:buFont typeface="Courier New" pitchFamily="49" charset="0"/>
              <a:buChar char="o"/>
            </a:pPr>
            <a:r>
              <a:rPr lang="es-MX" sz="1200" dirty="0">
                <a:latin typeface="Myriad Pro Light"/>
                <a:cs typeface="Myriad Pro Light"/>
              </a:rPr>
              <a:t>Fibra </a:t>
            </a:r>
            <a:r>
              <a:rPr lang="es-MX" sz="1200" dirty="0" err="1">
                <a:latin typeface="Myriad Pro Light"/>
                <a:cs typeface="Myriad Pro Light"/>
              </a:rPr>
              <a:t>Terrafina</a:t>
            </a:r>
            <a:r>
              <a:rPr lang="es-MX" sz="1200" dirty="0">
                <a:latin typeface="Myriad Pro Light"/>
                <a:cs typeface="Myriad Pro Light"/>
              </a:rPr>
              <a:t> (TERRA13): 4.2% de FIBRAS</a:t>
            </a:r>
          </a:p>
          <a:p>
            <a:pPr marL="742950" lvl="1" indent="-285750" algn="just">
              <a:buClr>
                <a:srgbClr val="CD0000"/>
              </a:buClr>
              <a:buFontTx/>
              <a:buChar char="‒"/>
            </a:pPr>
            <a:r>
              <a:rPr lang="es-MX" sz="1200" dirty="0">
                <a:latin typeface="Myriad Pro Light"/>
                <a:cs typeface="Myriad Pro Light"/>
              </a:rPr>
              <a:t>Enfocada al sector industrial</a:t>
            </a:r>
          </a:p>
          <a:p>
            <a:pPr marL="742950" lvl="1" indent="-285750" algn="just">
              <a:buClr>
                <a:srgbClr val="CD0000"/>
              </a:buClr>
              <a:buFontTx/>
              <a:buChar char="‒"/>
            </a:pPr>
            <a:r>
              <a:rPr lang="es-MX" sz="1200" dirty="0">
                <a:latin typeface="Myriad Pro Light"/>
                <a:cs typeface="Myriad Pro Light"/>
              </a:rPr>
              <a:t>Expectativa de rendimiento por dividendo de 7.4%</a:t>
            </a:r>
          </a:p>
          <a:p>
            <a:pPr marL="742950" lvl="1" indent="-285750" algn="just">
              <a:buClr>
                <a:srgbClr val="CD0000"/>
              </a:buClr>
              <a:buFontTx/>
              <a:buChar char="‒"/>
            </a:pPr>
            <a:r>
              <a:rPr lang="es-MX" sz="1200" dirty="0">
                <a:latin typeface="Myriad Pro Light"/>
                <a:cs typeface="Myriad Pro Light"/>
              </a:rPr>
              <a:t>Fibra con mayor expectativa de crecimiento</a:t>
            </a:r>
          </a:p>
          <a:p>
            <a:pPr algn="just"/>
            <a:endParaRPr lang="es-MX" sz="1200" dirty="0"/>
          </a:p>
          <a:p>
            <a:pPr algn="just"/>
            <a:endParaRPr lang="es-MX" sz="1200" dirty="0"/>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21</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8837555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144000" y="288000"/>
            <a:ext cx="7072042" cy="677773"/>
          </a:xfrm>
        </p:spPr>
        <p:txBody>
          <a:bodyPr>
            <a:normAutofit/>
          </a:bodyPr>
          <a:lstStyle/>
          <a:p>
            <a:r>
              <a:rPr lang="es-MX" sz="2400" b="1" dirty="0" smtClean="0"/>
              <a:t>Certificados Bursátiles Estructurados (CBE)</a:t>
            </a:r>
            <a:endParaRPr lang="es-MX" sz="2400" b="1" dirty="0"/>
          </a:p>
        </p:txBody>
      </p:sp>
      <p:sp>
        <p:nvSpPr>
          <p:cNvPr id="3" name="2 CuadroTexto"/>
          <p:cNvSpPr txBox="1"/>
          <p:nvPr/>
        </p:nvSpPr>
        <p:spPr>
          <a:xfrm>
            <a:off x="264449" y="1152204"/>
            <a:ext cx="8117552" cy="4893647"/>
          </a:xfrm>
          <a:prstGeom prst="rect">
            <a:avLst/>
          </a:prstGeom>
          <a:noFill/>
        </p:spPr>
        <p:txBody>
          <a:bodyPr wrap="square" rtlCol="0">
            <a:spAutoFit/>
          </a:bodyPr>
          <a:lstStyle/>
          <a:p>
            <a:pPr algn="just"/>
            <a:r>
              <a:rPr lang="es-MX" sz="1400" dirty="0">
                <a:latin typeface="Myriad Pro Light"/>
                <a:cs typeface="Myriad Pro Light"/>
              </a:rPr>
              <a:t>La estrategia está enfocada en lo siguiente:</a:t>
            </a:r>
          </a:p>
          <a:p>
            <a:pPr algn="just"/>
            <a:endParaRPr lang="es-MX" sz="1400" dirty="0">
              <a:latin typeface="Myriad Pro Light"/>
              <a:cs typeface="Myriad Pro Light"/>
            </a:endParaRPr>
          </a:p>
          <a:p>
            <a:pPr marL="285750" indent="-285750" algn="just">
              <a:buClr>
                <a:srgbClr val="CD0000"/>
              </a:buClr>
              <a:buFont typeface="Arial" pitchFamily="34" charset="0"/>
              <a:buChar char="•"/>
            </a:pPr>
            <a:r>
              <a:rPr lang="es-MX" sz="1400" dirty="0">
                <a:latin typeface="Myriad Pro Light"/>
                <a:cs typeface="Myriad Pro Light"/>
              </a:rPr>
              <a:t>Buscar CBE con una sobretasa superior a los certificados bursátiles </a:t>
            </a:r>
            <a:r>
              <a:rPr lang="es-MX" sz="1400" dirty="0" smtClean="0">
                <a:latin typeface="Myriad Pro Light"/>
                <a:cs typeface="Myriad Pro Light"/>
              </a:rPr>
              <a:t>tradicionales.</a:t>
            </a:r>
            <a:endParaRPr lang="es-MX" sz="1400" dirty="0" smtClean="0">
              <a:latin typeface="Myriad Pro Light"/>
              <a:cs typeface="Myriad Pro Light"/>
            </a:endParaRPr>
          </a:p>
          <a:p>
            <a:pPr marL="285750" indent="-285750" algn="just">
              <a:buClr>
                <a:srgbClr val="CD0000"/>
              </a:buClr>
              <a:buFont typeface="Arial" pitchFamily="34" charset="0"/>
              <a:buChar char="•"/>
            </a:pPr>
            <a:endParaRPr lang="es-MX" sz="1400" dirty="0">
              <a:latin typeface="Myriad Pro Light"/>
              <a:cs typeface="Myriad Pro Light"/>
            </a:endParaRPr>
          </a:p>
          <a:p>
            <a:pPr marL="285750" indent="-285750" algn="just">
              <a:buClr>
                <a:srgbClr val="CD0000"/>
              </a:buClr>
              <a:buFont typeface="Arial" pitchFamily="34" charset="0"/>
              <a:buChar char="•"/>
            </a:pPr>
            <a:r>
              <a:rPr lang="es-MX" sz="1400" dirty="0">
                <a:latin typeface="Myriad Pro Light"/>
                <a:cs typeface="Myriad Pro Light"/>
              </a:rPr>
              <a:t>Obtener un mayor rendimiento y tasa de cupón respecto a su referencia de </a:t>
            </a:r>
            <a:r>
              <a:rPr lang="es-MX" sz="1400" dirty="0" smtClean="0">
                <a:latin typeface="Myriad Pro Light"/>
                <a:cs typeface="Myriad Pro Light"/>
              </a:rPr>
              <a:t>mercado.</a:t>
            </a:r>
            <a:endParaRPr lang="es-MX" sz="1400" dirty="0" smtClean="0">
              <a:latin typeface="Myriad Pro Light"/>
              <a:cs typeface="Myriad Pro Light"/>
            </a:endParaRPr>
          </a:p>
          <a:p>
            <a:pPr marL="285750" indent="-285750" algn="just">
              <a:buClr>
                <a:srgbClr val="CD0000"/>
              </a:buClr>
              <a:buFont typeface="Arial" pitchFamily="34" charset="0"/>
              <a:buChar char="•"/>
            </a:pPr>
            <a:endParaRPr lang="es-MX" sz="1400" dirty="0">
              <a:latin typeface="Myriad Pro Light"/>
              <a:cs typeface="Myriad Pro Light"/>
            </a:endParaRPr>
          </a:p>
          <a:p>
            <a:pPr marL="285750" indent="-285750" algn="just">
              <a:buClr>
                <a:srgbClr val="CD0000"/>
              </a:buClr>
              <a:buFont typeface="Arial" pitchFamily="34" charset="0"/>
              <a:buChar char="•"/>
            </a:pPr>
            <a:r>
              <a:rPr lang="es-MX" sz="1400" dirty="0">
                <a:latin typeface="Myriad Pro Light"/>
                <a:cs typeface="Myriad Pro Light"/>
              </a:rPr>
              <a:t>Incluir en el portafolio CBEs con buena calidad crediticia y estructura de fuente de </a:t>
            </a:r>
            <a:r>
              <a:rPr lang="es-MX" sz="1400" dirty="0" smtClean="0">
                <a:latin typeface="Myriad Pro Light"/>
                <a:cs typeface="Myriad Pro Light"/>
              </a:rPr>
              <a:t>pago.</a:t>
            </a:r>
            <a:endParaRPr lang="es-MX" sz="1400" dirty="0">
              <a:latin typeface="Myriad Pro Light"/>
              <a:cs typeface="Myriad Pro Light"/>
            </a:endParaRPr>
          </a:p>
          <a:p>
            <a:pPr algn="just"/>
            <a:endParaRPr lang="es-MX" sz="1400" dirty="0">
              <a:latin typeface="Myriad Pro Light"/>
              <a:cs typeface="Myriad Pro Light"/>
            </a:endParaRPr>
          </a:p>
          <a:p>
            <a:pPr algn="just"/>
            <a:r>
              <a:rPr lang="es-MX" sz="1400" dirty="0">
                <a:latin typeface="Myriad Pro Light"/>
                <a:cs typeface="Myriad Pro Light"/>
              </a:rPr>
              <a:t>La cartera de inversión tiene activos en CBEs por correspondientes al 1.8% del total de activos, los cuales están diversificados de la siguiente manera:</a:t>
            </a:r>
          </a:p>
          <a:p>
            <a:pPr algn="just"/>
            <a:endParaRPr lang="es-MX" sz="1400" dirty="0">
              <a:latin typeface="Myriad Pro Light"/>
              <a:cs typeface="Myriad Pro Light"/>
            </a:endParaRPr>
          </a:p>
          <a:p>
            <a:pPr marL="447675" lvl="1" indent="-266700" algn="just">
              <a:buClr>
                <a:srgbClr val="CD0000"/>
              </a:buClr>
              <a:buFont typeface="Courier New" pitchFamily="49" charset="0"/>
              <a:buChar char="o"/>
              <a:tabLst>
                <a:tab pos="361950" algn="l"/>
              </a:tabLst>
            </a:pPr>
            <a:r>
              <a:rPr lang="es-MX" sz="1400" dirty="0">
                <a:latin typeface="Myriad Pro Light"/>
                <a:cs typeface="Myriad Pro Light"/>
              </a:rPr>
              <a:t>Grupo Herradura Occidente (GHOCB 14): 47.2% de </a:t>
            </a:r>
            <a:r>
              <a:rPr lang="es-MX" sz="1400" dirty="0" err="1">
                <a:latin typeface="Myriad Pro Light"/>
                <a:cs typeface="Myriad Pro Light"/>
              </a:rPr>
              <a:t>CBEs</a:t>
            </a:r>
            <a:endParaRPr lang="es-MX" sz="1400" dirty="0">
              <a:latin typeface="Myriad Pro Light"/>
              <a:cs typeface="Myriad Pro Light"/>
            </a:endParaRPr>
          </a:p>
          <a:p>
            <a:pPr marL="742950" lvl="1" indent="-285750" algn="just">
              <a:buClr>
                <a:srgbClr val="CD0000"/>
              </a:buClr>
              <a:buFontTx/>
              <a:buChar char="‒"/>
            </a:pPr>
            <a:r>
              <a:rPr lang="es-MX" sz="1400" dirty="0">
                <a:latin typeface="Myriad Pro Light"/>
                <a:cs typeface="Myriad Pro Light"/>
              </a:rPr>
              <a:t>Sector transporte</a:t>
            </a:r>
          </a:p>
          <a:p>
            <a:pPr marL="742950" lvl="1" indent="-285750" algn="just">
              <a:buClr>
                <a:srgbClr val="CD0000"/>
              </a:buClr>
              <a:buFontTx/>
              <a:buChar char="‒"/>
            </a:pPr>
            <a:r>
              <a:rPr lang="es-MX" sz="1400" dirty="0">
                <a:latin typeface="Myriad Pro Light"/>
                <a:cs typeface="Myriad Pro Light"/>
              </a:rPr>
              <a:t>Calificaciones: AA- por parte de S&amp;P y AA+ por HR Ratings</a:t>
            </a:r>
          </a:p>
          <a:p>
            <a:pPr marL="742950" lvl="1" indent="-285750" algn="just">
              <a:buClr>
                <a:srgbClr val="CD0000"/>
              </a:buClr>
              <a:buFontTx/>
              <a:buChar char="‒"/>
            </a:pPr>
            <a:r>
              <a:rPr lang="es-MX" sz="1400" dirty="0">
                <a:latin typeface="Myriad Pro Light"/>
                <a:cs typeface="Myriad Pro Light"/>
              </a:rPr>
              <a:t>Tasa de cupón de 9.46% y spread de 3.75% sobre Bonos M</a:t>
            </a:r>
          </a:p>
          <a:p>
            <a:pPr algn="just"/>
            <a:endParaRPr lang="es-MX" sz="1400" dirty="0">
              <a:latin typeface="Myriad Pro Light"/>
              <a:cs typeface="Myriad Pro Light"/>
            </a:endParaRPr>
          </a:p>
          <a:p>
            <a:pPr marL="447675" lvl="1" indent="-266700" algn="just">
              <a:buClr>
                <a:srgbClr val="CD0000"/>
              </a:buClr>
              <a:buFont typeface="Courier New" pitchFamily="49" charset="0"/>
              <a:buChar char="o"/>
              <a:tabLst>
                <a:tab pos="361950" algn="l"/>
              </a:tabLst>
            </a:pPr>
            <a:r>
              <a:rPr lang="es-MX" sz="1400" dirty="0">
                <a:latin typeface="Myriad Pro Light"/>
                <a:cs typeface="Myriad Pro Light"/>
              </a:rPr>
              <a:t>Grupo Acosta Verde (ACOSTCB 15): 52.8% de </a:t>
            </a:r>
            <a:r>
              <a:rPr lang="es-MX" sz="1400" dirty="0" err="1">
                <a:latin typeface="Myriad Pro Light"/>
                <a:cs typeface="Myriad Pro Light"/>
              </a:rPr>
              <a:t>CBEs</a:t>
            </a:r>
            <a:endParaRPr lang="es-MX" sz="1400" dirty="0">
              <a:latin typeface="Myriad Pro Light"/>
              <a:cs typeface="Myriad Pro Light"/>
            </a:endParaRPr>
          </a:p>
          <a:p>
            <a:pPr marL="742950" lvl="1" indent="-285750" algn="just">
              <a:buClr>
                <a:srgbClr val="CD0000"/>
              </a:buClr>
              <a:buFontTx/>
              <a:buChar char="‒"/>
            </a:pPr>
            <a:r>
              <a:rPr lang="es-MX" sz="1400" dirty="0">
                <a:latin typeface="Myriad Pro Light"/>
                <a:cs typeface="Myriad Pro Light"/>
              </a:rPr>
              <a:t>Sector Consumo</a:t>
            </a:r>
          </a:p>
          <a:p>
            <a:pPr marL="742950" lvl="1" indent="-285750" algn="just">
              <a:buClr>
                <a:srgbClr val="CD0000"/>
              </a:buClr>
              <a:buFontTx/>
              <a:buChar char="‒"/>
            </a:pPr>
            <a:r>
              <a:rPr lang="es-MX" sz="1400" dirty="0">
                <a:latin typeface="Myriad Pro Light"/>
                <a:cs typeface="Myriad Pro Light"/>
              </a:rPr>
              <a:t>Calificaciones: AAA por parte de HR Ratings y AA+ </a:t>
            </a:r>
            <a:r>
              <a:rPr lang="es-MX" sz="1400" dirty="0" err="1">
                <a:latin typeface="Myriad Pro Light"/>
                <a:cs typeface="Myriad Pro Light"/>
              </a:rPr>
              <a:t>Fitch</a:t>
            </a:r>
            <a:r>
              <a:rPr lang="es-MX" sz="1400" dirty="0">
                <a:latin typeface="Myriad Pro Light"/>
                <a:cs typeface="Myriad Pro Light"/>
              </a:rPr>
              <a:t> Ratings</a:t>
            </a:r>
          </a:p>
          <a:p>
            <a:pPr marL="742950" lvl="1" indent="-285750" algn="just">
              <a:buClr>
                <a:srgbClr val="CD0000"/>
              </a:buClr>
              <a:buFontTx/>
              <a:buChar char="‒"/>
            </a:pPr>
            <a:r>
              <a:rPr lang="es-MX" sz="1400" dirty="0">
                <a:latin typeface="Myriad Pro Light"/>
                <a:cs typeface="Myriad Pro Light"/>
              </a:rPr>
              <a:t>Tasa de cupón de </a:t>
            </a:r>
            <a:r>
              <a:rPr lang="es-MX" sz="1400" dirty="0">
                <a:latin typeface="Myriad Pro Light"/>
                <a:cs typeface="Myriad Pro Light"/>
              </a:rPr>
              <a:t>8.00% </a:t>
            </a:r>
            <a:r>
              <a:rPr lang="es-MX" sz="1400" dirty="0">
                <a:latin typeface="Myriad Pro Light"/>
                <a:cs typeface="Myriad Pro Light"/>
              </a:rPr>
              <a:t>y spread de </a:t>
            </a:r>
            <a:r>
              <a:rPr lang="es-MX" sz="1400" dirty="0">
                <a:latin typeface="Myriad Pro Light"/>
                <a:cs typeface="Myriad Pro Light"/>
              </a:rPr>
              <a:t>2.46% </a:t>
            </a:r>
            <a:r>
              <a:rPr lang="es-MX" sz="1400" dirty="0">
                <a:latin typeface="Myriad Pro Light"/>
                <a:cs typeface="Myriad Pro Light"/>
              </a:rPr>
              <a:t>sobre Bonos M</a:t>
            </a:r>
          </a:p>
          <a:p>
            <a:pPr marL="742950" lvl="1" indent="-285750" algn="just">
              <a:buFont typeface="Courier New" panose="02070309020205020404" pitchFamily="49" charset="0"/>
              <a:buChar char="o"/>
            </a:pPr>
            <a:endParaRPr lang="es-MX" sz="1600" dirty="0"/>
          </a:p>
          <a:p>
            <a:pPr marL="742950" lvl="1" indent="-285750" algn="just">
              <a:buFont typeface="Courier New" panose="02070309020205020404" pitchFamily="49" charset="0"/>
              <a:buChar char="o"/>
            </a:pPr>
            <a:endParaRPr lang="es-MX" sz="1600" dirty="0"/>
          </a:p>
        </p:txBody>
      </p:sp>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22</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1679079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144000" y="288000"/>
            <a:ext cx="6813051" cy="677773"/>
          </a:xfrm>
        </p:spPr>
        <p:txBody>
          <a:bodyPr>
            <a:normAutofit/>
          </a:bodyPr>
          <a:lstStyle/>
          <a:p>
            <a:r>
              <a:rPr lang="es-MX" sz="2400" b="1" dirty="0" smtClean="0"/>
              <a:t>Certificados Bursátiles (CB)</a:t>
            </a:r>
            <a:endParaRPr lang="es-MX" sz="2400" b="1" dirty="0"/>
          </a:p>
        </p:txBody>
      </p:sp>
      <p:sp>
        <p:nvSpPr>
          <p:cNvPr id="3" name="2 CuadroTexto"/>
          <p:cNvSpPr txBox="1"/>
          <p:nvPr/>
        </p:nvSpPr>
        <p:spPr>
          <a:xfrm>
            <a:off x="144000" y="1158240"/>
            <a:ext cx="8450467" cy="1938992"/>
          </a:xfrm>
          <a:prstGeom prst="rect">
            <a:avLst/>
          </a:prstGeom>
          <a:noFill/>
        </p:spPr>
        <p:txBody>
          <a:bodyPr wrap="square" rtlCol="0">
            <a:spAutoFit/>
          </a:bodyPr>
          <a:lstStyle/>
          <a:p>
            <a:pPr algn="just"/>
            <a:r>
              <a:rPr lang="es-MX" sz="1200" dirty="0">
                <a:latin typeface="Myriad Pro Light"/>
                <a:cs typeface="Myriad Pro Light"/>
              </a:rPr>
              <a:t>Los Certificados Bursátiles son bonos emitidos por empresas </a:t>
            </a:r>
            <a:r>
              <a:rPr lang="es-MX" sz="1200" dirty="0" smtClean="0">
                <a:latin typeface="Myriad Pro Light"/>
                <a:cs typeface="Myriad Pro Light"/>
              </a:rPr>
              <a:t>privadas.</a:t>
            </a:r>
            <a:endParaRPr lang="es-MX" sz="1200" dirty="0">
              <a:latin typeface="Myriad Pro Light"/>
              <a:cs typeface="Myriad Pro Light"/>
            </a:endParaRPr>
          </a:p>
          <a:p>
            <a:pPr algn="just"/>
            <a:endParaRPr lang="es-MX" sz="1200" dirty="0">
              <a:latin typeface="Myriad Pro Light"/>
              <a:cs typeface="Myriad Pro Light"/>
            </a:endParaRPr>
          </a:p>
          <a:p>
            <a:pPr algn="just"/>
            <a:r>
              <a:rPr lang="es-MX" sz="1200" dirty="0">
                <a:latin typeface="Myriad Pro Light"/>
                <a:cs typeface="Myriad Pro Light"/>
              </a:rPr>
              <a:t>La estrategia está enfocada en lo siguiente:</a:t>
            </a:r>
          </a:p>
          <a:p>
            <a:pPr marL="285750" indent="-285750" algn="just">
              <a:buClr>
                <a:srgbClr val="CD0000"/>
              </a:buClr>
              <a:buFont typeface="Arial" panose="020B0604020202020204" pitchFamily="34" charset="0"/>
              <a:buChar char="•"/>
            </a:pPr>
            <a:r>
              <a:rPr lang="es-MX" sz="1200" dirty="0">
                <a:latin typeface="Myriad Pro Light"/>
                <a:cs typeface="Myriad Pro Light"/>
              </a:rPr>
              <a:t>Buscar CB mayor sobretasa respecto a su referencia de mercado</a:t>
            </a:r>
          </a:p>
          <a:p>
            <a:pPr marL="285750" indent="-285750" algn="just">
              <a:buClr>
                <a:srgbClr val="CD0000"/>
              </a:buClr>
              <a:buFont typeface="Arial" panose="020B0604020202020204" pitchFamily="34" charset="0"/>
              <a:buChar char="•"/>
            </a:pPr>
            <a:r>
              <a:rPr lang="es-MX" sz="1200" dirty="0">
                <a:latin typeface="Myriad Pro Light"/>
                <a:cs typeface="Myriad Pro Light"/>
              </a:rPr>
              <a:t>Incrementar el rendimiento y tasa de cupón del portafolio</a:t>
            </a:r>
          </a:p>
          <a:p>
            <a:pPr marL="285750" indent="-285750" algn="just">
              <a:buClr>
                <a:srgbClr val="CD0000"/>
              </a:buClr>
              <a:buFont typeface="Arial" panose="020B0604020202020204" pitchFamily="34" charset="0"/>
              <a:buChar char="•"/>
            </a:pPr>
            <a:r>
              <a:rPr lang="es-MX" sz="1200" dirty="0">
                <a:latin typeface="Myriad Pro Light"/>
                <a:cs typeface="Myriad Pro Light"/>
              </a:rPr>
              <a:t>Incluir en el portafolio CB con buena calidad crediticia</a:t>
            </a:r>
          </a:p>
          <a:p>
            <a:pPr marL="285750" indent="-285750" algn="just">
              <a:buClr>
                <a:srgbClr val="CD0000"/>
              </a:buClr>
              <a:buFont typeface="Arial" panose="020B0604020202020204" pitchFamily="34" charset="0"/>
              <a:buChar char="•"/>
            </a:pPr>
            <a:r>
              <a:rPr lang="es-MX" sz="1200" dirty="0">
                <a:latin typeface="Myriad Pro Light"/>
                <a:cs typeface="Myriad Pro Light"/>
              </a:rPr>
              <a:t>En emisiones de tasa flotante, protegerse ante posibles alzas de tasa de interés</a:t>
            </a:r>
          </a:p>
          <a:p>
            <a:pPr algn="just"/>
            <a:endParaRPr lang="es-MX" sz="1200" dirty="0">
              <a:latin typeface="Myriad Pro Light"/>
              <a:cs typeface="Myriad Pro Light"/>
            </a:endParaRPr>
          </a:p>
          <a:p>
            <a:pPr algn="just"/>
            <a:r>
              <a:rPr lang="es-MX" sz="1200" dirty="0">
                <a:latin typeface="Myriad Pro Light"/>
                <a:cs typeface="Myriad Pro Light"/>
              </a:rPr>
              <a:t>El portafolio tiene activos en CB correspondiente al 2.0% del total de activos, los cuales están diversificados de la siguiente manera</a:t>
            </a:r>
            <a:r>
              <a:rPr lang="es-MX" sz="1200" dirty="0" smtClean="0">
                <a:latin typeface="Myriad Pro Light"/>
                <a:cs typeface="Myriad Pro Light"/>
              </a:rPr>
              <a:t>:</a:t>
            </a:r>
            <a:endParaRPr lang="es-MX" sz="1200" dirty="0" smtClean="0"/>
          </a:p>
        </p:txBody>
      </p:sp>
      <p:sp>
        <p:nvSpPr>
          <p:cNvPr id="7" name="Rectangle 9"/>
          <p:cNvSpPr/>
          <p:nvPr/>
        </p:nvSpPr>
        <p:spPr>
          <a:xfrm>
            <a:off x="144000" y="3288263"/>
            <a:ext cx="1368000" cy="680055"/>
          </a:xfrm>
          <a:prstGeom prst="rect">
            <a:avLst/>
          </a:prstGeom>
          <a:solidFill>
            <a:srgbClr val="CD0000"/>
          </a:solidFill>
          <a:ln w="9525" algn="ctr">
            <a:solidFill>
              <a:srgbClr val="672C6C"/>
            </a:solidFill>
            <a:miter lim="800000"/>
            <a:headEnd type="none" w="lg" len="lg"/>
            <a:tailEnd type="none" w="lg" len="lg"/>
          </a:ln>
        </p:spPr>
        <p:txBody>
          <a:bodyPr wrap="square" tIns="91440" bIns="91440"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200" b="1" i="0" u="none" strike="noStrike" kern="0" cap="none" spc="0" normalizeH="0" baseline="0" noProof="0" dirty="0" smtClean="0">
                <a:ln>
                  <a:noFill/>
                </a:ln>
                <a:solidFill>
                  <a:sysClr val="window" lastClr="FFFFFF"/>
                </a:solidFill>
                <a:effectLst/>
                <a:uLnTx/>
                <a:uFillTx/>
              </a:rPr>
              <a:t>CONSUBANCO</a:t>
            </a:r>
          </a:p>
          <a:p>
            <a:pPr lvl="0" algn="ctr" defTabSz="914400"/>
            <a:r>
              <a:rPr lang="es-MX" sz="1200" b="1" kern="0" dirty="0">
                <a:solidFill>
                  <a:sysClr val="window" lastClr="FFFFFF"/>
                </a:solidFill>
              </a:rPr>
              <a:t>(94_CSBANCO_14</a:t>
            </a:r>
            <a:r>
              <a:rPr lang="es-MX" sz="1200" b="1" kern="0" dirty="0" smtClean="0">
                <a:solidFill>
                  <a:sysClr val="window" lastClr="FFFFFF"/>
                </a:solidFill>
              </a:rPr>
              <a:t>)</a:t>
            </a:r>
            <a:endParaRPr kumimoji="0" lang="es-MX" sz="1200" b="1" i="0" u="none" strike="noStrike" kern="0" cap="none" spc="0" normalizeH="0" baseline="0" noProof="0" dirty="0">
              <a:ln>
                <a:noFill/>
              </a:ln>
              <a:solidFill>
                <a:sysClr val="window" lastClr="FFFFFF"/>
              </a:solidFill>
              <a:effectLst/>
              <a:uLnTx/>
              <a:uFillTx/>
            </a:endParaRPr>
          </a:p>
        </p:txBody>
      </p:sp>
      <p:sp>
        <p:nvSpPr>
          <p:cNvPr id="8" name="Rectangle 9"/>
          <p:cNvSpPr/>
          <p:nvPr/>
        </p:nvSpPr>
        <p:spPr>
          <a:xfrm>
            <a:off x="144000" y="4203990"/>
            <a:ext cx="1368000" cy="632991"/>
          </a:xfrm>
          <a:prstGeom prst="rect">
            <a:avLst/>
          </a:prstGeom>
          <a:solidFill>
            <a:srgbClr val="CD0000"/>
          </a:solidFill>
          <a:ln w="9525" algn="ctr">
            <a:solidFill>
              <a:srgbClr val="672C6C"/>
            </a:solidFill>
            <a:miter lim="800000"/>
            <a:headEnd type="none" w="lg" len="lg"/>
            <a:tailEnd type="none" w="lg" len="lg"/>
          </a:ln>
        </p:spPr>
        <p:txBody>
          <a:bodyPr wrap="square" tIns="91440" bIns="91440"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1200" b="1" i="0" u="none" strike="noStrike" kern="0" cap="none" spc="0" normalizeH="0" baseline="0" noProof="0" dirty="0">
                <a:ln>
                  <a:noFill/>
                </a:ln>
                <a:solidFill>
                  <a:sysClr val="window" lastClr="FFFFFF"/>
                </a:solidFill>
                <a:effectLst/>
                <a:uLnTx/>
                <a:uFillTx/>
              </a:rPr>
              <a:t>Grupo Radio Centro </a:t>
            </a:r>
            <a:endParaRPr kumimoji="0" lang="es-MX" sz="1200" b="1" i="0" u="none" strike="noStrike" kern="0" cap="none" spc="0" normalizeH="0" baseline="0" noProof="0" dirty="0" smtClean="0">
              <a:ln>
                <a:noFill/>
              </a:ln>
              <a:solidFill>
                <a:sysClr val="window" lastClr="FFFFFF"/>
              </a:solidFill>
              <a:effectLst/>
              <a:uLnTx/>
              <a:uFillTx/>
            </a:endParaRPr>
          </a:p>
          <a:p>
            <a:pPr lvl="0" algn="ctr" defTabSz="914400"/>
            <a:r>
              <a:rPr lang="es-MX" sz="1200" b="1" kern="0" dirty="0">
                <a:solidFill>
                  <a:sysClr val="window" lastClr="FFFFFF"/>
                </a:solidFill>
              </a:rPr>
              <a:t>(</a:t>
            </a:r>
            <a:r>
              <a:rPr lang="es-MX" sz="1200" b="1" kern="0" dirty="0" smtClean="0">
                <a:solidFill>
                  <a:sysClr val="window" lastClr="FFFFFF"/>
                </a:solidFill>
              </a:rPr>
              <a:t>91_RCENTRO_14</a:t>
            </a:r>
            <a:r>
              <a:rPr lang="es-MX" sz="1200" b="1" kern="0" dirty="0">
                <a:solidFill>
                  <a:sysClr val="window" lastClr="FFFFFF"/>
                </a:solidFill>
              </a:rPr>
              <a:t>)</a:t>
            </a:r>
            <a:endParaRPr kumimoji="0" lang="es-MX" sz="1200" b="1" i="0" u="none" strike="noStrike" kern="0" cap="none" spc="0" normalizeH="0" baseline="0" noProof="0" dirty="0">
              <a:ln>
                <a:noFill/>
              </a:ln>
              <a:solidFill>
                <a:sysClr val="window" lastClr="FFFFFF"/>
              </a:solidFill>
              <a:effectLst/>
              <a:uLnTx/>
              <a:uFillTx/>
            </a:endParaRPr>
          </a:p>
        </p:txBody>
      </p:sp>
      <p:sp>
        <p:nvSpPr>
          <p:cNvPr id="2" name="1 Rectángulo"/>
          <p:cNvSpPr/>
          <p:nvPr/>
        </p:nvSpPr>
        <p:spPr>
          <a:xfrm>
            <a:off x="1673524" y="3195625"/>
            <a:ext cx="7263442" cy="830997"/>
          </a:xfrm>
          <a:prstGeom prst="rect">
            <a:avLst/>
          </a:prstGeom>
        </p:spPr>
        <p:txBody>
          <a:bodyPr wrap="square">
            <a:spAutoFit/>
          </a:bodyPr>
          <a:lstStyle/>
          <a:p>
            <a:pPr marL="180975" indent="-180975" algn="just">
              <a:buFont typeface="Arial" panose="020B0604020202020204" pitchFamily="34" charset="0"/>
              <a:buChar char="•"/>
            </a:pPr>
            <a:r>
              <a:rPr lang="es-MX" sz="1200" dirty="0">
                <a:latin typeface="Myriad Pro Light"/>
                <a:cs typeface="Myriad Pro Light"/>
              </a:rPr>
              <a:t>7.5% de CB</a:t>
            </a:r>
          </a:p>
          <a:p>
            <a:pPr marL="742950" lvl="1" indent="-285750" algn="just">
              <a:buFont typeface="Courier New" panose="02070309020205020404" pitchFamily="49" charset="0"/>
              <a:buChar char="o"/>
            </a:pPr>
            <a:r>
              <a:rPr lang="es-MX" sz="1200" dirty="0">
                <a:latin typeface="Myriad Pro Light"/>
                <a:cs typeface="Myriad Pro Light"/>
              </a:rPr>
              <a:t>Sector bancario</a:t>
            </a:r>
          </a:p>
          <a:p>
            <a:pPr marL="742950" lvl="1" indent="-285750" algn="just">
              <a:buFont typeface="Courier New" panose="02070309020205020404" pitchFamily="49" charset="0"/>
              <a:buChar char="o"/>
            </a:pPr>
            <a:r>
              <a:rPr lang="es-MX" sz="1200" dirty="0">
                <a:latin typeface="Myriad Pro Light"/>
                <a:cs typeface="Myriad Pro Light"/>
              </a:rPr>
              <a:t>Calificaciones: A por parte de S&amp;P y A- por </a:t>
            </a:r>
            <a:r>
              <a:rPr lang="es-MX" sz="1200" dirty="0" err="1">
                <a:latin typeface="Myriad Pro Light"/>
                <a:cs typeface="Myriad Pro Light"/>
              </a:rPr>
              <a:t>Fitch</a:t>
            </a:r>
            <a:r>
              <a:rPr lang="es-MX" sz="1200" dirty="0">
                <a:latin typeface="Myriad Pro Light"/>
                <a:cs typeface="Myriad Pro Light"/>
              </a:rPr>
              <a:t> Ratings</a:t>
            </a:r>
          </a:p>
          <a:p>
            <a:pPr marL="742950" lvl="1" indent="-285750" algn="just">
              <a:buFont typeface="Courier New" panose="02070309020205020404" pitchFamily="49" charset="0"/>
              <a:buChar char="o"/>
            </a:pPr>
            <a:r>
              <a:rPr lang="es-MX" sz="1200" dirty="0">
                <a:latin typeface="Myriad Pro Light"/>
                <a:cs typeface="Myriad Pro Light"/>
              </a:rPr>
              <a:t>Tasa de cupón de 5.8% y spread de 2.5% sobre la TIIE de 28 días</a:t>
            </a:r>
          </a:p>
        </p:txBody>
      </p:sp>
      <p:sp>
        <p:nvSpPr>
          <p:cNvPr id="4" name="3 Rectángulo"/>
          <p:cNvSpPr/>
          <p:nvPr/>
        </p:nvSpPr>
        <p:spPr>
          <a:xfrm>
            <a:off x="1673524" y="4104988"/>
            <a:ext cx="7349706" cy="830997"/>
          </a:xfrm>
          <a:prstGeom prst="rect">
            <a:avLst/>
          </a:prstGeom>
        </p:spPr>
        <p:txBody>
          <a:bodyPr wrap="square">
            <a:spAutoFit/>
          </a:bodyPr>
          <a:lstStyle/>
          <a:p>
            <a:pPr marL="180975" indent="-180975" algn="just">
              <a:buFont typeface="Arial" panose="020B0604020202020204" pitchFamily="34" charset="0"/>
              <a:buChar char="•"/>
            </a:pPr>
            <a:r>
              <a:rPr lang="es-MX" sz="1200" dirty="0">
                <a:latin typeface="Myriad Pro Light"/>
                <a:cs typeface="Myriad Pro Light"/>
              </a:rPr>
              <a:t>35.7% de CB</a:t>
            </a:r>
          </a:p>
          <a:p>
            <a:pPr marL="742950" lvl="1" indent="-285750" algn="just">
              <a:buFont typeface="Courier New" panose="02070309020205020404" pitchFamily="49" charset="0"/>
              <a:buChar char="o"/>
            </a:pPr>
            <a:r>
              <a:rPr lang="es-MX" sz="1200" dirty="0">
                <a:latin typeface="Myriad Pro Light"/>
                <a:cs typeface="Myriad Pro Light"/>
              </a:rPr>
              <a:t>Sector comunicaciones</a:t>
            </a:r>
          </a:p>
          <a:p>
            <a:pPr marL="742950" lvl="1" indent="-285750" algn="just">
              <a:buFont typeface="Courier New" panose="02070309020205020404" pitchFamily="49" charset="0"/>
              <a:buChar char="o"/>
            </a:pPr>
            <a:r>
              <a:rPr lang="es-MX" sz="1200" dirty="0">
                <a:latin typeface="Myriad Pro Light"/>
                <a:cs typeface="Myriad Pro Light"/>
              </a:rPr>
              <a:t>Calificaciones: A- por parte de </a:t>
            </a:r>
            <a:r>
              <a:rPr lang="es-MX" sz="1200" dirty="0" err="1">
                <a:latin typeface="Myriad Pro Light"/>
                <a:cs typeface="Myriad Pro Light"/>
              </a:rPr>
              <a:t>Fitch</a:t>
            </a:r>
            <a:r>
              <a:rPr lang="es-MX" sz="1200" dirty="0">
                <a:latin typeface="Myriad Pro Light"/>
                <a:cs typeface="Myriad Pro Light"/>
              </a:rPr>
              <a:t> y A+ por HR Ratings</a:t>
            </a:r>
          </a:p>
          <a:p>
            <a:pPr marL="742950" lvl="1" indent="-285750" algn="just">
              <a:buFont typeface="Courier New" panose="02070309020205020404" pitchFamily="49" charset="0"/>
              <a:buChar char="o"/>
            </a:pPr>
            <a:r>
              <a:rPr lang="es-MX" sz="1200" dirty="0">
                <a:latin typeface="Myriad Pro Light"/>
                <a:cs typeface="Myriad Pro Light"/>
              </a:rPr>
              <a:t>Tasa de cupón de 6.3% y spread de 3.0% sobre la TIIE de 28 </a:t>
            </a:r>
            <a:r>
              <a:rPr lang="es-MX" sz="1200" dirty="0" smtClean="0">
                <a:latin typeface="Myriad Pro Light"/>
                <a:cs typeface="Myriad Pro Light"/>
              </a:rPr>
              <a:t>días</a:t>
            </a:r>
            <a:endParaRPr lang="es-MX" sz="1200" dirty="0">
              <a:latin typeface="Myriad Pro Light"/>
              <a:cs typeface="Myriad Pro Light"/>
            </a:endParaRPr>
          </a:p>
        </p:txBody>
      </p:sp>
      <p:sp>
        <p:nvSpPr>
          <p:cNvPr id="11" name="Rectangle 9"/>
          <p:cNvSpPr/>
          <p:nvPr/>
        </p:nvSpPr>
        <p:spPr>
          <a:xfrm>
            <a:off x="144000" y="5023009"/>
            <a:ext cx="1368000" cy="656947"/>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lvl="0" algn="ctr" defTabSz="914400"/>
            <a:r>
              <a:rPr lang="es-MX" sz="1200" b="1" kern="0" dirty="0">
                <a:solidFill>
                  <a:sysClr val="window" lastClr="FFFFFF"/>
                </a:solidFill>
              </a:rPr>
              <a:t>AB&amp;C Leasing de México (91_ABCCB_14-2</a:t>
            </a:r>
            <a:r>
              <a:rPr lang="es-MX" sz="1200" b="1" kern="0" dirty="0" smtClean="0">
                <a:solidFill>
                  <a:sysClr val="window" lastClr="FFFFFF"/>
                </a:solidFill>
              </a:rPr>
              <a:t>)</a:t>
            </a:r>
            <a:endParaRPr kumimoji="0" lang="es-MX" sz="1200" b="1" i="0" u="none" strike="noStrike" kern="0" cap="none" spc="0" normalizeH="0" baseline="0" noProof="0" dirty="0">
              <a:ln>
                <a:noFill/>
              </a:ln>
              <a:solidFill>
                <a:sysClr val="window" lastClr="FFFFFF"/>
              </a:solidFill>
              <a:effectLst/>
              <a:uLnTx/>
              <a:uFillTx/>
            </a:endParaRPr>
          </a:p>
        </p:txBody>
      </p:sp>
      <p:sp>
        <p:nvSpPr>
          <p:cNvPr id="9" name="8 Rectángulo"/>
          <p:cNvSpPr/>
          <p:nvPr/>
        </p:nvSpPr>
        <p:spPr>
          <a:xfrm>
            <a:off x="1673524" y="4935985"/>
            <a:ext cx="7349706" cy="830997"/>
          </a:xfrm>
          <a:prstGeom prst="rect">
            <a:avLst/>
          </a:prstGeom>
        </p:spPr>
        <p:txBody>
          <a:bodyPr wrap="square">
            <a:spAutoFit/>
          </a:bodyPr>
          <a:lstStyle/>
          <a:p>
            <a:pPr marL="180975" indent="-180975" algn="just">
              <a:buFont typeface="Arial" panose="020B0604020202020204" pitchFamily="34" charset="0"/>
              <a:buChar char="•"/>
            </a:pPr>
            <a:r>
              <a:rPr lang="es-MX" sz="1200" dirty="0">
                <a:latin typeface="Myriad Pro Light"/>
                <a:cs typeface="Myriad Pro Light"/>
              </a:rPr>
              <a:t>18.8% de CB.</a:t>
            </a:r>
          </a:p>
          <a:p>
            <a:pPr marL="742950" lvl="1" indent="-285750" algn="just">
              <a:buFont typeface="Courier New" panose="02070309020205020404" pitchFamily="49" charset="0"/>
              <a:buChar char="o"/>
            </a:pPr>
            <a:r>
              <a:rPr lang="es-MX" sz="1200" dirty="0">
                <a:latin typeface="Myriad Pro Light"/>
                <a:cs typeface="Myriad Pro Light"/>
              </a:rPr>
              <a:t>Sector financiero</a:t>
            </a:r>
          </a:p>
          <a:p>
            <a:pPr marL="742950" lvl="1" indent="-285750" algn="just">
              <a:buFont typeface="Courier New" panose="02070309020205020404" pitchFamily="49" charset="0"/>
              <a:buChar char="o"/>
            </a:pPr>
            <a:r>
              <a:rPr lang="es-MX" sz="1200" dirty="0">
                <a:latin typeface="Myriad Pro Light"/>
                <a:cs typeface="Myriad Pro Light"/>
              </a:rPr>
              <a:t>Calificaciones: AAA por parte de S&amp;P y por HR Ratings</a:t>
            </a:r>
          </a:p>
          <a:p>
            <a:pPr marL="742950" lvl="1" indent="-285750" algn="just">
              <a:buFont typeface="Courier New" panose="02070309020205020404" pitchFamily="49" charset="0"/>
              <a:buChar char="o"/>
            </a:pPr>
            <a:r>
              <a:rPr lang="es-MX" sz="1200" dirty="0">
                <a:latin typeface="Myriad Pro Light"/>
                <a:cs typeface="Myriad Pro Light"/>
              </a:rPr>
              <a:t>Tasa de cupón de 4.9% y spread de 1.6% sobre la TIIE de 28 días</a:t>
            </a:r>
          </a:p>
        </p:txBody>
      </p:sp>
      <p:sp>
        <p:nvSpPr>
          <p:cNvPr id="13"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23</a:t>
            </a:fld>
            <a:endParaRPr lang="es-ES" sz="1050" dirty="0">
              <a:solidFill>
                <a:prstClr val="black"/>
              </a:solidFill>
              <a:latin typeface="Arial" pitchFamily="34" charset="0"/>
              <a:cs typeface="Arial" pitchFamily="34" charset="0"/>
            </a:endParaRPr>
          </a:p>
        </p:txBody>
      </p:sp>
      <p:sp>
        <p:nvSpPr>
          <p:cNvPr id="12" name="Rectangle 9"/>
          <p:cNvSpPr/>
          <p:nvPr/>
        </p:nvSpPr>
        <p:spPr>
          <a:xfrm>
            <a:off x="144000" y="5906006"/>
            <a:ext cx="1368000" cy="656947"/>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lvl="0" algn="ctr" defTabSz="914400"/>
            <a:r>
              <a:rPr lang="es-MX" sz="1200" b="1" kern="0" dirty="0">
                <a:solidFill>
                  <a:sysClr val="window" lastClr="FFFFFF"/>
                </a:solidFill>
              </a:rPr>
              <a:t>Red de Carreteras de Occidente (</a:t>
            </a:r>
            <a:r>
              <a:rPr lang="es-MX" sz="1200" b="1" kern="0" dirty="0" smtClean="0">
                <a:solidFill>
                  <a:sysClr val="window" lastClr="FFFFFF"/>
                </a:solidFill>
              </a:rPr>
              <a:t>91_RCO_14)</a:t>
            </a:r>
            <a:endParaRPr kumimoji="0" lang="es-MX" sz="1200" b="1" i="0" u="none" strike="noStrike" kern="0" cap="none" spc="0" normalizeH="0" baseline="0" noProof="0" dirty="0">
              <a:ln>
                <a:noFill/>
              </a:ln>
              <a:solidFill>
                <a:sysClr val="window" lastClr="FFFFFF"/>
              </a:solidFill>
              <a:effectLst/>
              <a:uLnTx/>
              <a:uFillTx/>
            </a:endParaRPr>
          </a:p>
        </p:txBody>
      </p:sp>
      <p:sp>
        <p:nvSpPr>
          <p:cNvPr id="14" name="13 Rectángulo"/>
          <p:cNvSpPr/>
          <p:nvPr/>
        </p:nvSpPr>
        <p:spPr>
          <a:xfrm>
            <a:off x="1794294" y="5818980"/>
            <a:ext cx="7349706" cy="830997"/>
          </a:xfrm>
          <a:prstGeom prst="rect">
            <a:avLst/>
          </a:prstGeom>
        </p:spPr>
        <p:txBody>
          <a:bodyPr wrap="square">
            <a:spAutoFit/>
          </a:bodyPr>
          <a:lstStyle/>
          <a:p>
            <a:pPr marL="180975" indent="-180975" algn="just">
              <a:buFont typeface="Arial" panose="020B0604020202020204" pitchFamily="34" charset="0"/>
              <a:buChar char="•"/>
            </a:pPr>
            <a:r>
              <a:rPr lang="es-MX" sz="1200" dirty="0">
                <a:latin typeface="Myriad Pro Light"/>
                <a:cs typeface="Myriad Pro Light"/>
              </a:rPr>
              <a:t>38.0% de CB.</a:t>
            </a:r>
          </a:p>
          <a:p>
            <a:pPr marL="742950" lvl="1" indent="-285750" algn="just">
              <a:buFont typeface="Courier New" panose="02070309020205020404" pitchFamily="49" charset="0"/>
              <a:buChar char="o"/>
            </a:pPr>
            <a:r>
              <a:rPr lang="es-MX" sz="1200" dirty="0">
                <a:latin typeface="Myriad Pro Light"/>
                <a:cs typeface="Myriad Pro Light"/>
              </a:rPr>
              <a:t>Sector financiero</a:t>
            </a:r>
          </a:p>
          <a:p>
            <a:pPr marL="742950" lvl="1" indent="-285750" algn="just">
              <a:buFont typeface="Courier New" panose="02070309020205020404" pitchFamily="49" charset="0"/>
              <a:buChar char="o"/>
            </a:pPr>
            <a:r>
              <a:rPr lang="es-MX" sz="1200" dirty="0">
                <a:latin typeface="Myriad Pro Light"/>
                <a:cs typeface="Myriad Pro Light"/>
              </a:rPr>
              <a:t>Calificaciones: AAA por parte de S&amp;P y por HR Ratings</a:t>
            </a:r>
          </a:p>
          <a:p>
            <a:pPr marL="742950" lvl="1" indent="-285750" algn="just">
              <a:buFont typeface="Courier New" panose="02070309020205020404" pitchFamily="49" charset="0"/>
              <a:buChar char="o"/>
            </a:pPr>
            <a:r>
              <a:rPr lang="es-MX" sz="1200" dirty="0">
                <a:latin typeface="Myriad Pro Light"/>
                <a:cs typeface="Myriad Pro Light"/>
              </a:rPr>
              <a:t>Tasa de cupón de 4.9% y spread de 1.6% sobre la TIIE de 28 días</a:t>
            </a:r>
          </a:p>
        </p:txBody>
      </p:sp>
    </p:spTree>
    <p:extLst>
      <p:ext uri="{BB962C8B-B14F-4D97-AF65-F5344CB8AC3E}">
        <p14:creationId xmlns:p14="http://schemas.microsoft.com/office/powerpoint/2010/main" val="6722803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24</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ea typeface="MS PGothic" pitchFamily="34" charset="-128"/>
                <a:cs typeface="Arial" pitchFamily="34" charset="0"/>
              </a:rPr>
              <a:t>Orden del Día</a:t>
            </a:r>
            <a:endParaRPr lang="es-MX" sz="2400" b="1" dirty="0">
              <a:solidFill>
                <a:srgbClr val="CD0000"/>
              </a:solidFill>
              <a:ea typeface="MS PGothic" pitchFamily="34" charset="-128"/>
              <a:cs typeface="Arial"/>
            </a:endParaRPr>
          </a:p>
        </p:txBody>
      </p:sp>
      <p:sp>
        <p:nvSpPr>
          <p:cNvPr id="2" name="1 Rectángulo"/>
          <p:cNvSpPr/>
          <p:nvPr/>
        </p:nvSpPr>
        <p:spPr>
          <a:xfrm>
            <a:off x="573797" y="2432604"/>
            <a:ext cx="8009223" cy="3847207"/>
          </a:xfrm>
          <a:prstGeom prst="rect">
            <a:avLst/>
          </a:prstGeom>
        </p:spPr>
        <p:txBody>
          <a:bodyPr wrap="square">
            <a:spAutoFit/>
          </a:bodyPr>
          <a:lstStyle/>
          <a:p>
            <a:pPr marL="355600" indent="-355600" algn="just" defTabSz="457200">
              <a:spcAft>
                <a:spcPts val="2400"/>
              </a:spcAft>
              <a:buFont typeface="+mj-lt"/>
              <a:buAutoNum type="arabicPeriod"/>
            </a:pPr>
            <a:r>
              <a:rPr lang="es-MX" b="1" dirty="0">
                <a:solidFill>
                  <a:srgbClr val="B2B2B2"/>
                </a:solidFill>
              </a:rPr>
              <a:t>Informe </a:t>
            </a:r>
            <a:r>
              <a:rPr lang="es-MX" b="1" dirty="0">
                <a:solidFill>
                  <a:srgbClr val="B2B2B2"/>
                </a:solidFill>
              </a:rPr>
              <a:t>sobre resultados y estrategia de inversión del Fondo de Apoyo a las Necesidades de Vivienda de los Trabajadores (FANVIT).</a:t>
            </a:r>
          </a:p>
          <a:p>
            <a:pPr marL="355600" indent="-355600" algn="just" defTabSz="457200">
              <a:spcAft>
                <a:spcPts val="2400"/>
              </a:spcAft>
              <a:buFont typeface="+mj-lt"/>
              <a:buAutoNum type="arabicPeriod"/>
            </a:pPr>
            <a:r>
              <a:rPr lang="es-MX" b="1" dirty="0">
                <a:solidFill>
                  <a:srgbClr val="B2B2B2"/>
                </a:solidFill>
              </a:rPr>
              <a:t>Informe sobre la composición del portafolio del FANVIT.</a:t>
            </a:r>
          </a:p>
          <a:p>
            <a:pPr marL="355600" indent="-355600" algn="just" defTabSz="457200">
              <a:spcAft>
                <a:spcPts val="2400"/>
              </a:spcAft>
              <a:buFont typeface="+mj-lt"/>
              <a:buAutoNum type="arabicPeriod"/>
            </a:pPr>
            <a:r>
              <a:rPr lang="es-MX" b="1" dirty="0">
                <a:solidFill>
                  <a:srgbClr val="CD0000"/>
                </a:solidFill>
              </a:rPr>
              <a:t>Informe </a:t>
            </a:r>
            <a:r>
              <a:rPr lang="es-MX" b="1" dirty="0">
                <a:solidFill>
                  <a:srgbClr val="CD0000"/>
                </a:solidFill>
              </a:rPr>
              <a:t>sobre los avances en la implementación del </a:t>
            </a:r>
            <a:r>
              <a:rPr lang="es-MX" b="1" dirty="0">
                <a:solidFill>
                  <a:srgbClr val="CD0000"/>
                </a:solidFill>
              </a:rPr>
              <a:t>FANVIT.</a:t>
            </a:r>
          </a:p>
          <a:p>
            <a:pPr marL="355600" indent="-355600" algn="just" defTabSz="457200">
              <a:spcAft>
                <a:spcPts val="2400"/>
              </a:spcAft>
              <a:buFont typeface="+mj-lt"/>
              <a:buAutoNum type="arabicPeriod"/>
            </a:pPr>
            <a:r>
              <a:rPr lang="es-MX" b="1" dirty="0">
                <a:solidFill>
                  <a:srgbClr val="B2B2B2"/>
                </a:solidFill>
              </a:rPr>
              <a:t>Informe sobre los avances en la implementación del </a:t>
            </a:r>
            <a:r>
              <a:rPr lang="es-MX" b="1" dirty="0" smtClean="0">
                <a:solidFill>
                  <a:srgbClr val="B2B2B2"/>
                </a:solidFill>
              </a:rPr>
              <a:t>FINVIT</a:t>
            </a:r>
            <a:r>
              <a:rPr lang="es-MX" b="1" dirty="0" smtClean="0">
                <a:solidFill>
                  <a:srgbClr val="B2B2B2"/>
                </a:solidFill>
              </a:rPr>
              <a:t>.</a:t>
            </a:r>
          </a:p>
          <a:p>
            <a:pPr marL="355600" indent="-355600" algn="just" defTabSz="457200">
              <a:spcAft>
                <a:spcPts val="2400"/>
              </a:spcAft>
              <a:buFont typeface="+mj-lt"/>
              <a:buAutoNum type="arabicPeriod"/>
            </a:pPr>
            <a:r>
              <a:rPr lang="es-MX" b="1" dirty="0" smtClean="0">
                <a:solidFill>
                  <a:srgbClr val="B2B2B2"/>
                </a:solidFill>
              </a:rPr>
              <a:t>Informe sobre la autorización al INFONAVIT como inversionista institucional.</a:t>
            </a:r>
          </a:p>
          <a:p>
            <a:pPr marL="355600" indent="-355600" algn="just" defTabSz="457200">
              <a:spcAft>
                <a:spcPts val="2400"/>
              </a:spcAft>
              <a:buFont typeface="+mj-lt"/>
              <a:buAutoNum type="arabicPeriod"/>
            </a:pPr>
            <a:r>
              <a:rPr lang="es-MX" b="1" dirty="0" smtClean="0">
                <a:solidFill>
                  <a:srgbClr val="B2B2B2"/>
                </a:solidFill>
              </a:rPr>
              <a:t>Informe sobre la modificación a las Bases de Funcionamiento del Comité de Inversiones con base a las nuevas disposiciones de la CNBV.</a:t>
            </a:r>
            <a:endParaRPr lang="es-MX" b="1" dirty="0">
              <a:solidFill>
                <a:srgbClr val="B2B2B2"/>
              </a:solidFill>
            </a:endParaRPr>
          </a:p>
        </p:txBody>
      </p:sp>
      <p:sp>
        <p:nvSpPr>
          <p:cNvPr id="6" name="5 Rectángulo"/>
          <p:cNvSpPr/>
          <p:nvPr/>
        </p:nvSpPr>
        <p:spPr>
          <a:xfrm>
            <a:off x="251156" y="1228491"/>
            <a:ext cx="8323122" cy="923330"/>
          </a:xfrm>
          <a:prstGeom prst="rect">
            <a:avLst/>
          </a:prstGeom>
        </p:spPr>
        <p:txBody>
          <a:bodyPr wrap="square">
            <a:spAutoFit/>
          </a:bodyPr>
          <a:lstStyle/>
          <a:p>
            <a:pPr algn="ctr" defTabSz="457200"/>
            <a:r>
              <a:rPr lang="es-MX" b="1" dirty="0">
                <a:solidFill>
                  <a:prstClr val="black"/>
                </a:solidFill>
                <a:ea typeface="MS PGothic" pitchFamily="34" charset="-128"/>
                <a:cs typeface="Arial" pitchFamily="34" charset="0"/>
              </a:rPr>
              <a:t>Grupo de Trabajo de Inversiones </a:t>
            </a:r>
          </a:p>
          <a:p>
            <a:pPr algn="ctr" defTabSz="457200"/>
            <a:r>
              <a:rPr lang="es-MX" b="1" dirty="0" smtClean="0">
                <a:solidFill>
                  <a:prstClr val="black"/>
                </a:solidFill>
                <a:ea typeface="MS PGothic" pitchFamily="34" charset="-128"/>
                <a:cs typeface="Arial" pitchFamily="34" charset="0"/>
              </a:rPr>
              <a:t>Sesión </a:t>
            </a:r>
            <a:r>
              <a:rPr lang="es-MX" b="1" dirty="0">
                <a:solidFill>
                  <a:prstClr val="black"/>
                </a:solidFill>
                <a:ea typeface="MS PGothic" pitchFamily="34" charset="-128"/>
                <a:cs typeface="Arial" pitchFamily="34" charset="0"/>
              </a:rPr>
              <a:t>número </a:t>
            </a:r>
            <a:r>
              <a:rPr lang="es-MX" b="1" dirty="0" smtClean="0">
                <a:solidFill>
                  <a:prstClr val="black"/>
                </a:solidFill>
                <a:ea typeface="MS PGothic" pitchFamily="34" charset="-128"/>
                <a:cs typeface="Arial" pitchFamily="34" charset="0"/>
              </a:rPr>
              <a:t>006 </a:t>
            </a:r>
          </a:p>
          <a:p>
            <a:pPr algn="ctr" defTabSz="457200"/>
            <a:r>
              <a:rPr lang="es-MX" b="1" dirty="0" smtClean="0">
                <a:solidFill>
                  <a:prstClr val="black"/>
                </a:solidFill>
                <a:ea typeface="MS PGothic" pitchFamily="34" charset="-128"/>
                <a:cs typeface="Arial" pitchFamily="34" charset="0"/>
              </a:rPr>
              <a:t>18 de marzo </a:t>
            </a:r>
            <a:r>
              <a:rPr lang="es-MX" b="1" dirty="0">
                <a:solidFill>
                  <a:prstClr val="black"/>
                </a:solidFill>
                <a:ea typeface="MS PGothic" pitchFamily="34" charset="-128"/>
                <a:cs typeface="Arial" pitchFamily="34" charset="0"/>
              </a:rPr>
              <a:t>de 2015</a:t>
            </a:r>
          </a:p>
        </p:txBody>
      </p:sp>
    </p:spTree>
    <p:extLst>
      <p:ext uri="{BB962C8B-B14F-4D97-AF65-F5344CB8AC3E}">
        <p14:creationId xmlns:p14="http://schemas.microsoft.com/office/powerpoint/2010/main" val="20797751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7 Conector recto"/>
          <p:cNvCxnSpPr/>
          <p:nvPr/>
        </p:nvCxnSpPr>
        <p:spPr>
          <a:xfrm>
            <a:off x="545926" y="1465717"/>
            <a:ext cx="1090392"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Conector recto"/>
          <p:cNvCxnSpPr/>
          <p:nvPr/>
        </p:nvCxnSpPr>
        <p:spPr>
          <a:xfrm>
            <a:off x="2213254" y="1467989"/>
            <a:ext cx="6480000"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61"/>
          <p:cNvCxnSpPr/>
          <p:nvPr/>
        </p:nvCxnSpPr>
        <p:spPr>
          <a:xfrm>
            <a:off x="315736" y="3356789"/>
            <a:ext cx="855196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11" name="TextColumnContent"/>
          <p:cNvSpPr>
            <a:spLocks noChangeArrowheads="1"/>
          </p:cNvSpPr>
          <p:nvPr/>
        </p:nvSpPr>
        <p:spPr bwMode="gray">
          <a:xfrm>
            <a:off x="1923804" y="1619423"/>
            <a:ext cx="6987450" cy="1508105"/>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defTabSz="913881">
              <a:buClr>
                <a:srgbClr val="BB2D2C"/>
              </a:buClr>
              <a:buFontTx/>
              <a:buChar char="•"/>
            </a:pPr>
            <a:r>
              <a:rPr lang="es-MX" sz="1400" dirty="0"/>
              <a:t>O</a:t>
            </a:r>
            <a:r>
              <a:rPr lang="es-MX" sz="1400" dirty="0" smtClean="0"/>
              <a:t>peración </a:t>
            </a:r>
            <a:r>
              <a:rPr lang="es-MX" sz="1400" dirty="0"/>
              <a:t>conforme a etapa híbrida, gestión entre el Asesor financiero y </a:t>
            </a:r>
            <a:r>
              <a:rPr lang="es-MX" sz="1400" dirty="0" smtClean="0"/>
              <a:t>MFGI.</a:t>
            </a:r>
            <a:endParaRPr lang="es-MX" sz="1400" dirty="0"/>
          </a:p>
          <a:p>
            <a:pPr marL="180975" lvl="1" indent="-174625" defTabSz="913881">
              <a:buClr>
                <a:srgbClr val="BB2D2C"/>
              </a:buClr>
              <a:buFontTx/>
              <a:buChar char="•"/>
            </a:pPr>
            <a:r>
              <a:rPr lang="es-MX" sz="1400" dirty="0" smtClean="0"/>
              <a:t>Capacitación en </a:t>
            </a:r>
            <a:r>
              <a:rPr lang="es-MX" sz="1400" dirty="0"/>
              <a:t>sitio </a:t>
            </a:r>
            <a:r>
              <a:rPr lang="es-MX" sz="1400" dirty="0" smtClean="0"/>
              <a:t>al </a:t>
            </a:r>
            <a:r>
              <a:rPr lang="es-MX" sz="1400" dirty="0"/>
              <a:t>personal de MFGI para la utilización del sistema Charles </a:t>
            </a:r>
            <a:r>
              <a:rPr lang="es-MX" sz="1400" dirty="0" smtClean="0"/>
              <a:t>River</a:t>
            </a:r>
            <a:r>
              <a:rPr lang="es-MX" sz="1400" dirty="0"/>
              <a:t> </a:t>
            </a:r>
            <a:r>
              <a:rPr lang="es-MX" sz="1400" dirty="0" smtClean="0"/>
              <a:t>(CRIMS</a:t>
            </a:r>
            <a:r>
              <a:rPr lang="es-MX" sz="1400" dirty="0" smtClean="0"/>
              <a:t>). </a:t>
            </a:r>
            <a:endParaRPr lang="es-MX" sz="1400" dirty="0"/>
          </a:p>
          <a:p>
            <a:pPr marL="180975" lvl="1" indent="-174625" defTabSz="913881">
              <a:buClr>
                <a:srgbClr val="BB2D2C"/>
              </a:buClr>
              <a:buFontTx/>
              <a:buChar char="•"/>
            </a:pPr>
            <a:r>
              <a:rPr lang="es-MX" sz="1400" dirty="0" smtClean="0"/>
              <a:t>Se </a:t>
            </a:r>
            <a:r>
              <a:rPr lang="es-MX" sz="1400" dirty="0"/>
              <a:t>continúa con la operación por parte del personal del Proveedor del Sistema, desde las </a:t>
            </a:r>
            <a:r>
              <a:rPr lang="es-MX" sz="1400" dirty="0" smtClean="0"/>
              <a:t>instalaciones.</a:t>
            </a:r>
          </a:p>
          <a:p>
            <a:pPr marL="180975" lvl="1" indent="-174625" defTabSz="913881">
              <a:buClr>
                <a:srgbClr val="BB2D2C"/>
              </a:buClr>
              <a:buFontTx/>
              <a:buChar char="•"/>
            </a:pPr>
            <a:r>
              <a:rPr lang="es-MX" sz="1400" dirty="0" smtClean="0"/>
              <a:t>Los </a:t>
            </a:r>
            <a:r>
              <a:rPr lang="es-MX" sz="1400" dirty="0"/>
              <a:t>integrantes del área de MFGI cursaron el módulo </a:t>
            </a:r>
            <a:r>
              <a:rPr lang="es-MX" sz="1400" dirty="0" smtClean="0"/>
              <a:t>de </a:t>
            </a:r>
            <a:r>
              <a:rPr lang="es-MX" sz="1400" dirty="0"/>
              <a:t>Mercado de capitales  y se encuentran cursando el módulo 5 </a:t>
            </a:r>
            <a:r>
              <a:rPr lang="es-MX" sz="1400" dirty="0" smtClean="0"/>
              <a:t>de Análisis económico </a:t>
            </a:r>
            <a:r>
              <a:rPr lang="es-MX" sz="1400" dirty="0"/>
              <a:t>de la capacitación </a:t>
            </a:r>
            <a:r>
              <a:rPr lang="es-MX" sz="1400" dirty="0" smtClean="0"/>
              <a:t> </a:t>
            </a:r>
            <a:r>
              <a:rPr lang="es-MX" sz="1400" dirty="0"/>
              <a:t>para la obtención de certificación de la AMIB.</a:t>
            </a:r>
          </a:p>
        </p:txBody>
      </p:sp>
      <p:sp>
        <p:nvSpPr>
          <p:cNvPr id="12" name="Rectangle 9"/>
          <p:cNvSpPr/>
          <p:nvPr/>
        </p:nvSpPr>
        <p:spPr>
          <a:xfrm>
            <a:off x="234325" y="1610796"/>
            <a:ext cx="1512305" cy="1627278"/>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defTabSz="913881"/>
            <a:r>
              <a:rPr lang="es-MX" sz="1400" b="1" dirty="0">
                <a:solidFill>
                  <a:prstClr val="white"/>
                </a:solidFill>
              </a:rPr>
              <a:t>Desarrollo de capacidades</a:t>
            </a:r>
          </a:p>
        </p:txBody>
      </p:sp>
      <p:sp>
        <p:nvSpPr>
          <p:cNvPr id="13" name="ColumnHeader"/>
          <p:cNvSpPr>
            <a:spLocks noChangeArrowheads="1"/>
          </p:cNvSpPr>
          <p:nvPr/>
        </p:nvSpPr>
        <p:spPr bwMode="gray">
          <a:xfrm>
            <a:off x="325438" y="1186212"/>
            <a:ext cx="1500505" cy="313350"/>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defTabSz="913881"/>
            <a:r>
              <a:rPr lang="es-MX" sz="1200" b="1" dirty="0">
                <a:solidFill>
                  <a:prstClr val="black"/>
                </a:solidFill>
              </a:rPr>
              <a:t>Dimensión</a:t>
            </a:r>
          </a:p>
        </p:txBody>
      </p:sp>
      <p:sp>
        <p:nvSpPr>
          <p:cNvPr id="14" name="ColumnHeader"/>
          <p:cNvSpPr>
            <a:spLocks noChangeArrowheads="1"/>
          </p:cNvSpPr>
          <p:nvPr/>
        </p:nvSpPr>
        <p:spPr bwMode="gray">
          <a:xfrm>
            <a:off x="1668981" y="1186211"/>
            <a:ext cx="6120956" cy="313349"/>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defTabSz="913881"/>
            <a:r>
              <a:rPr lang="es-MX" sz="1200" b="1" dirty="0">
                <a:solidFill>
                  <a:prstClr val="black"/>
                </a:solidFill>
              </a:rPr>
              <a:t>Estatus </a:t>
            </a:r>
            <a:r>
              <a:rPr lang="es-MX" sz="1200" b="1" dirty="0" smtClean="0">
                <a:solidFill>
                  <a:prstClr val="black"/>
                </a:solidFill>
              </a:rPr>
              <a:t>(15 de marzo de 2015)</a:t>
            </a:r>
            <a:endParaRPr lang="es-MX" sz="1200" b="1" dirty="0">
              <a:solidFill>
                <a:prstClr val="black"/>
              </a:solidFill>
            </a:endParaRPr>
          </a:p>
        </p:txBody>
      </p:sp>
      <p:cxnSp>
        <p:nvCxnSpPr>
          <p:cNvPr id="15" name="Straight Connector 61"/>
          <p:cNvCxnSpPr/>
          <p:nvPr/>
        </p:nvCxnSpPr>
        <p:spPr>
          <a:xfrm>
            <a:off x="325636" y="4349592"/>
            <a:ext cx="855196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16" name="Rectangle 9"/>
          <p:cNvSpPr/>
          <p:nvPr/>
        </p:nvSpPr>
        <p:spPr>
          <a:xfrm>
            <a:off x="234325" y="3412623"/>
            <a:ext cx="1512000" cy="794441"/>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defTabSz="913881"/>
            <a:r>
              <a:rPr lang="es-MX" sz="1400" b="1" dirty="0">
                <a:solidFill>
                  <a:prstClr val="white"/>
                </a:solidFill>
              </a:rPr>
              <a:t>Riesgos</a:t>
            </a:r>
          </a:p>
        </p:txBody>
      </p:sp>
      <p:sp>
        <p:nvSpPr>
          <p:cNvPr id="17" name="TextColumnContent"/>
          <p:cNvSpPr>
            <a:spLocks noChangeArrowheads="1"/>
          </p:cNvSpPr>
          <p:nvPr/>
        </p:nvSpPr>
        <p:spPr bwMode="gray">
          <a:xfrm>
            <a:off x="1939159" y="3444712"/>
            <a:ext cx="6955716" cy="861774"/>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defTabSz="913881">
              <a:buClr>
                <a:srgbClr val="BB2D2C"/>
              </a:buClr>
              <a:buFontTx/>
              <a:buChar char="•"/>
            </a:pPr>
            <a:r>
              <a:rPr lang="es-MX" sz="1400" dirty="0"/>
              <a:t>Verificación de funcionalidad del </a:t>
            </a:r>
            <a:r>
              <a:rPr lang="es-MX" sz="1400" dirty="0" err="1" smtClean="0"/>
              <a:t>site</a:t>
            </a:r>
            <a:r>
              <a:rPr lang="es-MX" sz="1400" dirty="0" smtClean="0"/>
              <a:t> alterno </a:t>
            </a:r>
            <a:r>
              <a:rPr lang="es-MX" sz="1400" dirty="0"/>
              <a:t>de </a:t>
            </a:r>
            <a:r>
              <a:rPr lang="es-MX" sz="1400" dirty="0" smtClean="0"/>
              <a:t>operaciones, proporcionado </a:t>
            </a:r>
            <a:r>
              <a:rPr lang="es-MX" sz="1400" dirty="0"/>
              <a:t>por el Proveedor del Sistema</a:t>
            </a:r>
            <a:r>
              <a:rPr lang="es-MX" sz="1400" dirty="0" smtClean="0"/>
              <a:t>.</a:t>
            </a:r>
          </a:p>
          <a:p>
            <a:pPr marL="180975" lvl="1" indent="-174625" defTabSz="913881">
              <a:buClr>
                <a:srgbClr val="BB2D2C"/>
              </a:buClr>
              <a:buFontTx/>
              <a:buChar char="•"/>
            </a:pPr>
            <a:r>
              <a:rPr lang="es-MX" sz="1400" dirty="0" smtClean="0"/>
              <a:t>Generación diaria de reportes de riesgos.</a:t>
            </a:r>
          </a:p>
          <a:p>
            <a:pPr marL="180975" lvl="1" indent="-174625" defTabSz="913881">
              <a:buClr>
                <a:srgbClr val="BB2D2C"/>
              </a:buClr>
              <a:buFontTx/>
              <a:buChar char="•"/>
            </a:pPr>
            <a:r>
              <a:rPr lang="es-MX" sz="1400" dirty="0" smtClean="0"/>
              <a:t>Realización de análisis fundamental de riesgo de crédito para emisores nacionales. </a:t>
            </a:r>
            <a:endParaRPr lang="es-MX" sz="1400" dirty="0"/>
          </a:p>
        </p:txBody>
      </p:sp>
      <p:sp>
        <p:nvSpPr>
          <p:cNvPr id="18" name="Rectangle 9"/>
          <p:cNvSpPr/>
          <p:nvPr/>
        </p:nvSpPr>
        <p:spPr>
          <a:xfrm>
            <a:off x="234325" y="4395145"/>
            <a:ext cx="1512000" cy="862655"/>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defTabSz="913881"/>
            <a:r>
              <a:rPr lang="es-MX" sz="1400" b="1" dirty="0">
                <a:solidFill>
                  <a:prstClr val="white"/>
                </a:solidFill>
              </a:rPr>
              <a:t>Contraloría / </a:t>
            </a:r>
          </a:p>
          <a:p>
            <a:pPr algn="ctr" defTabSz="913881"/>
            <a:r>
              <a:rPr lang="es-MX" sz="1400" b="1" dirty="0">
                <a:solidFill>
                  <a:prstClr val="white"/>
                </a:solidFill>
              </a:rPr>
              <a:t>Organizacional</a:t>
            </a:r>
          </a:p>
        </p:txBody>
      </p:sp>
      <p:sp>
        <p:nvSpPr>
          <p:cNvPr id="19" name="TextColumnContent"/>
          <p:cNvSpPr>
            <a:spLocks noChangeArrowheads="1"/>
          </p:cNvSpPr>
          <p:nvPr/>
        </p:nvSpPr>
        <p:spPr bwMode="gray">
          <a:xfrm>
            <a:off x="1939159" y="4432012"/>
            <a:ext cx="6955716" cy="646331"/>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defTabSz="913881">
              <a:buClr>
                <a:srgbClr val="BB2D2C"/>
              </a:buClr>
              <a:buFontTx/>
              <a:buChar char="•"/>
            </a:pPr>
            <a:r>
              <a:rPr lang="es-MX" sz="1400" dirty="0" smtClean="0"/>
              <a:t>Atención </a:t>
            </a:r>
            <a:r>
              <a:rPr lang="es-MX" sz="1400" dirty="0"/>
              <a:t>a requerimientos de a</a:t>
            </a:r>
            <a:r>
              <a:rPr lang="es-MX" sz="1400" dirty="0" smtClean="0"/>
              <a:t>uditorías </a:t>
            </a:r>
            <a:r>
              <a:rPr lang="es-MX" sz="1400" dirty="0"/>
              <a:t>interna y externa, respecto de la gestión del </a:t>
            </a:r>
            <a:r>
              <a:rPr lang="es-MX" sz="1400" dirty="0" smtClean="0"/>
              <a:t>FANVIT.</a:t>
            </a:r>
          </a:p>
          <a:p>
            <a:pPr marL="180975" lvl="1" indent="-174625" defTabSz="913881">
              <a:buClr>
                <a:srgbClr val="BB2D2C"/>
              </a:buClr>
              <a:buFontTx/>
              <a:buChar char="•"/>
            </a:pPr>
            <a:r>
              <a:rPr lang="es-MX" sz="1400" dirty="0" smtClean="0"/>
              <a:t>Se está trabajando conjuntamente con el área de </a:t>
            </a:r>
            <a:r>
              <a:rPr lang="es-MX" sz="1400" dirty="0" smtClean="0"/>
              <a:t>riesgos </a:t>
            </a:r>
            <a:r>
              <a:rPr lang="es-MX" sz="1400" dirty="0" smtClean="0"/>
              <a:t>en el desarrollo de las mejores prácticas de operación internas del área de MFGI.</a:t>
            </a:r>
            <a:endParaRPr lang="es-MX" sz="1400" dirty="0"/>
          </a:p>
        </p:txBody>
      </p:sp>
      <p:sp>
        <p:nvSpPr>
          <p:cNvPr id="20" name="Rectangle 9"/>
          <p:cNvSpPr/>
          <p:nvPr/>
        </p:nvSpPr>
        <p:spPr>
          <a:xfrm>
            <a:off x="234325" y="5489895"/>
            <a:ext cx="1512305" cy="1009999"/>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defTabSz="913881"/>
            <a:r>
              <a:rPr lang="es-MX" sz="1400" b="1" dirty="0">
                <a:solidFill>
                  <a:prstClr val="white"/>
                </a:solidFill>
              </a:rPr>
              <a:t>Plataforma tecnológica</a:t>
            </a:r>
          </a:p>
        </p:txBody>
      </p:sp>
      <p:sp>
        <p:nvSpPr>
          <p:cNvPr id="22" name="TextColumnContent"/>
          <p:cNvSpPr>
            <a:spLocks noChangeArrowheads="1"/>
          </p:cNvSpPr>
          <p:nvPr/>
        </p:nvSpPr>
        <p:spPr bwMode="gray">
          <a:xfrm>
            <a:off x="1926304" y="5476839"/>
            <a:ext cx="7098943" cy="543439"/>
          </a:xfrm>
          <a:prstGeom prst="rect">
            <a:avLst/>
          </a:prstGeom>
          <a:noFill/>
          <a:ln w="9525" algn="ctr">
            <a:noFill/>
            <a:miter lim="800000"/>
            <a:headEnd type="none" w="lg" len="lg"/>
            <a:tailEnd type="none" w="lg" len="lg"/>
          </a:ln>
          <a:effectLst/>
        </p:spPr>
        <p:txBody>
          <a:bodyPr lIns="0" tIns="0" rIns="0" bIns="0" anchor="t" anchorCtr="0"/>
          <a:lstStyle/>
          <a:p>
            <a:pPr marL="180975" lvl="1" indent="-174625" defTabSz="913881">
              <a:buClr>
                <a:srgbClr val="BB2D2C"/>
              </a:buClr>
              <a:buFontTx/>
              <a:buChar char="•"/>
            </a:pPr>
            <a:r>
              <a:rPr lang="es-MX" sz="1400" dirty="0"/>
              <a:t>El Proveedor del Sistema continua trabajando con el centro de información </a:t>
            </a:r>
            <a:r>
              <a:rPr lang="es-MX" sz="1400" dirty="0" smtClean="0"/>
              <a:t>Infonavit </a:t>
            </a:r>
            <a:r>
              <a:rPr lang="es-MX" sz="1400" dirty="0"/>
              <a:t>en los </a:t>
            </a:r>
            <a:r>
              <a:rPr lang="es-MX" sz="1400" dirty="0" smtClean="0"/>
              <a:t>tableros </a:t>
            </a:r>
            <a:r>
              <a:rPr lang="es-MX" sz="1400" dirty="0"/>
              <a:t>de </a:t>
            </a:r>
            <a:r>
              <a:rPr lang="es-MX" sz="1400" dirty="0" smtClean="0"/>
              <a:t>control para seguimiento a los portafolios.</a:t>
            </a:r>
          </a:p>
          <a:p>
            <a:pPr marL="180975" lvl="1" indent="-174625" defTabSz="913881">
              <a:buClr>
                <a:srgbClr val="BB2D2C"/>
              </a:buClr>
              <a:buFontTx/>
              <a:buChar char="•"/>
            </a:pPr>
            <a:r>
              <a:rPr lang="es-MX" sz="1400" dirty="0"/>
              <a:t>Configuración e implementación de las Reglas de Inversión </a:t>
            </a:r>
            <a:r>
              <a:rPr lang="es-MX" sz="1400" dirty="0" smtClean="0"/>
              <a:t>en CRIMS.</a:t>
            </a:r>
            <a:endParaRPr lang="es-MX" sz="1400" dirty="0"/>
          </a:p>
        </p:txBody>
      </p:sp>
      <p:cxnSp>
        <p:nvCxnSpPr>
          <p:cNvPr id="29" name="Straight Connector 61"/>
          <p:cNvCxnSpPr/>
          <p:nvPr/>
        </p:nvCxnSpPr>
        <p:spPr>
          <a:xfrm>
            <a:off x="359286" y="5430386"/>
            <a:ext cx="855196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grpSp>
        <p:nvGrpSpPr>
          <p:cNvPr id="30" name="29 Grupo"/>
          <p:cNvGrpSpPr/>
          <p:nvPr/>
        </p:nvGrpSpPr>
        <p:grpSpPr>
          <a:xfrm>
            <a:off x="6159088" y="920849"/>
            <a:ext cx="1719617" cy="523863"/>
            <a:chOff x="298839" y="1865908"/>
            <a:chExt cx="7766139" cy="1050881"/>
          </a:xfrm>
        </p:grpSpPr>
        <p:sp>
          <p:nvSpPr>
            <p:cNvPr id="31" name="AutoShape 4"/>
            <p:cNvSpPr>
              <a:spLocks noChangeArrowheads="1"/>
            </p:cNvSpPr>
            <p:nvPr/>
          </p:nvSpPr>
          <p:spPr bwMode="auto">
            <a:xfrm>
              <a:off x="298839" y="1865908"/>
              <a:ext cx="2844000" cy="1050881"/>
            </a:xfrm>
            <a:prstGeom prst="homePlate">
              <a:avLst>
                <a:gd name="adj" fmla="val 24436"/>
              </a:avLst>
            </a:prstGeom>
            <a:solidFill>
              <a:srgbClr val="CD0000"/>
            </a:solidFill>
            <a:ln w="9525" algn="ctr">
              <a:solidFill>
                <a:schemeClr val="bg1"/>
              </a:solidFill>
              <a:miter lim="800000"/>
              <a:headEnd/>
              <a:tailEnd/>
            </a:ln>
          </p:spPr>
          <p:txBody>
            <a:bodyPr lIns="0" tIns="0" rIns="0" bIns="0" anchor="ctr"/>
            <a:lstStyle/>
            <a:p>
              <a:pPr algn="ctr" defTabSz="913881" eaLnBrk="0" hangingPunct="0"/>
              <a:r>
                <a:rPr lang="es-MX" sz="400" b="1" dirty="0">
                  <a:solidFill>
                    <a:prstClr val="white"/>
                  </a:solidFill>
                  <a:cs typeface="Arial" pitchFamily="34" charset="0"/>
                </a:rPr>
                <a:t>Etapa Inicial : </a:t>
              </a:r>
            </a:p>
            <a:p>
              <a:pPr algn="ctr" defTabSz="913881" eaLnBrk="0" hangingPunct="0"/>
              <a:r>
                <a:rPr lang="es-MX" sz="300" dirty="0">
                  <a:solidFill>
                    <a:prstClr val="white"/>
                  </a:solidFill>
                  <a:cs typeface="Arial" pitchFamily="34" charset="0"/>
                </a:rPr>
                <a:t>impulso y construcción de capacidades</a:t>
              </a:r>
            </a:p>
          </p:txBody>
        </p:sp>
        <p:sp>
          <p:nvSpPr>
            <p:cNvPr id="32" name="AutoShape 5"/>
            <p:cNvSpPr>
              <a:spLocks noChangeArrowheads="1"/>
            </p:cNvSpPr>
            <p:nvPr/>
          </p:nvSpPr>
          <p:spPr bwMode="auto">
            <a:xfrm>
              <a:off x="4932978" y="1865908"/>
              <a:ext cx="3132000" cy="1044000"/>
            </a:xfrm>
            <a:prstGeom prst="chevron">
              <a:avLst>
                <a:gd name="adj" fmla="val 24455"/>
              </a:avLst>
            </a:prstGeom>
            <a:solidFill>
              <a:schemeClr val="bg1">
                <a:lumMod val="75000"/>
              </a:schemeClr>
            </a:solidFill>
            <a:ln w="9525" algn="ctr">
              <a:solidFill>
                <a:schemeClr val="bg1"/>
              </a:solidFill>
              <a:miter lim="800000"/>
              <a:headEnd/>
              <a:tailEnd/>
            </a:ln>
          </p:spPr>
          <p:txBody>
            <a:bodyPr lIns="0" tIns="0" rIns="0" bIns="0" anchor="ctr"/>
            <a:lstStyle/>
            <a:p>
              <a:pPr algn="ctr" defTabSz="913881" eaLnBrk="0" hangingPunct="0"/>
              <a:r>
                <a:rPr lang="es-MX" sz="400" b="1" dirty="0">
                  <a:solidFill>
                    <a:prstClr val="white"/>
                  </a:solidFill>
                  <a:cs typeface="Arial" pitchFamily="34" charset="0"/>
                </a:rPr>
                <a:t>Etapa interna : consolidación</a:t>
              </a:r>
            </a:p>
            <a:p>
              <a:pPr algn="ctr" defTabSz="913881" eaLnBrk="0" hangingPunct="0"/>
              <a:r>
                <a:rPr lang="es-MX" sz="300" dirty="0">
                  <a:solidFill>
                    <a:prstClr val="white"/>
                  </a:solidFill>
                  <a:cs typeface="Arial" pitchFamily="34" charset="0"/>
                </a:rPr>
                <a:t>(esquema con soporte de la SdI)</a:t>
              </a:r>
            </a:p>
          </p:txBody>
        </p:sp>
        <p:sp>
          <p:nvSpPr>
            <p:cNvPr id="33" name="AutoShape 5"/>
            <p:cNvSpPr>
              <a:spLocks noChangeArrowheads="1"/>
            </p:cNvSpPr>
            <p:nvPr/>
          </p:nvSpPr>
          <p:spPr bwMode="auto">
            <a:xfrm>
              <a:off x="2704467" y="1865908"/>
              <a:ext cx="2736002" cy="1050881"/>
            </a:xfrm>
            <a:prstGeom prst="chevron">
              <a:avLst>
                <a:gd name="adj" fmla="val 24455"/>
              </a:avLst>
            </a:prstGeom>
            <a:solidFill>
              <a:srgbClr val="CD0000"/>
            </a:solidFill>
            <a:ln w="9525" algn="ctr">
              <a:solidFill>
                <a:schemeClr val="bg1"/>
              </a:solidFill>
              <a:miter lim="800000"/>
              <a:headEnd/>
              <a:tailEnd/>
            </a:ln>
          </p:spPr>
          <p:txBody>
            <a:bodyPr lIns="0" tIns="0" rIns="0" bIns="0" anchor="ctr"/>
            <a:lstStyle/>
            <a:p>
              <a:pPr algn="ctr" eaLnBrk="0" hangingPunct="0"/>
              <a:r>
                <a:rPr lang="es-MX" sz="400" b="1" dirty="0">
                  <a:solidFill>
                    <a:prstClr val="white"/>
                  </a:solidFill>
                  <a:cs typeface="Arial" pitchFamily="34" charset="0"/>
                </a:rPr>
                <a:t>Etapa Híbrida/ transición :</a:t>
              </a:r>
            </a:p>
            <a:p>
              <a:pPr algn="ctr" eaLnBrk="0" hangingPunct="0"/>
              <a:r>
                <a:rPr lang="es-MX" sz="400" b="1" dirty="0">
                  <a:solidFill>
                    <a:prstClr val="white"/>
                  </a:solidFill>
                  <a:cs typeface="Arial" pitchFamily="34" charset="0"/>
                </a:rPr>
                <a:t> inicio de operación Infonavit</a:t>
              </a:r>
            </a:p>
          </p:txBody>
        </p:sp>
      </p:grpSp>
      <p:sp>
        <p:nvSpPr>
          <p:cNvPr id="35" name="Title 1"/>
          <p:cNvSpPr txBox="1">
            <a:spLocks/>
          </p:cNvSpPr>
          <p:nvPr/>
        </p:nvSpPr>
        <p:spPr>
          <a:xfrm>
            <a:off x="111551" y="133622"/>
            <a:ext cx="7178040" cy="74295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b="0" i="0" kern="1200">
                <a:solidFill>
                  <a:srgbClr val="CD0000"/>
                </a:solidFill>
                <a:latin typeface="Myriad Pro"/>
                <a:ea typeface="+mj-ea"/>
                <a:cs typeface="Myriad Pro"/>
              </a:defRPr>
            </a:lvl1pPr>
          </a:lstStyle>
          <a:p>
            <a:r>
              <a:rPr lang="es-MX" sz="2400" b="1" dirty="0" smtClean="0"/>
              <a:t>Estatus- Etapa Híbrida</a:t>
            </a:r>
            <a:endParaRPr lang="es-MX" sz="2400" b="1" dirty="0"/>
          </a:p>
        </p:txBody>
      </p:sp>
      <p:sp>
        <p:nvSpPr>
          <p:cNvPr id="34"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25</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403059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7 Conector recto"/>
          <p:cNvCxnSpPr/>
          <p:nvPr/>
        </p:nvCxnSpPr>
        <p:spPr>
          <a:xfrm>
            <a:off x="545926" y="1871606"/>
            <a:ext cx="1090392"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Conector recto"/>
          <p:cNvCxnSpPr/>
          <p:nvPr/>
        </p:nvCxnSpPr>
        <p:spPr>
          <a:xfrm>
            <a:off x="2213254" y="1887526"/>
            <a:ext cx="6480000"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61"/>
          <p:cNvCxnSpPr/>
          <p:nvPr/>
        </p:nvCxnSpPr>
        <p:spPr>
          <a:xfrm>
            <a:off x="315736" y="3555983"/>
            <a:ext cx="855196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11" name="TextColumnContent"/>
          <p:cNvSpPr>
            <a:spLocks noChangeArrowheads="1"/>
          </p:cNvSpPr>
          <p:nvPr/>
        </p:nvSpPr>
        <p:spPr bwMode="gray">
          <a:xfrm>
            <a:off x="1923804" y="2036486"/>
            <a:ext cx="6943900" cy="1508105"/>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defTabSz="913881">
              <a:buClr>
                <a:srgbClr val="BB2D2C"/>
              </a:buClr>
              <a:buFontTx/>
              <a:buChar char="•"/>
            </a:pPr>
            <a:r>
              <a:rPr lang="es-MX" sz="1400" dirty="0" smtClean="0"/>
              <a:t>Continúa operación conforme a etapa híbrida, gestión entre el Asesor financiero y </a:t>
            </a:r>
            <a:r>
              <a:rPr lang="es-MX" sz="1400" dirty="0" smtClean="0"/>
              <a:t>MFGI en preparación para la etapa interna.</a:t>
            </a:r>
            <a:endParaRPr lang="es-MX" sz="1400" dirty="0" smtClean="0"/>
          </a:p>
          <a:p>
            <a:pPr marL="180975" lvl="1" indent="-174625" defTabSz="913881">
              <a:buClr>
                <a:srgbClr val="BB2D2C"/>
              </a:buClr>
              <a:buFontTx/>
              <a:buChar char="•"/>
            </a:pPr>
            <a:r>
              <a:rPr lang="es-MX" sz="1400" dirty="0" smtClean="0"/>
              <a:t>Capacitación  en sitio  al personal de MFGI para la utilización del sistema Charles River. (CRIMS). </a:t>
            </a:r>
          </a:p>
          <a:p>
            <a:pPr marL="180975" lvl="1" indent="-174625" defTabSz="913881">
              <a:buClr>
                <a:srgbClr val="BB2D2C"/>
              </a:buClr>
              <a:buFontTx/>
              <a:buChar char="•"/>
            </a:pPr>
            <a:r>
              <a:rPr lang="es-MX" sz="1400" dirty="0" smtClean="0"/>
              <a:t>Los </a:t>
            </a:r>
            <a:r>
              <a:rPr lang="es-MX" sz="1400" dirty="0"/>
              <a:t>integrantes del área de MFGI se cursarán el módulo 6 (Administración de Portafolios) de la capacitación en materia de inversiones de afores y </a:t>
            </a:r>
            <a:r>
              <a:rPr lang="es-MX" sz="1400" dirty="0" smtClean="0"/>
              <a:t>Siefores </a:t>
            </a:r>
            <a:r>
              <a:rPr lang="es-MX" sz="1400" dirty="0"/>
              <a:t>para la obtención de certificación de la AMIB.</a:t>
            </a:r>
          </a:p>
        </p:txBody>
      </p:sp>
      <p:sp>
        <p:nvSpPr>
          <p:cNvPr id="12" name="Rectangle 9"/>
          <p:cNvSpPr/>
          <p:nvPr/>
        </p:nvSpPr>
        <p:spPr>
          <a:xfrm>
            <a:off x="234325" y="2075359"/>
            <a:ext cx="1512305" cy="1353641"/>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defTabSz="913881"/>
            <a:r>
              <a:rPr lang="es-MX" sz="1400" b="1" dirty="0">
                <a:solidFill>
                  <a:prstClr val="white"/>
                </a:solidFill>
              </a:rPr>
              <a:t>Desarrollo de capacidades</a:t>
            </a:r>
          </a:p>
        </p:txBody>
      </p:sp>
      <p:sp>
        <p:nvSpPr>
          <p:cNvPr id="13" name="ColumnHeader"/>
          <p:cNvSpPr>
            <a:spLocks noChangeArrowheads="1"/>
          </p:cNvSpPr>
          <p:nvPr/>
        </p:nvSpPr>
        <p:spPr bwMode="gray">
          <a:xfrm>
            <a:off x="325438" y="1592101"/>
            <a:ext cx="1500505" cy="313350"/>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defTabSz="913881"/>
            <a:r>
              <a:rPr lang="es-MX" sz="1200" b="1" dirty="0">
                <a:solidFill>
                  <a:prstClr val="black"/>
                </a:solidFill>
              </a:rPr>
              <a:t>Dimensión</a:t>
            </a:r>
          </a:p>
        </p:txBody>
      </p:sp>
      <p:sp>
        <p:nvSpPr>
          <p:cNvPr id="14" name="ColumnHeader"/>
          <p:cNvSpPr>
            <a:spLocks noChangeArrowheads="1"/>
          </p:cNvSpPr>
          <p:nvPr/>
        </p:nvSpPr>
        <p:spPr bwMode="gray">
          <a:xfrm>
            <a:off x="1775856" y="1592100"/>
            <a:ext cx="6120956" cy="313349"/>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defTabSz="913881"/>
            <a:r>
              <a:rPr lang="es-MX" sz="1200" b="1" dirty="0" smtClean="0">
                <a:solidFill>
                  <a:prstClr val="black"/>
                </a:solidFill>
              </a:rPr>
              <a:t>Siguientes pasos</a:t>
            </a:r>
            <a:endParaRPr lang="es-MX" sz="1200" b="1" dirty="0">
              <a:solidFill>
                <a:prstClr val="black"/>
              </a:solidFill>
            </a:endParaRPr>
          </a:p>
        </p:txBody>
      </p:sp>
      <p:cxnSp>
        <p:nvCxnSpPr>
          <p:cNvPr id="15" name="Straight Connector 61"/>
          <p:cNvCxnSpPr/>
          <p:nvPr/>
        </p:nvCxnSpPr>
        <p:spPr>
          <a:xfrm>
            <a:off x="325636" y="4617026"/>
            <a:ext cx="855196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16" name="Rectangle 9"/>
          <p:cNvSpPr/>
          <p:nvPr/>
        </p:nvSpPr>
        <p:spPr>
          <a:xfrm>
            <a:off x="234325" y="3687174"/>
            <a:ext cx="1512000" cy="851930"/>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defTabSz="913881"/>
            <a:r>
              <a:rPr lang="es-MX" sz="1400" b="1" dirty="0">
                <a:solidFill>
                  <a:prstClr val="white"/>
                </a:solidFill>
              </a:rPr>
              <a:t>Riesgos</a:t>
            </a:r>
          </a:p>
        </p:txBody>
      </p:sp>
      <p:sp>
        <p:nvSpPr>
          <p:cNvPr id="17" name="TextColumnContent"/>
          <p:cNvSpPr>
            <a:spLocks noChangeArrowheads="1"/>
          </p:cNvSpPr>
          <p:nvPr/>
        </p:nvSpPr>
        <p:spPr bwMode="gray">
          <a:xfrm>
            <a:off x="1939159" y="3657554"/>
            <a:ext cx="6955716" cy="646331"/>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defTabSz="913881">
              <a:buClr>
                <a:srgbClr val="BB2D2C"/>
              </a:buClr>
              <a:buFontTx/>
              <a:buChar char="•"/>
            </a:pPr>
            <a:r>
              <a:rPr lang="es-MX" sz="1400" dirty="0"/>
              <a:t>Revisión y validación de la configuración de las Reglas de Inversión en CRIMS.</a:t>
            </a:r>
          </a:p>
          <a:p>
            <a:pPr marL="180975" lvl="1" indent="-174625" defTabSz="913881">
              <a:buClr>
                <a:srgbClr val="BB2D2C"/>
              </a:buClr>
              <a:buFontTx/>
              <a:buChar char="•"/>
            </a:pPr>
            <a:r>
              <a:rPr lang="es-MX" sz="1400" dirty="0"/>
              <a:t>Continuar con la administración integral de riesgos de cada uno de los </a:t>
            </a:r>
            <a:r>
              <a:rPr lang="es-MX" sz="1400" dirty="0" smtClean="0"/>
              <a:t>Fondos.</a:t>
            </a:r>
          </a:p>
          <a:p>
            <a:pPr marL="180975" lvl="1" indent="-174625" defTabSz="913881">
              <a:buClr>
                <a:srgbClr val="BB2D2C"/>
              </a:buClr>
              <a:buFontTx/>
              <a:buChar char="•"/>
            </a:pPr>
            <a:r>
              <a:rPr lang="es-MX" sz="1400" dirty="0" smtClean="0"/>
              <a:t>Elaboración del plan de continuidad del área de MFGI</a:t>
            </a:r>
            <a:endParaRPr lang="es-MX" sz="1400" dirty="0"/>
          </a:p>
        </p:txBody>
      </p:sp>
      <p:sp>
        <p:nvSpPr>
          <p:cNvPr id="18" name="Rectangle 9"/>
          <p:cNvSpPr/>
          <p:nvPr/>
        </p:nvSpPr>
        <p:spPr>
          <a:xfrm>
            <a:off x="234325" y="4662579"/>
            <a:ext cx="1512000" cy="762281"/>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defTabSz="913881"/>
            <a:r>
              <a:rPr lang="es-MX" sz="1400" b="1" dirty="0">
                <a:solidFill>
                  <a:prstClr val="white"/>
                </a:solidFill>
              </a:rPr>
              <a:t>Contraloría / </a:t>
            </a:r>
          </a:p>
          <a:p>
            <a:pPr algn="ctr" defTabSz="913881"/>
            <a:r>
              <a:rPr lang="es-MX" sz="1400" b="1" dirty="0">
                <a:solidFill>
                  <a:prstClr val="white"/>
                </a:solidFill>
              </a:rPr>
              <a:t>Organizacional</a:t>
            </a:r>
          </a:p>
        </p:txBody>
      </p:sp>
      <p:sp>
        <p:nvSpPr>
          <p:cNvPr id="19" name="TextColumnContent"/>
          <p:cNvSpPr>
            <a:spLocks noChangeArrowheads="1"/>
          </p:cNvSpPr>
          <p:nvPr/>
        </p:nvSpPr>
        <p:spPr bwMode="gray">
          <a:xfrm>
            <a:off x="1939159" y="4699446"/>
            <a:ext cx="6955716" cy="646331"/>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defTabSz="913881">
              <a:buClr>
                <a:srgbClr val="BB2D2C"/>
              </a:buClr>
              <a:buFontTx/>
              <a:buChar char="•"/>
            </a:pPr>
            <a:r>
              <a:rPr lang="es-MX" sz="1400" dirty="0"/>
              <a:t>Integración de manuales de políticas y procedimientos</a:t>
            </a:r>
          </a:p>
          <a:p>
            <a:pPr marL="180975" lvl="1" indent="-174625" defTabSz="913881">
              <a:buClr>
                <a:srgbClr val="BB2D2C"/>
              </a:buClr>
              <a:buFontTx/>
              <a:buChar char="•"/>
            </a:pPr>
            <a:r>
              <a:rPr lang="es-MX" sz="1400" dirty="0"/>
              <a:t>Definición e implementación de mecanismos de control en procesos administrativos.</a:t>
            </a:r>
          </a:p>
          <a:p>
            <a:pPr marL="180975" lvl="1" indent="-174625" defTabSz="913881">
              <a:buClr>
                <a:srgbClr val="BB2D2C"/>
              </a:buClr>
              <a:buFontTx/>
              <a:buChar char="•"/>
            </a:pPr>
            <a:r>
              <a:rPr lang="es-MX" sz="1400" dirty="0"/>
              <a:t>Conclusión de la implementación del módulo de Cumplimiento en </a:t>
            </a:r>
            <a:r>
              <a:rPr lang="es-MX" sz="1400" dirty="0" smtClean="0"/>
              <a:t>CRIMS.</a:t>
            </a:r>
            <a:endParaRPr lang="es-MX" sz="1400" dirty="0"/>
          </a:p>
        </p:txBody>
      </p:sp>
      <p:sp>
        <p:nvSpPr>
          <p:cNvPr id="20" name="Rectangle 9"/>
          <p:cNvSpPr/>
          <p:nvPr/>
        </p:nvSpPr>
        <p:spPr>
          <a:xfrm>
            <a:off x="234325" y="5579906"/>
            <a:ext cx="1512305" cy="673049"/>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defTabSz="913881"/>
            <a:r>
              <a:rPr lang="es-MX" sz="1400" b="1" dirty="0">
                <a:solidFill>
                  <a:prstClr val="white"/>
                </a:solidFill>
              </a:rPr>
              <a:t>Plataforma tecnológica</a:t>
            </a:r>
          </a:p>
        </p:txBody>
      </p:sp>
      <p:sp>
        <p:nvSpPr>
          <p:cNvPr id="22" name="TextColumnContent"/>
          <p:cNvSpPr>
            <a:spLocks noChangeArrowheads="1"/>
          </p:cNvSpPr>
          <p:nvPr/>
        </p:nvSpPr>
        <p:spPr bwMode="gray">
          <a:xfrm>
            <a:off x="1926304" y="5566849"/>
            <a:ext cx="7098943" cy="543439"/>
          </a:xfrm>
          <a:prstGeom prst="rect">
            <a:avLst/>
          </a:prstGeom>
          <a:noFill/>
          <a:ln w="9525" algn="ctr">
            <a:noFill/>
            <a:miter lim="800000"/>
            <a:headEnd type="none" w="lg" len="lg"/>
            <a:tailEnd type="none" w="lg" len="lg"/>
          </a:ln>
          <a:effectLst/>
        </p:spPr>
        <p:txBody>
          <a:bodyPr lIns="0" tIns="0" rIns="0" bIns="0" anchor="t" anchorCtr="0"/>
          <a:lstStyle/>
          <a:p>
            <a:pPr marL="180975" lvl="1" indent="-174625" defTabSz="913881">
              <a:buClr>
                <a:srgbClr val="BB2D2C"/>
              </a:buClr>
              <a:buFontTx/>
              <a:buChar char="•"/>
            </a:pPr>
            <a:r>
              <a:rPr lang="es-MX" sz="1400" dirty="0"/>
              <a:t>Revisión y validación de la configuración de las reglas de inversión en </a:t>
            </a:r>
            <a:r>
              <a:rPr lang="es-MX" sz="1400" dirty="0" smtClean="0"/>
              <a:t>CRIMS.</a:t>
            </a:r>
            <a:endParaRPr lang="es-MX" sz="1400" dirty="0"/>
          </a:p>
        </p:txBody>
      </p:sp>
      <p:cxnSp>
        <p:nvCxnSpPr>
          <p:cNvPr id="29" name="Straight Connector 61"/>
          <p:cNvCxnSpPr/>
          <p:nvPr/>
        </p:nvCxnSpPr>
        <p:spPr>
          <a:xfrm>
            <a:off x="359286" y="5520396"/>
            <a:ext cx="855196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grpSp>
        <p:nvGrpSpPr>
          <p:cNvPr id="27" name="26 Grupo"/>
          <p:cNvGrpSpPr/>
          <p:nvPr/>
        </p:nvGrpSpPr>
        <p:grpSpPr>
          <a:xfrm>
            <a:off x="5927072" y="1122017"/>
            <a:ext cx="1719617" cy="523864"/>
            <a:chOff x="298839" y="1865906"/>
            <a:chExt cx="7766139" cy="1050883"/>
          </a:xfrm>
        </p:grpSpPr>
        <p:sp>
          <p:nvSpPr>
            <p:cNvPr id="30" name="AutoShape 4"/>
            <p:cNvSpPr>
              <a:spLocks noChangeArrowheads="1"/>
            </p:cNvSpPr>
            <p:nvPr/>
          </p:nvSpPr>
          <p:spPr bwMode="auto">
            <a:xfrm>
              <a:off x="298839" y="1865908"/>
              <a:ext cx="2844000" cy="1050881"/>
            </a:xfrm>
            <a:prstGeom prst="homePlate">
              <a:avLst>
                <a:gd name="adj" fmla="val 24436"/>
              </a:avLst>
            </a:prstGeom>
            <a:solidFill>
              <a:srgbClr val="CD0000"/>
            </a:solidFill>
            <a:ln w="9525" algn="ctr">
              <a:solidFill>
                <a:schemeClr val="bg1"/>
              </a:solidFill>
              <a:miter lim="800000"/>
              <a:headEnd/>
              <a:tailEnd/>
            </a:ln>
          </p:spPr>
          <p:txBody>
            <a:bodyPr lIns="0" tIns="0" rIns="0" bIns="0" anchor="ctr"/>
            <a:lstStyle/>
            <a:p>
              <a:pPr algn="ctr" defTabSz="913881" eaLnBrk="0" hangingPunct="0"/>
              <a:r>
                <a:rPr lang="es-MX" sz="400" b="1" dirty="0">
                  <a:solidFill>
                    <a:prstClr val="white"/>
                  </a:solidFill>
                  <a:cs typeface="Arial" pitchFamily="34" charset="0"/>
                </a:rPr>
                <a:t>Etapa Inicial : </a:t>
              </a:r>
            </a:p>
            <a:p>
              <a:pPr algn="ctr" defTabSz="913881" eaLnBrk="0" hangingPunct="0"/>
              <a:r>
                <a:rPr lang="es-MX" sz="300" dirty="0">
                  <a:solidFill>
                    <a:prstClr val="white"/>
                  </a:solidFill>
                  <a:cs typeface="Arial" pitchFamily="34" charset="0"/>
                </a:rPr>
                <a:t>impulso y construcción de capacidades</a:t>
              </a:r>
            </a:p>
          </p:txBody>
        </p:sp>
        <p:sp>
          <p:nvSpPr>
            <p:cNvPr id="32" name="AutoShape 5"/>
            <p:cNvSpPr>
              <a:spLocks noChangeArrowheads="1"/>
            </p:cNvSpPr>
            <p:nvPr/>
          </p:nvSpPr>
          <p:spPr bwMode="auto">
            <a:xfrm>
              <a:off x="4932978" y="1865906"/>
              <a:ext cx="3132000" cy="1050883"/>
            </a:xfrm>
            <a:prstGeom prst="chevron">
              <a:avLst>
                <a:gd name="adj" fmla="val 24455"/>
              </a:avLst>
            </a:prstGeom>
            <a:gradFill>
              <a:gsLst>
                <a:gs pos="0">
                  <a:srgbClr val="CD0000"/>
                </a:gs>
                <a:gs pos="50000">
                  <a:srgbClr val="CD0000"/>
                </a:gs>
                <a:gs pos="57000">
                  <a:schemeClr val="bg1">
                    <a:lumMod val="65000"/>
                  </a:schemeClr>
                </a:gs>
                <a:gs pos="100000">
                  <a:schemeClr val="accent1">
                    <a:tint val="23500"/>
                    <a:satMod val="160000"/>
                    <a:alpha val="10000"/>
                  </a:schemeClr>
                </a:gs>
              </a:gsLst>
              <a:lin ang="0" scaled="1"/>
            </a:gradFill>
            <a:ln w="9525" algn="ctr">
              <a:solidFill>
                <a:schemeClr val="bg1"/>
              </a:solidFill>
              <a:miter lim="800000"/>
              <a:headEnd/>
              <a:tailEnd/>
            </a:ln>
          </p:spPr>
          <p:txBody>
            <a:bodyPr lIns="0" tIns="0" rIns="0" bIns="0" anchor="ctr"/>
            <a:lstStyle/>
            <a:p>
              <a:pPr algn="ctr" defTabSz="913881" eaLnBrk="0" hangingPunct="0"/>
              <a:r>
                <a:rPr lang="es-MX" sz="400" b="1" dirty="0">
                  <a:solidFill>
                    <a:prstClr val="white"/>
                  </a:solidFill>
                  <a:cs typeface="Arial" pitchFamily="34" charset="0"/>
                </a:rPr>
                <a:t>Etapa interna : consolidación</a:t>
              </a:r>
            </a:p>
            <a:p>
              <a:pPr algn="ctr" defTabSz="913881" eaLnBrk="0" hangingPunct="0"/>
              <a:r>
                <a:rPr lang="es-MX" sz="300" dirty="0">
                  <a:solidFill>
                    <a:prstClr val="white"/>
                  </a:solidFill>
                  <a:cs typeface="Arial" pitchFamily="34" charset="0"/>
                </a:rPr>
                <a:t>(esquema con soporte de la SdI)</a:t>
              </a:r>
            </a:p>
          </p:txBody>
        </p:sp>
        <p:sp>
          <p:nvSpPr>
            <p:cNvPr id="33" name="AutoShape 5"/>
            <p:cNvSpPr>
              <a:spLocks noChangeArrowheads="1"/>
            </p:cNvSpPr>
            <p:nvPr/>
          </p:nvSpPr>
          <p:spPr bwMode="auto">
            <a:xfrm>
              <a:off x="2704467" y="1865908"/>
              <a:ext cx="2736002" cy="1050881"/>
            </a:xfrm>
            <a:prstGeom prst="chevron">
              <a:avLst>
                <a:gd name="adj" fmla="val 24455"/>
              </a:avLst>
            </a:prstGeom>
            <a:solidFill>
              <a:srgbClr val="CD0000"/>
            </a:solidFill>
            <a:ln w="9525" algn="ctr">
              <a:solidFill>
                <a:schemeClr val="bg1"/>
              </a:solidFill>
              <a:miter lim="800000"/>
              <a:headEnd/>
              <a:tailEnd/>
            </a:ln>
          </p:spPr>
          <p:txBody>
            <a:bodyPr lIns="0" tIns="0" rIns="0" bIns="0" anchor="ctr"/>
            <a:lstStyle/>
            <a:p>
              <a:pPr algn="ctr" eaLnBrk="0" hangingPunct="0"/>
              <a:r>
                <a:rPr lang="es-MX" sz="400" b="1" dirty="0">
                  <a:solidFill>
                    <a:prstClr val="white"/>
                  </a:solidFill>
                  <a:cs typeface="Arial" pitchFamily="34" charset="0"/>
                </a:rPr>
                <a:t>Etapa Híbrida/ transición :</a:t>
              </a:r>
            </a:p>
            <a:p>
              <a:pPr algn="ctr" eaLnBrk="0" hangingPunct="0"/>
              <a:r>
                <a:rPr lang="es-MX" sz="400" b="1" dirty="0">
                  <a:solidFill>
                    <a:prstClr val="white"/>
                  </a:solidFill>
                  <a:cs typeface="Arial" pitchFamily="34" charset="0"/>
                </a:rPr>
                <a:t> inicio de operación Infonavit</a:t>
              </a:r>
            </a:p>
          </p:txBody>
        </p:sp>
      </p:grpSp>
      <p:sp>
        <p:nvSpPr>
          <p:cNvPr id="34" name="Title 1"/>
          <p:cNvSpPr>
            <a:spLocks noGrp="1"/>
          </p:cNvSpPr>
          <p:nvPr>
            <p:ph type="title"/>
          </p:nvPr>
        </p:nvSpPr>
        <p:spPr>
          <a:xfrm>
            <a:off x="119533" y="244110"/>
            <a:ext cx="7178040" cy="742950"/>
          </a:xfrm>
        </p:spPr>
        <p:txBody>
          <a:bodyPr>
            <a:normAutofit/>
          </a:bodyPr>
          <a:lstStyle/>
          <a:p>
            <a:r>
              <a:rPr lang="es-MX" sz="2400" b="1" dirty="0" smtClean="0"/>
              <a:t>Siguientes pasos– </a:t>
            </a:r>
            <a:r>
              <a:rPr lang="es-MX" sz="2400" b="1" dirty="0"/>
              <a:t>Etapa </a:t>
            </a:r>
            <a:r>
              <a:rPr lang="es-MX" sz="2400" b="1" dirty="0" smtClean="0"/>
              <a:t>Interna</a:t>
            </a:r>
            <a:endParaRPr lang="es-MX" sz="2400" b="1" dirty="0"/>
          </a:p>
        </p:txBody>
      </p:sp>
      <p:sp>
        <p:nvSpPr>
          <p:cNvPr id="3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26</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0643958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27</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ea typeface="MS PGothic" pitchFamily="34" charset="-128"/>
                <a:cs typeface="Arial" pitchFamily="34" charset="0"/>
              </a:rPr>
              <a:t>Orden del Día</a:t>
            </a:r>
            <a:endParaRPr lang="es-MX" sz="2400" b="1" dirty="0">
              <a:solidFill>
                <a:srgbClr val="CD0000"/>
              </a:solidFill>
              <a:ea typeface="MS PGothic" pitchFamily="34" charset="-128"/>
              <a:cs typeface="Arial"/>
            </a:endParaRPr>
          </a:p>
        </p:txBody>
      </p:sp>
      <p:sp>
        <p:nvSpPr>
          <p:cNvPr id="2" name="1 Rectángulo"/>
          <p:cNvSpPr/>
          <p:nvPr/>
        </p:nvSpPr>
        <p:spPr>
          <a:xfrm>
            <a:off x="573797" y="2432604"/>
            <a:ext cx="8009223" cy="3847207"/>
          </a:xfrm>
          <a:prstGeom prst="rect">
            <a:avLst/>
          </a:prstGeom>
        </p:spPr>
        <p:txBody>
          <a:bodyPr wrap="square">
            <a:spAutoFit/>
          </a:bodyPr>
          <a:lstStyle/>
          <a:p>
            <a:pPr marL="355600" indent="-355600" algn="just" defTabSz="457200">
              <a:spcAft>
                <a:spcPts val="2400"/>
              </a:spcAft>
              <a:buFont typeface="+mj-lt"/>
              <a:buAutoNum type="arabicPeriod"/>
            </a:pPr>
            <a:r>
              <a:rPr lang="es-MX" b="1" dirty="0">
                <a:solidFill>
                  <a:srgbClr val="B2B2B2"/>
                </a:solidFill>
              </a:rPr>
              <a:t>Informe </a:t>
            </a:r>
            <a:r>
              <a:rPr lang="es-MX" b="1" dirty="0">
                <a:solidFill>
                  <a:srgbClr val="B2B2B2"/>
                </a:solidFill>
              </a:rPr>
              <a:t>sobre resultados y estrategia de inversión del Fondo de Apoyo a las Necesidades de Vivienda de los Trabajadores (FANVIT).</a:t>
            </a:r>
          </a:p>
          <a:p>
            <a:pPr marL="355600" indent="-355600" algn="just" defTabSz="457200">
              <a:spcAft>
                <a:spcPts val="2400"/>
              </a:spcAft>
              <a:buFont typeface="+mj-lt"/>
              <a:buAutoNum type="arabicPeriod"/>
            </a:pPr>
            <a:r>
              <a:rPr lang="es-MX" b="1" dirty="0">
                <a:solidFill>
                  <a:srgbClr val="B2B2B2"/>
                </a:solidFill>
              </a:rPr>
              <a:t>Informe sobre la composición del portafolio del FANVIT.</a:t>
            </a:r>
          </a:p>
          <a:p>
            <a:pPr marL="355600" indent="-355600" algn="just" defTabSz="457200">
              <a:spcAft>
                <a:spcPts val="2400"/>
              </a:spcAft>
              <a:buFont typeface="+mj-lt"/>
              <a:buAutoNum type="arabicPeriod"/>
            </a:pPr>
            <a:r>
              <a:rPr lang="es-MX" b="1" dirty="0">
                <a:solidFill>
                  <a:srgbClr val="B2B2B2"/>
                </a:solidFill>
              </a:rPr>
              <a:t>Informe sobre los avances en la implementación del FANVIT.</a:t>
            </a:r>
          </a:p>
          <a:p>
            <a:pPr marL="355600" indent="-355600" algn="just" defTabSz="457200">
              <a:spcAft>
                <a:spcPts val="2400"/>
              </a:spcAft>
              <a:buFont typeface="+mj-lt"/>
              <a:buAutoNum type="arabicPeriod"/>
            </a:pPr>
            <a:r>
              <a:rPr lang="es-MX" b="1" dirty="0">
                <a:solidFill>
                  <a:srgbClr val="CD0000"/>
                </a:solidFill>
              </a:rPr>
              <a:t>Informe sobre los avances en la implementación del </a:t>
            </a:r>
            <a:r>
              <a:rPr lang="es-MX" b="1" dirty="0">
                <a:solidFill>
                  <a:srgbClr val="CD0000"/>
                </a:solidFill>
              </a:rPr>
              <a:t>FINVIT.</a:t>
            </a:r>
          </a:p>
          <a:p>
            <a:pPr marL="355600" indent="-355600" algn="just" defTabSz="457200">
              <a:spcAft>
                <a:spcPts val="2400"/>
              </a:spcAft>
              <a:buFont typeface="+mj-lt"/>
              <a:buAutoNum type="arabicPeriod"/>
            </a:pPr>
            <a:r>
              <a:rPr lang="es-MX" b="1" dirty="0" smtClean="0">
                <a:solidFill>
                  <a:srgbClr val="B2B2B2"/>
                </a:solidFill>
              </a:rPr>
              <a:t>Informe sobre la autorización al INFONAVIT como inversionista institucional.</a:t>
            </a:r>
          </a:p>
          <a:p>
            <a:pPr marL="355600" indent="-355600" algn="just" defTabSz="457200">
              <a:spcAft>
                <a:spcPts val="2400"/>
              </a:spcAft>
              <a:buFont typeface="+mj-lt"/>
              <a:buAutoNum type="arabicPeriod"/>
            </a:pPr>
            <a:r>
              <a:rPr lang="es-MX" b="1" dirty="0" smtClean="0">
                <a:solidFill>
                  <a:srgbClr val="B2B2B2"/>
                </a:solidFill>
              </a:rPr>
              <a:t>Informe sobre modificación a las Bases de Funcionamiento del Comité de Inversiones con base a las nuevas disposiciones de la CNBV.</a:t>
            </a:r>
            <a:endParaRPr lang="es-MX" b="1" dirty="0">
              <a:solidFill>
                <a:srgbClr val="B2B2B2"/>
              </a:solidFill>
            </a:endParaRPr>
          </a:p>
        </p:txBody>
      </p:sp>
      <p:sp>
        <p:nvSpPr>
          <p:cNvPr id="6" name="5 Rectángulo"/>
          <p:cNvSpPr/>
          <p:nvPr/>
        </p:nvSpPr>
        <p:spPr>
          <a:xfrm>
            <a:off x="251156" y="1228491"/>
            <a:ext cx="8323122" cy="923330"/>
          </a:xfrm>
          <a:prstGeom prst="rect">
            <a:avLst/>
          </a:prstGeom>
        </p:spPr>
        <p:txBody>
          <a:bodyPr wrap="square">
            <a:spAutoFit/>
          </a:bodyPr>
          <a:lstStyle/>
          <a:p>
            <a:pPr algn="ctr" defTabSz="457200"/>
            <a:r>
              <a:rPr lang="es-MX" b="1" dirty="0">
                <a:solidFill>
                  <a:prstClr val="black"/>
                </a:solidFill>
                <a:ea typeface="MS PGothic" pitchFamily="34" charset="-128"/>
                <a:cs typeface="Arial" pitchFamily="34" charset="0"/>
              </a:rPr>
              <a:t>Grupo de Trabajo de Inversiones </a:t>
            </a:r>
          </a:p>
          <a:p>
            <a:pPr algn="ctr" defTabSz="457200"/>
            <a:r>
              <a:rPr lang="es-MX" b="1" dirty="0" smtClean="0">
                <a:solidFill>
                  <a:prstClr val="black"/>
                </a:solidFill>
                <a:ea typeface="MS PGothic" pitchFamily="34" charset="-128"/>
                <a:cs typeface="Arial" pitchFamily="34" charset="0"/>
              </a:rPr>
              <a:t>Sesión </a:t>
            </a:r>
            <a:r>
              <a:rPr lang="es-MX" b="1" dirty="0">
                <a:solidFill>
                  <a:prstClr val="black"/>
                </a:solidFill>
                <a:ea typeface="MS PGothic" pitchFamily="34" charset="-128"/>
                <a:cs typeface="Arial" pitchFamily="34" charset="0"/>
              </a:rPr>
              <a:t>número </a:t>
            </a:r>
            <a:r>
              <a:rPr lang="es-MX" b="1" dirty="0" smtClean="0">
                <a:solidFill>
                  <a:prstClr val="black"/>
                </a:solidFill>
                <a:ea typeface="MS PGothic" pitchFamily="34" charset="-128"/>
                <a:cs typeface="Arial" pitchFamily="34" charset="0"/>
              </a:rPr>
              <a:t>006 </a:t>
            </a:r>
          </a:p>
          <a:p>
            <a:pPr algn="ctr" defTabSz="457200"/>
            <a:r>
              <a:rPr lang="es-MX" b="1" dirty="0" smtClean="0">
                <a:solidFill>
                  <a:prstClr val="black"/>
                </a:solidFill>
                <a:ea typeface="MS PGothic" pitchFamily="34" charset="-128"/>
                <a:cs typeface="Arial" pitchFamily="34" charset="0"/>
              </a:rPr>
              <a:t>18 de marzo </a:t>
            </a:r>
            <a:r>
              <a:rPr lang="es-MX" b="1" dirty="0">
                <a:solidFill>
                  <a:prstClr val="black"/>
                </a:solidFill>
                <a:ea typeface="MS PGothic" pitchFamily="34" charset="-128"/>
                <a:cs typeface="Arial" pitchFamily="34" charset="0"/>
              </a:rPr>
              <a:t>de 2015</a:t>
            </a:r>
          </a:p>
        </p:txBody>
      </p:sp>
    </p:spTree>
    <p:extLst>
      <p:ext uri="{BB962C8B-B14F-4D97-AF65-F5344CB8AC3E}">
        <p14:creationId xmlns:p14="http://schemas.microsoft.com/office/powerpoint/2010/main" val="2447049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199" y="274639"/>
            <a:ext cx="7748649" cy="631524"/>
          </a:xfrm>
        </p:spPr>
        <p:txBody>
          <a:bodyPr>
            <a:normAutofit/>
          </a:bodyPr>
          <a:lstStyle/>
          <a:p>
            <a:r>
              <a:rPr lang="es-MX" sz="2200" b="1" dirty="0" smtClean="0"/>
              <a:t>FINVIT</a:t>
            </a:r>
            <a:r>
              <a:rPr lang="es-MX" sz="2200" dirty="0" smtClean="0"/>
              <a:t>- </a:t>
            </a:r>
            <a:r>
              <a:rPr lang="es-MX" sz="2200" b="1" dirty="0"/>
              <a:t>Estatus 	</a:t>
            </a:r>
            <a:r>
              <a:rPr lang="es-MX" sz="2200" dirty="0" smtClean="0"/>
              <a:t>		</a:t>
            </a:r>
            <a:endParaRPr lang="es-MX" sz="2200" dirty="0"/>
          </a:p>
        </p:txBody>
      </p:sp>
      <p:cxnSp>
        <p:nvCxnSpPr>
          <p:cNvPr id="8" name="7 Conector recto"/>
          <p:cNvCxnSpPr/>
          <p:nvPr/>
        </p:nvCxnSpPr>
        <p:spPr>
          <a:xfrm>
            <a:off x="545926" y="1279077"/>
            <a:ext cx="1090392" cy="0"/>
          </a:xfrm>
          <a:prstGeom prst="line">
            <a:avLst/>
          </a:prstGeom>
          <a:ln w="2222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9" name="8 Conector recto"/>
          <p:cNvCxnSpPr/>
          <p:nvPr/>
        </p:nvCxnSpPr>
        <p:spPr>
          <a:xfrm>
            <a:off x="2213254" y="1281349"/>
            <a:ext cx="6480000" cy="0"/>
          </a:xfrm>
          <a:prstGeom prst="line">
            <a:avLst/>
          </a:prstGeom>
          <a:ln w="2222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3" name="ColumnHeader"/>
          <p:cNvSpPr>
            <a:spLocks noChangeArrowheads="1"/>
          </p:cNvSpPr>
          <p:nvPr/>
        </p:nvSpPr>
        <p:spPr bwMode="gray">
          <a:xfrm>
            <a:off x="325438" y="999572"/>
            <a:ext cx="1500505" cy="313350"/>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defTabSz="913881"/>
            <a:r>
              <a:rPr lang="es-MX" sz="1200" b="1" dirty="0">
                <a:solidFill>
                  <a:prstClr val="black"/>
                </a:solidFill>
              </a:rPr>
              <a:t>Dimensión</a:t>
            </a:r>
          </a:p>
        </p:txBody>
      </p:sp>
      <p:sp>
        <p:nvSpPr>
          <p:cNvPr id="14" name="ColumnHeader"/>
          <p:cNvSpPr>
            <a:spLocks noChangeArrowheads="1"/>
          </p:cNvSpPr>
          <p:nvPr/>
        </p:nvSpPr>
        <p:spPr bwMode="gray">
          <a:xfrm>
            <a:off x="2167731" y="999571"/>
            <a:ext cx="6120956" cy="313349"/>
          </a:xfrm>
          <a:prstGeom prst="rect">
            <a:avLst/>
          </a:prstGeom>
          <a:noFill/>
          <a:ln w="9525" algn="ctr">
            <a:noFill/>
            <a:miter lim="800000"/>
            <a:headEnd type="none" w="lg" len="lg"/>
            <a:tailEnd type="none" w="lg" len="lg"/>
          </a:ln>
          <a:effectLst>
            <a:outerShdw dist="25400" dir="5400000" sx="99000" sy="99000" algn="ctr" rotWithShape="0">
              <a:srgbClr val="7030A0"/>
            </a:outerShdw>
          </a:effectLst>
        </p:spPr>
        <p:txBody>
          <a:bodyPr wrap="square" tIns="91440" bIns="36000" anchor="b">
            <a:spAutoFit/>
          </a:bodyPr>
          <a:lstStyle/>
          <a:p>
            <a:pPr algn="ctr" defTabSz="913881"/>
            <a:r>
              <a:rPr lang="es-MX" sz="1200" b="1" dirty="0">
                <a:solidFill>
                  <a:prstClr val="black"/>
                </a:solidFill>
              </a:rPr>
              <a:t>Estatus </a:t>
            </a:r>
            <a:r>
              <a:rPr lang="es-MX" sz="1200" b="1" dirty="0" smtClean="0">
                <a:solidFill>
                  <a:prstClr val="black"/>
                </a:solidFill>
              </a:rPr>
              <a:t>(15 de marzo de 2015)</a:t>
            </a:r>
            <a:endParaRPr lang="es-MX" sz="1200" b="1" dirty="0">
              <a:solidFill>
                <a:prstClr val="black"/>
              </a:solidFill>
            </a:endParaRPr>
          </a:p>
        </p:txBody>
      </p:sp>
      <p:cxnSp>
        <p:nvCxnSpPr>
          <p:cNvPr id="15" name="Straight Connector 61"/>
          <p:cNvCxnSpPr/>
          <p:nvPr/>
        </p:nvCxnSpPr>
        <p:spPr>
          <a:xfrm>
            <a:off x="325636" y="4424398"/>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18" name="Rectangle 9"/>
          <p:cNvSpPr/>
          <p:nvPr/>
        </p:nvSpPr>
        <p:spPr>
          <a:xfrm>
            <a:off x="315476" y="4502215"/>
            <a:ext cx="1512305" cy="834183"/>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a:r>
              <a:rPr lang="es-MX" sz="1400" b="1" dirty="0">
                <a:solidFill>
                  <a:prstClr val="white"/>
                </a:solidFill>
              </a:rPr>
              <a:t>Contraloría/</a:t>
            </a:r>
          </a:p>
          <a:p>
            <a:pPr algn="ctr"/>
            <a:r>
              <a:rPr lang="es-MX" sz="1400" b="1" dirty="0">
                <a:solidFill>
                  <a:prstClr val="white"/>
                </a:solidFill>
              </a:rPr>
              <a:t>Contable-Operativa</a:t>
            </a:r>
          </a:p>
        </p:txBody>
      </p:sp>
      <p:sp>
        <p:nvSpPr>
          <p:cNvPr id="19" name="TextColumnContent"/>
          <p:cNvSpPr>
            <a:spLocks noChangeArrowheads="1"/>
          </p:cNvSpPr>
          <p:nvPr/>
        </p:nvSpPr>
        <p:spPr bwMode="gray">
          <a:xfrm>
            <a:off x="2082631" y="4518878"/>
            <a:ext cx="6673282" cy="800219"/>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defTabSz="913881">
              <a:buClr>
                <a:srgbClr val="BB2D2C"/>
              </a:buClr>
              <a:buFontTx/>
              <a:buChar char="•"/>
            </a:pPr>
            <a:r>
              <a:rPr lang="es-MX" sz="1300" dirty="0" smtClean="0"/>
              <a:t>Configuración </a:t>
            </a:r>
            <a:r>
              <a:rPr lang="es-MX" sz="1300" dirty="0"/>
              <a:t>e Implementación de las Reglas de Inversión del FINVIT en </a:t>
            </a:r>
            <a:r>
              <a:rPr lang="es-MX" sz="1300" dirty="0" smtClean="0"/>
              <a:t>CRIMS. </a:t>
            </a:r>
          </a:p>
          <a:p>
            <a:pPr marL="180975" lvl="1" indent="-174625" defTabSz="913881">
              <a:buClr>
                <a:srgbClr val="BB2D2C"/>
              </a:buClr>
              <a:buFontTx/>
              <a:buChar char="•"/>
            </a:pPr>
            <a:r>
              <a:rPr lang="es-MX" sz="1300" dirty="0" smtClean="0"/>
              <a:t>Gestión de recursos en apego al </a:t>
            </a:r>
            <a:r>
              <a:rPr lang="es-MX" sz="1300" dirty="0"/>
              <a:t>Régimen de Gestión del </a:t>
            </a:r>
            <a:r>
              <a:rPr lang="es-MX" sz="1300" dirty="0" smtClean="0"/>
              <a:t>FINVIT.</a:t>
            </a:r>
          </a:p>
          <a:p>
            <a:pPr marL="180975" lvl="1" indent="-174625" defTabSz="913881">
              <a:buClr>
                <a:srgbClr val="BB2D2C"/>
              </a:buClr>
              <a:buFontTx/>
              <a:buChar char="•"/>
            </a:pPr>
            <a:r>
              <a:rPr lang="es-MX" sz="1300" dirty="0" smtClean="0"/>
              <a:t>Monitoreo diario de </a:t>
            </a:r>
            <a:r>
              <a:rPr lang="es-MX" sz="1300" dirty="0"/>
              <a:t>la recepción y envío de archivos al Fiduciario, y se realiza un cruce verificativo con los archivos generados en el sistema SAP FICO</a:t>
            </a:r>
            <a:r>
              <a:rPr lang="es-MX" sz="1300" dirty="0" smtClean="0"/>
              <a:t>. </a:t>
            </a:r>
            <a:endParaRPr lang="es-MX" sz="1300" dirty="0"/>
          </a:p>
        </p:txBody>
      </p:sp>
      <p:sp>
        <p:nvSpPr>
          <p:cNvPr id="20" name="Rectangle 9"/>
          <p:cNvSpPr/>
          <p:nvPr/>
        </p:nvSpPr>
        <p:spPr>
          <a:xfrm>
            <a:off x="305576" y="1403748"/>
            <a:ext cx="1512305" cy="2881650"/>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a:r>
              <a:rPr lang="es-MX" sz="1400" b="1" dirty="0">
                <a:solidFill>
                  <a:prstClr val="white"/>
                </a:solidFill>
              </a:rPr>
              <a:t>Organizacional</a:t>
            </a:r>
          </a:p>
        </p:txBody>
      </p:sp>
      <p:sp>
        <p:nvSpPr>
          <p:cNvPr id="23" name="TextColumnContent"/>
          <p:cNvSpPr>
            <a:spLocks noChangeArrowheads="1"/>
          </p:cNvSpPr>
          <p:nvPr/>
        </p:nvSpPr>
        <p:spPr bwMode="gray">
          <a:xfrm>
            <a:off x="2072731" y="1385467"/>
            <a:ext cx="6630424" cy="2899931"/>
          </a:xfrm>
          <a:prstGeom prst="rect">
            <a:avLst/>
          </a:prstGeom>
          <a:noFill/>
          <a:ln w="9525" algn="ctr">
            <a:noFill/>
            <a:miter lim="800000"/>
            <a:headEnd type="none" w="lg" len="lg"/>
            <a:tailEnd type="none" w="lg" len="lg"/>
          </a:ln>
          <a:effectLst/>
        </p:spPr>
        <p:txBody>
          <a:bodyPr lIns="0" tIns="0" rIns="0" bIns="0" anchor="t" anchorCtr="0"/>
          <a:lstStyle/>
          <a:p>
            <a:pPr marL="180975" lvl="1" indent="-174625" defTabSz="913881">
              <a:buClr>
                <a:srgbClr val="BB2D2C"/>
              </a:buClr>
              <a:buFontTx/>
              <a:buChar char="•"/>
            </a:pPr>
            <a:r>
              <a:rPr lang="es-MX" sz="1300" dirty="0"/>
              <a:t>Se </a:t>
            </a:r>
            <a:r>
              <a:rPr lang="es-MX" sz="1300" dirty="0" smtClean="0"/>
              <a:t>llevaron a cabo cuatro sesiones informativas para dar a conocer el FINVIT a los trabajadores del Instituto, mismas que se transmitieron </a:t>
            </a:r>
            <a:r>
              <a:rPr lang="es-MX" sz="1300" dirty="0" smtClean="0"/>
              <a:t>a </a:t>
            </a:r>
            <a:r>
              <a:rPr lang="es-MX" sz="1300" dirty="0" smtClean="0"/>
              <a:t>todas las Delegaciones. </a:t>
            </a:r>
          </a:p>
          <a:p>
            <a:pPr marL="180975" lvl="1" indent="-174625" defTabSz="913881">
              <a:buClr>
                <a:srgbClr val="BB2D2C"/>
              </a:buClr>
              <a:buFontTx/>
              <a:buChar char="•"/>
            </a:pPr>
            <a:r>
              <a:rPr lang="es-MX" sz="1300" dirty="0" smtClean="0"/>
              <a:t>El </a:t>
            </a:r>
            <a:r>
              <a:rPr lang="es-MX" sz="1300" dirty="0" smtClean="0"/>
              <a:t>4 de marzo se llevó a cabo el evento de lanzamiento del FINVIT por parte del Director General.</a:t>
            </a:r>
          </a:p>
          <a:p>
            <a:pPr marL="355600" lvl="2" indent="-177800" defTabSz="913881">
              <a:buClr>
                <a:srgbClr val="BB2D2C"/>
              </a:buClr>
              <a:buFont typeface="Calibri" pitchFamily="34" charset="0"/>
              <a:buChar char="–"/>
            </a:pPr>
            <a:r>
              <a:rPr lang="es-MX" sz="1300" dirty="0" smtClean="0"/>
              <a:t>Se habilitó el acceso al FINVIT para todos los trabajadores del Instituto en la  plataforma de Intranet.</a:t>
            </a:r>
          </a:p>
          <a:p>
            <a:pPr marL="180975" lvl="1" indent="-174625" defTabSz="913881">
              <a:buClr>
                <a:srgbClr val="BB2D2C"/>
              </a:buClr>
              <a:buFontTx/>
              <a:buChar char="•"/>
            </a:pPr>
            <a:r>
              <a:rPr lang="es-MX" sz="1300" dirty="0"/>
              <a:t>Se iniciaron operaciones con </a:t>
            </a:r>
            <a:r>
              <a:rPr lang="es-MX" sz="1300" dirty="0" smtClean="0"/>
              <a:t>el siguiente avance:</a:t>
            </a:r>
          </a:p>
          <a:p>
            <a:pPr marL="355600" lvl="2" indent="-177800" defTabSz="913881">
              <a:buClr>
                <a:srgbClr val="BB2D2C"/>
              </a:buClr>
              <a:buFont typeface="Calibri" pitchFamily="34" charset="0"/>
              <a:buChar char="–"/>
            </a:pPr>
            <a:r>
              <a:rPr lang="es-MX" sz="1300" dirty="0" smtClean="0"/>
              <a:t>Altas: Se </a:t>
            </a:r>
            <a:r>
              <a:rPr lang="es-MX" sz="1300" dirty="0"/>
              <a:t>cuenta con </a:t>
            </a:r>
            <a:r>
              <a:rPr lang="es-MX" sz="1300" dirty="0" smtClean="0"/>
              <a:t>338 </a:t>
            </a:r>
            <a:r>
              <a:rPr lang="es-MX" sz="1300" dirty="0"/>
              <a:t>altas autorizadas.</a:t>
            </a:r>
          </a:p>
          <a:p>
            <a:pPr marL="355600" lvl="2" indent="-177800" defTabSz="913881">
              <a:buClr>
                <a:srgbClr val="BB2D2C"/>
              </a:buClr>
              <a:buFont typeface="Calibri" pitchFamily="34" charset="0"/>
              <a:buChar char="–"/>
            </a:pPr>
            <a:r>
              <a:rPr lang="es-MX" sz="1300" dirty="0" smtClean="0"/>
              <a:t>Aportaciones directas: El monto de </a:t>
            </a:r>
            <a:r>
              <a:rPr lang="es-MX" sz="1300" dirty="0"/>
              <a:t>las aportaciones directas realizadas asciende a </a:t>
            </a:r>
            <a:r>
              <a:rPr lang="es-MX" sz="1300" dirty="0" smtClean="0"/>
              <a:t>$343,695 pesos.</a:t>
            </a:r>
          </a:p>
          <a:p>
            <a:pPr marL="355600" lvl="2" indent="-177800" defTabSz="913881">
              <a:buClr>
                <a:srgbClr val="BB2D2C"/>
              </a:buClr>
              <a:buFont typeface="Calibri" pitchFamily="34" charset="0"/>
              <a:buChar char="–"/>
            </a:pPr>
            <a:r>
              <a:rPr lang="es-MX" sz="1300" dirty="0" smtClean="0"/>
              <a:t>Aportación vía nómina: Se </a:t>
            </a:r>
            <a:r>
              <a:rPr lang="es-MX" sz="1300" dirty="0"/>
              <a:t>tiene registro de </a:t>
            </a:r>
            <a:r>
              <a:rPr lang="es-MX" sz="1300" dirty="0" smtClean="0"/>
              <a:t>264 </a:t>
            </a:r>
            <a:r>
              <a:rPr lang="es-MX" sz="1300" dirty="0"/>
              <a:t>solicitudes autorizadas por un monto total de $</a:t>
            </a:r>
            <a:r>
              <a:rPr lang="es-MX" sz="1300" dirty="0" smtClean="0"/>
              <a:t>244,422,  </a:t>
            </a:r>
            <a:r>
              <a:rPr lang="es-MX" sz="1300" dirty="0"/>
              <a:t>lo cual corresponde a una aportación promedio de $</a:t>
            </a:r>
            <a:r>
              <a:rPr lang="es-MX" sz="1300" dirty="0" smtClean="0"/>
              <a:t>926 pesos.</a:t>
            </a:r>
            <a:endParaRPr lang="es-MX" sz="1300" dirty="0"/>
          </a:p>
          <a:p>
            <a:pPr marL="355600" lvl="2" indent="-177800" defTabSz="913881">
              <a:buClr>
                <a:srgbClr val="BB2D2C"/>
              </a:buClr>
              <a:buFont typeface="Calibri" pitchFamily="34" charset="0"/>
              <a:buChar char="–"/>
            </a:pPr>
            <a:r>
              <a:rPr lang="es-MX" sz="1300" dirty="0"/>
              <a:t>Solicitudes en </a:t>
            </a:r>
            <a:r>
              <a:rPr lang="es-MX" sz="1300" dirty="0" smtClean="0"/>
              <a:t>proceso :</a:t>
            </a:r>
          </a:p>
          <a:p>
            <a:pPr marL="531813" lvl="3" indent="-176213">
              <a:buClr>
                <a:srgbClr val="BB2D2C"/>
              </a:buClr>
              <a:buFont typeface="Wingdings" panose="05000000000000000000" pitchFamily="2" charset="2"/>
              <a:buChar char="§"/>
            </a:pPr>
            <a:r>
              <a:rPr lang="es-MX" sz="1300" dirty="0" smtClean="0"/>
              <a:t>Altas: 45 pendientes de entrega para autorización</a:t>
            </a:r>
          </a:p>
          <a:p>
            <a:pPr marL="531813" lvl="3" indent="-176213">
              <a:buClr>
                <a:srgbClr val="BB2D2C"/>
              </a:buClr>
              <a:buFont typeface="Wingdings" panose="05000000000000000000" pitchFamily="2" charset="2"/>
              <a:buChar char="§"/>
            </a:pPr>
            <a:r>
              <a:rPr lang="es-MX" sz="1300" dirty="0" smtClean="0"/>
              <a:t>Descuentos vía nómina: 68 pendientes de entrega para autorización.</a:t>
            </a:r>
            <a:endParaRPr lang="es-MX" sz="1300" dirty="0"/>
          </a:p>
        </p:txBody>
      </p:sp>
      <p:sp>
        <p:nvSpPr>
          <p:cNvPr id="24" name="Rectangle 9"/>
          <p:cNvSpPr/>
          <p:nvPr/>
        </p:nvSpPr>
        <p:spPr>
          <a:xfrm>
            <a:off x="313638" y="5592057"/>
            <a:ext cx="1512305" cy="876982"/>
          </a:xfrm>
          <a:prstGeom prst="rect">
            <a:avLst/>
          </a:prstGeom>
          <a:solidFill>
            <a:srgbClr val="CD0000"/>
          </a:solidFill>
          <a:ln w="9525" algn="ctr">
            <a:solidFill>
              <a:srgbClr val="CD0000"/>
            </a:solidFill>
            <a:miter lim="800000"/>
            <a:headEnd type="none" w="lg" len="lg"/>
            <a:tailEnd type="none" w="lg" len="lg"/>
          </a:ln>
        </p:spPr>
        <p:txBody>
          <a:bodyPr wrap="square" tIns="91440" bIns="91440" rtlCol="0" anchor="ctr" anchorCtr="1"/>
          <a:lstStyle/>
          <a:p>
            <a:pPr algn="ctr"/>
            <a:r>
              <a:rPr lang="es-MX" sz="1400" b="1" dirty="0">
                <a:solidFill>
                  <a:prstClr val="white"/>
                </a:solidFill>
              </a:rPr>
              <a:t>Plataforma tecnológica</a:t>
            </a:r>
          </a:p>
        </p:txBody>
      </p:sp>
      <p:cxnSp>
        <p:nvCxnSpPr>
          <p:cNvPr id="27" name="Straight Connector 14"/>
          <p:cNvCxnSpPr/>
          <p:nvPr/>
        </p:nvCxnSpPr>
        <p:spPr>
          <a:xfrm>
            <a:off x="313638" y="5518121"/>
            <a:ext cx="8377518" cy="0"/>
          </a:xfrm>
          <a:prstGeom prst="line">
            <a:avLst/>
          </a:prstGeom>
          <a:ln w="19050">
            <a:solidFill>
              <a:srgbClr val="808080"/>
            </a:solidFill>
            <a:prstDash val="solid"/>
          </a:ln>
          <a:effectLst/>
        </p:spPr>
        <p:style>
          <a:lnRef idx="2">
            <a:schemeClr val="accent1"/>
          </a:lnRef>
          <a:fillRef idx="0">
            <a:schemeClr val="accent1"/>
          </a:fillRef>
          <a:effectRef idx="1">
            <a:schemeClr val="accent1"/>
          </a:effectRef>
          <a:fontRef idx="minor">
            <a:schemeClr val="tx1"/>
          </a:fontRef>
        </p:style>
      </p:cxnSp>
      <p:sp>
        <p:nvSpPr>
          <p:cNvPr id="28" name="TextColumnContent"/>
          <p:cNvSpPr>
            <a:spLocks noChangeArrowheads="1"/>
          </p:cNvSpPr>
          <p:nvPr/>
        </p:nvSpPr>
        <p:spPr bwMode="gray">
          <a:xfrm>
            <a:off x="2072730" y="5605017"/>
            <a:ext cx="6822145" cy="620983"/>
          </a:xfrm>
          <a:prstGeom prst="rect">
            <a:avLst/>
          </a:prstGeom>
          <a:noFill/>
          <a:ln w="9525" algn="ctr">
            <a:noFill/>
            <a:miter lim="800000"/>
            <a:headEnd type="none" w="lg" len="lg"/>
            <a:tailEnd type="none" w="lg" len="lg"/>
          </a:ln>
          <a:effectLst/>
        </p:spPr>
        <p:txBody>
          <a:bodyPr lIns="0" tIns="0" rIns="0" bIns="0" anchor="t" anchorCtr="0"/>
          <a:lstStyle/>
          <a:p>
            <a:pPr marL="180975" lvl="1" indent="-174625" defTabSz="913881">
              <a:buClr>
                <a:srgbClr val="BB2D2C"/>
              </a:buClr>
              <a:buFontTx/>
              <a:buChar char="•"/>
            </a:pPr>
            <a:r>
              <a:rPr lang="es-MX" sz="1300" dirty="0" smtClean="0"/>
              <a:t>Todo el proceso de FINVIT se encuentra en ambiente productivo.</a:t>
            </a:r>
          </a:p>
          <a:p>
            <a:pPr marL="180975" lvl="1" indent="-174625" defTabSz="913881">
              <a:buClr>
                <a:srgbClr val="BB2D2C"/>
              </a:buClr>
              <a:buFontTx/>
              <a:buChar char="•"/>
            </a:pPr>
            <a:r>
              <a:rPr lang="es-MX" sz="1300" dirty="0" smtClean="0"/>
              <a:t>Interfaz entre fiduciario e Infonavit en funcionamiento</a:t>
            </a:r>
          </a:p>
          <a:p>
            <a:pPr marL="180975" lvl="1" indent="-174625" defTabSz="913881">
              <a:buClr>
                <a:srgbClr val="BB2D2C"/>
              </a:buClr>
              <a:buFontTx/>
              <a:buChar char="•"/>
            </a:pPr>
            <a:r>
              <a:rPr lang="es-MX" sz="1300" dirty="0" smtClean="0"/>
              <a:t>Se </a:t>
            </a:r>
            <a:r>
              <a:rPr lang="es-MX" sz="1300" dirty="0"/>
              <a:t>ha implementado la generación de reportes de riesgo para los recursos del </a:t>
            </a:r>
            <a:r>
              <a:rPr lang="es-MX" sz="1300" dirty="0" smtClean="0"/>
              <a:t>FINVIT </a:t>
            </a:r>
            <a:r>
              <a:rPr lang="es-MX" sz="1300" dirty="0"/>
              <a:t>administrados por el Instituto. </a:t>
            </a:r>
          </a:p>
        </p:txBody>
      </p:sp>
      <p:sp>
        <p:nvSpPr>
          <p:cNvPr id="1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28</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04411106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29</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ea typeface="MS PGothic" pitchFamily="34" charset="-128"/>
                <a:cs typeface="Arial" pitchFamily="34" charset="0"/>
              </a:rPr>
              <a:t>Orden del Día</a:t>
            </a:r>
            <a:endParaRPr lang="es-MX" sz="2400" b="1" dirty="0">
              <a:solidFill>
                <a:srgbClr val="CD0000"/>
              </a:solidFill>
              <a:ea typeface="MS PGothic" pitchFamily="34" charset="-128"/>
              <a:cs typeface="Arial"/>
            </a:endParaRPr>
          </a:p>
        </p:txBody>
      </p:sp>
      <p:sp>
        <p:nvSpPr>
          <p:cNvPr id="2" name="1 Rectángulo"/>
          <p:cNvSpPr/>
          <p:nvPr/>
        </p:nvSpPr>
        <p:spPr>
          <a:xfrm>
            <a:off x="573797" y="2432604"/>
            <a:ext cx="8009223" cy="3847207"/>
          </a:xfrm>
          <a:prstGeom prst="rect">
            <a:avLst/>
          </a:prstGeom>
        </p:spPr>
        <p:txBody>
          <a:bodyPr wrap="square">
            <a:spAutoFit/>
          </a:bodyPr>
          <a:lstStyle/>
          <a:p>
            <a:pPr marL="355600" indent="-355600" algn="just" defTabSz="457200">
              <a:spcAft>
                <a:spcPts val="2400"/>
              </a:spcAft>
              <a:buFont typeface="+mj-lt"/>
              <a:buAutoNum type="arabicPeriod"/>
            </a:pPr>
            <a:r>
              <a:rPr lang="es-MX" b="1" dirty="0">
                <a:solidFill>
                  <a:srgbClr val="B2B2B2"/>
                </a:solidFill>
              </a:rPr>
              <a:t>Informe </a:t>
            </a:r>
            <a:r>
              <a:rPr lang="es-MX" b="1" dirty="0">
                <a:solidFill>
                  <a:srgbClr val="B2B2B2"/>
                </a:solidFill>
              </a:rPr>
              <a:t>sobre resultados y estrategia de inversión del Fondo de Apoyo a las Necesidades de Vivienda de los Trabajadores (FANVIT).</a:t>
            </a:r>
          </a:p>
          <a:p>
            <a:pPr marL="355600" indent="-355600" algn="just" defTabSz="457200">
              <a:spcAft>
                <a:spcPts val="2400"/>
              </a:spcAft>
              <a:buFont typeface="+mj-lt"/>
              <a:buAutoNum type="arabicPeriod"/>
            </a:pPr>
            <a:r>
              <a:rPr lang="es-MX" b="1" dirty="0">
                <a:solidFill>
                  <a:srgbClr val="B2B2B2"/>
                </a:solidFill>
              </a:rPr>
              <a:t>Informe sobre la composición del portafolio del FANVIT.</a:t>
            </a:r>
          </a:p>
          <a:p>
            <a:pPr marL="355600" indent="-355600" algn="just" defTabSz="457200">
              <a:spcAft>
                <a:spcPts val="2400"/>
              </a:spcAft>
              <a:buFont typeface="+mj-lt"/>
              <a:buAutoNum type="arabicPeriod"/>
            </a:pPr>
            <a:r>
              <a:rPr lang="es-MX" b="1" dirty="0">
                <a:solidFill>
                  <a:srgbClr val="B2B2B2"/>
                </a:solidFill>
              </a:rPr>
              <a:t>Informe sobre los avances en la implementación del FANVIT.</a:t>
            </a:r>
          </a:p>
          <a:p>
            <a:pPr marL="355600" indent="-355600" algn="just" defTabSz="457200">
              <a:spcAft>
                <a:spcPts val="2400"/>
              </a:spcAft>
              <a:buFont typeface="+mj-lt"/>
              <a:buAutoNum type="arabicPeriod"/>
            </a:pPr>
            <a:r>
              <a:rPr lang="es-MX" b="1" dirty="0">
                <a:solidFill>
                  <a:srgbClr val="B2B2B2"/>
                </a:solidFill>
              </a:rPr>
              <a:t>Informe sobre los avances en la implementación del FINVIT.</a:t>
            </a:r>
          </a:p>
          <a:p>
            <a:pPr marL="355600" indent="-355600" algn="just" defTabSz="457200">
              <a:spcAft>
                <a:spcPts val="2400"/>
              </a:spcAft>
              <a:buFont typeface="+mj-lt"/>
              <a:buAutoNum type="arabicPeriod"/>
            </a:pPr>
            <a:r>
              <a:rPr lang="es-MX" b="1" dirty="0">
                <a:solidFill>
                  <a:srgbClr val="CD0000"/>
                </a:solidFill>
              </a:rPr>
              <a:t>Informe sobre la autorización al INFONAVIT como inversionista institucional.</a:t>
            </a:r>
          </a:p>
          <a:p>
            <a:pPr marL="355600" indent="-355600" algn="just" defTabSz="457200">
              <a:spcAft>
                <a:spcPts val="2400"/>
              </a:spcAft>
              <a:buFont typeface="+mj-lt"/>
              <a:buAutoNum type="arabicPeriod"/>
            </a:pPr>
            <a:r>
              <a:rPr lang="es-MX" b="1" dirty="0" smtClean="0">
                <a:solidFill>
                  <a:srgbClr val="B2B2B2"/>
                </a:solidFill>
              </a:rPr>
              <a:t>Informe sobre la modificación a las Bases de Funcionamiento del Comité de Inversiones con base a las nuevas disposiciones de la CNBV.</a:t>
            </a:r>
            <a:endParaRPr lang="es-MX" b="1" dirty="0">
              <a:solidFill>
                <a:srgbClr val="B2B2B2"/>
              </a:solidFill>
            </a:endParaRPr>
          </a:p>
        </p:txBody>
      </p:sp>
      <p:sp>
        <p:nvSpPr>
          <p:cNvPr id="6" name="5 Rectángulo"/>
          <p:cNvSpPr/>
          <p:nvPr/>
        </p:nvSpPr>
        <p:spPr>
          <a:xfrm>
            <a:off x="251156" y="1228491"/>
            <a:ext cx="8323122" cy="923330"/>
          </a:xfrm>
          <a:prstGeom prst="rect">
            <a:avLst/>
          </a:prstGeom>
        </p:spPr>
        <p:txBody>
          <a:bodyPr wrap="square">
            <a:spAutoFit/>
          </a:bodyPr>
          <a:lstStyle/>
          <a:p>
            <a:pPr algn="ctr" defTabSz="457200"/>
            <a:r>
              <a:rPr lang="es-MX" b="1" dirty="0">
                <a:solidFill>
                  <a:prstClr val="black"/>
                </a:solidFill>
                <a:ea typeface="MS PGothic" pitchFamily="34" charset="-128"/>
                <a:cs typeface="Arial" pitchFamily="34" charset="0"/>
              </a:rPr>
              <a:t>Grupo de Trabajo de Inversiones </a:t>
            </a:r>
          </a:p>
          <a:p>
            <a:pPr algn="ctr" defTabSz="457200"/>
            <a:r>
              <a:rPr lang="es-MX" b="1" dirty="0" smtClean="0">
                <a:solidFill>
                  <a:prstClr val="black"/>
                </a:solidFill>
                <a:ea typeface="MS PGothic" pitchFamily="34" charset="-128"/>
                <a:cs typeface="Arial" pitchFamily="34" charset="0"/>
              </a:rPr>
              <a:t>Sesión </a:t>
            </a:r>
            <a:r>
              <a:rPr lang="es-MX" b="1" dirty="0">
                <a:solidFill>
                  <a:prstClr val="black"/>
                </a:solidFill>
                <a:ea typeface="MS PGothic" pitchFamily="34" charset="-128"/>
                <a:cs typeface="Arial" pitchFamily="34" charset="0"/>
              </a:rPr>
              <a:t>número </a:t>
            </a:r>
            <a:r>
              <a:rPr lang="es-MX" b="1" dirty="0" smtClean="0">
                <a:solidFill>
                  <a:prstClr val="black"/>
                </a:solidFill>
                <a:ea typeface="MS PGothic" pitchFamily="34" charset="-128"/>
                <a:cs typeface="Arial" pitchFamily="34" charset="0"/>
              </a:rPr>
              <a:t>006 </a:t>
            </a:r>
          </a:p>
          <a:p>
            <a:pPr algn="ctr" defTabSz="457200"/>
            <a:r>
              <a:rPr lang="es-MX" b="1" dirty="0" smtClean="0">
                <a:solidFill>
                  <a:prstClr val="black"/>
                </a:solidFill>
                <a:ea typeface="MS PGothic" pitchFamily="34" charset="-128"/>
                <a:cs typeface="Arial" pitchFamily="34" charset="0"/>
              </a:rPr>
              <a:t>18 de marzo </a:t>
            </a:r>
            <a:r>
              <a:rPr lang="es-MX" b="1" dirty="0">
                <a:solidFill>
                  <a:prstClr val="black"/>
                </a:solidFill>
                <a:ea typeface="MS PGothic" pitchFamily="34" charset="-128"/>
                <a:cs typeface="Arial" pitchFamily="34" charset="0"/>
              </a:rPr>
              <a:t>de 2015</a:t>
            </a:r>
          </a:p>
        </p:txBody>
      </p:sp>
    </p:spTree>
    <p:extLst>
      <p:ext uri="{BB962C8B-B14F-4D97-AF65-F5344CB8AC3E}">
        <p14:creationId xmlns:p14="http://schemas.microsoft.com/office/powerpoint/2010/main" val="12310057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199" y="274639"/>
            <a:ext cx="7748649" cy="631524"/>
          </a:xfrm>
        </p:spPr>
        <p:txBody>
          <a:bodyPr>
            <a:normAutofit/>
          </a:bodyPr>
          <a:lstStyle/>
          <a:p>
            <a:r>
              <a:rPr lang="es-MX" sz="2200" b="1" dirty="0" smtClean="0"/>
              <a:t>Inversionista </a:t>
            </a:r>
            <a:r>
              <a:rPr lang="es-MX" sz="2200" b="1" dirty="0"/>
              <a:t>institucional - SHCP</a:t>
            </a:r>
            <a:r>
              <a:rPr lang="es-MX" sz="2200" dirty="0" smtClean="0"/>
              <a:t>		</a:t>
            </a:r>
            <a:endParaRPr lang="es-MX" sz="2200" dirty="0"/>
          </a:p>
        </p:txBody>
      </p:sp>
      <p:sp>
        <p:nvSpPr>
          <p:cNvPr id="16"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30</a:t>
            </a:fld>
            <a:endParaRPr lang="es-ES" sz="1050" dirty="0">
              <a:solidFill>
                <a:prstClr val="black"/>
              </a:solidFill>
              <a:latin typeface="Arial" pitchFamily="34" charset="0"/>
              <a:cs typeface="Arial" pitchFamily="34" charset="0"/>
            </a:endParaRPr>
          </a:p>
        </p:txBody>
      </p:sp>
      <p:sp>
        <p:nvSpPr>
          <p:cNvPr id="17" name="TextColumnContent"/>
          <p:cNvSpPr>
            <a:spLocks noChangeArrowheads="1"/>
          </p:cNvSpPr>
          <p:nvPr/>
        </p:nvSpPr>
        <p:spPr bwMode="gray">
          <a:xfrm>
            <a:off x="345393" y="1389906"/>
            <a:ext cx="7947848" cy="4308872"/>
          </a:xfrm>
          <a:prstGeom prst="rect">
            <a:avLst/>
          </a:prstGeom>
          <a:noFill/>
          <a:ln w="9525" algn="ctr">
            <a:noFill/>
            <a:miter lim="800000"/>
            <a:headEnd type="none" w="lg" len="lg"/>
            <a:tailEnd type="none" w="lg" len="lg"/>
          </a:ln>
          <a:effectLst/>
        </p:spPr>
        <p:txBody>
          <a:bodyPr wrap="square" lIns="0" tIns="0" rIns="0" bIns="0">
            <a:spAutoFit/>
          </a:bodyPr>
          <a:lstStyle/>
          <a:p>
            <a:pPr marL="180975" lvl="1" indent="-174625" algn="just">
              <a:buClr>
                <a:srgbClr val="BB2D2C"/>
              </a:buClr>
              <a:buFontTx/>
              <a:buChar char="•"/>
            </a:pPr>
            <a:r>
              <a:rPr lang="es-MX" sz="1600" dirty="0" smtClean="0">
                <a:solidFill>
                  <a:prstClr val="black"/>
                </a:solidFill>
              </a:rPr>
              <a:t>Con fecha 27 de noviembre de 2014 se solicitó a la SCHP autorización para que el Infonavit fuera considerado inversionista institucional, lo que permitiría, entre otros beneficios:</a:t>
            </a:r>
          </a:p>
          <a:p>
            <a:pPr marL="180975" lvl="1" indent="-174625" algn="just">
              <a:buClr>
                <a:srgbClr val="BB2D2C"/>
              </a:buClr>
              <a:buFontTx/>
              <a:buChar char="•"/>
            </a:pPr>
            <a:endParaRPr lang="es-MX" sz="1600" dirty="0">
              <a:solidFill>
                <a:prstClr val="black"/>
              </a:solidFill>
            </a:endParaRPr>
          </a:p>
          <a:p>
            <a:pPr marL="355600" lvl="2" indent="-177800" algn="just">
              <a:buClr>
                <a:srgbClr val="BB2D2C"/>
              </a:buClr>
              <a:buFont typeface="Calibri" pitchFamily="34" charset="0"/>
              <a:buChar char="–"/>
            </a:pPr>
            <a:r>
              <a:rPr lang="es-MX" sz="1600" dirty="0">
                <a:solidFill>
                  <a:prstClr val="black"/>
                </a:solidFill>
              </a:rPr>
              <a:t>Acceso a </a:t>
            </a:r>
            <a:r>
              <a:rPr lang="es-MX" sz="1600" dirty="0" err="1">
                <a:solidFill>
                  <a:prstClr val="black"/>
                </a:solidFill>
              </a:rPr>
              <a:t>brokers</a:t>
            </a:r>
            <a:r>
              <a:rPr lang="es-MX" sz="1600" dirty="0">
                <a:solidFill>
                  <a:prstClr val="black"/>
                </a:solidFill>
              </a:rPr>
              <a:t> institucionales, obteniendo mejores costos de entrada y de salida (menor diferencial de cotización entre compra – venta)</a:t>
            </a:r>
            <a:r>
              <a:rPr lang="es-MX" sz="1600" dirty="0" smtClean="0">
                <a:solidFill>
                  <a:prstClr val="black"/>
                </a:solidFill>
              </a:rPr>
              <a:t>.</a:t>
            </a:r>
          </a:p>
          <a:p>
            <a:pPr marL="355600" lvl="2" indent="-177800" algn="just">
              <a:buClr>
                <a:srgbClr val="BB2D2C"/>
              </a:buClr>
              <a:buFont typeface="Calibri" pitchFamily="34" charset="0"/>
              <a:buChar char="–"/>
            </a:pPr>
            <a:r>
              <a:rPr lang="es-MX" sz="1600" dirty="0">
                <a:solidFill>
                  <a:prstClr val="black"/>
                </a:solidFill>
              </a:rPr>
              <a:t>Dependiendo del monto de gestión puede significar entre 1.5% - 2.5% del rendimiento anualizado</a:t>
            </a:r>
            <a:r>
              <a:rPr lang="es-MX" sz="1600" dirty="0" smtClean="0">
                <a:solidFill>
                  <a:prstClr val="black"/>
                </a:solidFill>
              </a:rPr>
              <a:t>.</a:t>
            </a:r>
          </a:p>
          <a:p>
            <a:pPr marL="355600" lvl="2" indent="-177800" algn="just">
              <a:buClr>
                <a:srgbClr val="BB2D2C"/>
              </a:buClr>
              <a:buFont typeface="Calibri" pitchFamily="34" charset="0"/>
              <a:buChar char="–"/>
            </a:pPr>
            <a:r>
              <a:rPr lang="es-MX" sz="1600" dirty="0">
                <a:solidFill>
                  <a:prstClr val="black"/>
                </a:solidFill>
              </a:rPr>
              <a:t>Acceso a intermediarios extranjeros, obteniendo cotizaciones competitivas y mayor volumen de operación</a:t>
            </a:r>
            <a:r>
              <a:rPr lang="es-MX" sz="1600" dirty="0" smtClean="0">
                <a:solidFill>
                  <a:prstClr val="black"/>
                </a:solidFill>
              </a:rPr>
              <a:t>.</a:t>
            </a:r>
          </a:p>
          <a:p>
            <a:pPr marL="355600" lvl="2" indent="-177800" algn="just">
              <a:buClr>
                <a:srgbClr val="BB2D2C"/>
              </a:buClr>
              <a:buFont typeface="Calibri" pitchFamily="34" charset="0"/>
              <a:buChar char="–"/>
            </a:pPr>
            <a:r>
              <a:rPr lang="es-MX" sz="1600" dirty="0">
                <a:solidFill>
                  <a:prstClr val="black"/>
                </a:solidFill>
              </a:rPr>
              <a:t>Se obtienen mejores condiciones de operaciones y un trato más equitativo respecto a otros inversionistas institucionales</a:t>
            </a:r>
            <a:r>
              <a:rPr lang="es-MX" sz="1600" dirty="0" smtClean="0">
                <a:solidFill>
                  <a:prstClr val="black"/>
                </a:solidFill>
              </a:rPr>
              <a:t>.</a:t>
            </a:r>
          </a:p>
          <a:p>
            <a:pPr marL="355600" lvl="2" indent="-177800" algn="just">
              <a:buClr>
                <a:srgbClr val="BB2D2C"/>
              </a:buClr>
              <a:buFont typeface="Calibri" pitchFamily="34" charset="0"/>
              <a:buChar char="–"/>
            </a:pPr>
            <a:r>
              <a:rPr lang="es-MX" sz="1600" dirty="0">
                <a:solidFill>
                  <a:prstClr val="black"/>
                </a:solidFill>
              </a:rPr>
              <a:t>Se recibe mayor información y análisis de mercado por parte de los intermediarios obteniendo una mejor visión de </a:t>
            </a:r>
            <a:r>
              <a:rPr lang="es-MX" sz="1600" dirty="0" smtClean="0">
                <a:solidFill>
                  <a:prstClr val="black"/>
                </a:solidFill>
              </a:rPr>
              <a:t>mercado.</a:t>
            </a:r>
            <a:endParaRPr lang="es-MX" sz="1600" dirty="0" smtClean="0">
              <a:solidFill>
                <a:prstClr val="black"/>
              </a:solidFill>
            </a:endParaRPr>
          </a:p>
          <a:p>
            <a:pPr marL="355600" lvl="2" indent="-177800" algn="just">
              <a:buClr>
                <a:srgbClr val="BB2D2C"/>
              </a:buClr>
              <a:buFont typeface="Calibri" pitchFamily="34" charset="0"/>
              <a:buChar char="–"/>
            </a:pPr>
            <a:endParaRPr lang="es-MX" sz="1400" dirty="0" smtClean="0">
              <a:solidFill>
                <a:prstClr val="black"/>
              </a:solidFill>
            </a:endParaRPr>
          </a:p>
          <a:p>
            <a:pPr marL="812800" lvl="3" indent="-177800" algn="just">
              <a:buClr>
                <a:srgbClr val="BB2D2C"/>
              </a:buClr>
              <a:buFont typeface="Calibri" pitchFamily="34" charset="0"/>
              <a:buChar char="–"/>
            </a:pPr>
            <a:endParaRPr lang="es-MX" sz="1400" dirty="0" smtClean="0">
              <a:solidFill>
                <a:prstClr val="black"/>
              </a:solidFill>
            </a:endParaRPr>
          </a:p>
          <a:p>
            <a:pPr marL="180975" lvl="1" indent="-174625" algn="just">
              <a:buClr>
                <a:srgbClr val="BB2D2C"/>
              </a:buClr>
              <a:buFontTx/>
              <a:buChar char="•"/>
            </a:pPr>
            <a:r>
              <a:rPr lang="es-MX" sz="1600" dirty="0">
                <a:solidFill>
                  <a:prstClr val="black"/>
                </a:solidFill>
              </a:rPr>
              <a:t>El 12 de marzo de 2015, la SHCP se pronunció en sentido favorable al Infonavit mediante resolución por escrito, lo cual es un logro para el Instituto. </a:t>
            </a:r>
          </a:p>
          <a:p>
            <a:pPr marL="812800" lvl="3" indent="-177800" algn="just">
              <a:buClr>
                <a:srgbClr val="BB2D2C"/>
              </a:buClr>
              <a:buFont typeface="Calibri" pitchFamily="34" charset="0"/>
              <a:buChar char="–"/>
            </a:pPr>
            <a:endParaRPr lang="es-MX" sz="1400" dirty="0">
              <a:solidFill>
                <a:prstClr val="black"/>
              </a:solidFill>
            </a:endParaRPr>
          </a:p>
        </p:txBody>
      </p:sp>
    </p:spTree>
    <p:extLst>
      <p:ext uri="{BB962C8B-B14F-4D97-AF65-F5344CB8AC3E}">
        <p14:creationId xmlns:p14="http://schemas.microsoft.com/office/powerpoint/2010/main" val="83440016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31</a:t>
            </a:fld>
            <a:endParaRPr lang="es-ES" sz="1050" dirty="0">
              <a:solidFill>
                <a:prstClr val="black"/>
              </a:solidFill>
              <a:latin typeface="Arial" pitchFamily="34" charset="0"/>
              <a:cs typeface="Arial" pitchFamily="34" charset="0"/>
            </a:endParaRPr>
          </a:p>
        </p:txBody>
      </p:sp>
      <p:sp>
        <p:nvSpPr>
          <p:cNvPr id="53" name="Rectangle 2"/>
          <p:cNvSpPr>
            <a:spLocks noChangeArrowheads="1"/>
          </p:cNvSpPr>
          <p:nvPr/>
        </p:nvSpPr>
        <p:spPr bwMode="auto">
          <a:xfrm>
            <a:off x="144000" y="288000"/>
            <a:ext cx="6370836" cy="720000"/>
          </a:xfrm>
          <a:prstGeom prst="rect">
            <a:avLst/>
          </a:prstGeom>
          <a:noFill/>
          <a:ln w="9525">
            <a:noFill/>
            <a:miter lim="800000"/>
            <a:headEnd/>
            <a:tailEnd/>
          </a:ln>
        </p:spPr>
        <p:txBody>
          <a:bodyPr lIns="91418" tIns="45709" rIns="91418" bIns="45709" anchor="ctr" anchorCtr="0"/>
          <a:lstStyle/>
          <a:p>
            <a:pPr defTabSz="457200" fontAlgn="ctr">
              <a:spcBef>
                <a:spcPct val="0"/>
              </a:spcBef>
              <a:spcAft>
                <a:spcPct val="0"/>
              </a:spcAft>
            </a:pPr>
            <a:r>
              <a:rPr lang="es-MX" sz="2400" b="1" dirty="0">
                <a:solidFill>
                  <a:srgbClr val="CD0000"/>
                </a:solidFill>
                <a:ea typeface="MS PGothic" pitchFamily="34" charset="-128"/>
                <a:cs typeface="Arial" pitchFamily="34" charset="0"/>
              </a:rPr>
              <a:t>Orden del Día</a:t>
            </a:r>
            <a:endParaRPr lang="es-MX" sz="2400" b="1" dirty="0">
              <a:solidFill>
                <a:srgbClr val="CD0000"/>
              </a:solidFill>
              <a:ea typeface="MS PGothic" pitchFamily="34" charset="-128"/>
              <a:cs typeface="Arial"/>
            </a:endParaRPr>
          </a:p>
        </p:txBody>
      </p:sp>
      <p:sp>
        <p:nvSpPr>
          <p:cNvPr id="2" name="1 Rectángulo"/>
          <p:cNvSpPr/>
          <p:nvPr/>
        </p:nvSpPr>
        <p:spPr>
          <a:xfrm>
            <a:off x="573797" y="2432604"/>
            <a:ext cx="8009223" cy="3847207"/>
          </a:xfrm>
          <a:prstGeom prst="rect">
            <a:avLst/>
          </a:prstGeom>
        </p:spPr>
        <p:txBody>
          <a:bodyPr wrap="square">
            <a:spAutoFit/>
          </a:bodyPr>
          <a:lstStyle/>
          <a:p>
            <a:pPr marL="355600" indent="-355600" algn="just" defTabSz="457200">
              <a:spcAft>
                <a:spcPts val="2400"/>
              </a:spcAft>
              <a:buFont typeface="+mj-lt"/>
              <a:buAutoNum type="arabicPeriod"/>
            </a:pPr>
            <a:r>
              <a:rPr lang="es-MX" b="1" dirty="0">
                <a:solidFill>
                  <a:srgbClr val="B2B2B2"/>
                </a:solidFill>
              </a:rPr>
              <a:t>Informe </a:t>
            </a:r>
            <a:r>
              <a:rPr lang="es-MX" b="1" dirty="0">
                <a:solidFill>
                  <a:srgbClr val="B2B2B2"/>
                </a:solidFill>
              </a:rPr>
              <a:t>sobre resultados y estrategia de inversión del Fondo de Apoyo a las Necesidades de Vivienda de los Trabajadores (FANVIT).</a:t>
            </a:r>
          </a:p>
          <a:p>
            <a:pPr marL="355600" indent="-355600" algn="just" defTabSz="457200">
              <a:spcAft>
                <a:spcPts val="2400"/>
              </a:spcAft>
              <a:buFont typeface="+mj-lt"/>
              <a:buAutoNum type="arabicPeriod"/>
            </a:pPr>
            <a:r>
              <a:rPr lang="es-MX" b="1" dirty="0">
                <a:solidFill>
                  <a:srgbClr val="B2B2B2"/>
                </a:solidFill>
              </a:rPr>
              <a:t>Informe sobre la composición del portafolio del FANVIT.</a:t>
            </a:r>
          </a:p>
          <a:p>
            <a:pPr marL="355600" indent="-355600" algn="just" defTabSz="457200">
              <a:spcAft>
                <a:spcPts val="2400"/>
              </a:spcAft>
              <a:buFont typeface="+mj-lt"/>
              <a:buAutoNum type="arabicPeriod"/>
            </a:pPr>
            <a:r>
              <a:rPr lang="es-MX" b="1" dirty="0">
                <a:solidFill>
                  <a:srgbClr val="B2B2B2"/>
                </a:solidFill>
              </a:rPr>
              <a:t>Informe sobre los avances en la implementación del FANVIT.</a:t>
            </a:r>
          </a:p>
          <a:p>
            <a:pPr marL="355600" indent="-355600" algn="just" defTabSz="457200">
              <a:spcAft>
                <a:spcPts val="2400"/>
              </a:spcAft>
              <a:buFont typeface="+mj-lt"/>
              <a:buAutoNum type="arabicPeriod"/>
            </a:pPr>
            <a:r>
              <a:rPr lang="es-MX" b="1" dirty="0">
                <a:solidFill>
                  <a:srgbClr val="B2B2B2"/>
                </a:solidFill>
              </a:rPr>
              <a:t>Informe sobre los avances en la implementación del FINVIT.</a:t>
            </a:r>
          </a:p>
          <a:p>
            <a:pPr marL="355600" indent="-355600" algn="just" defTabSz="457200">
              <a:spcAft>
                <a:spcPts val="2400"/>
              </a:spcAft>
              <a:buFont typeface="+mj-lt"/>
              <a:buAutoNum type="arabicPeriod"/>
            </a:pPr>
            <a:r>
              <a:rPr lang="es-MX" b="1" dirty="0">
                <a:solidFill>
                  <a:srgbClr val="B2B2B2"/>
                </a:solidFill>
              </a:rPr>
              <a:t>Informe sobre la autorización al INFONAVIT como inversionista institucional.</a:t>
            </a:r>
          </a:p>
          <a:p>
            <a:pPr marL="355600" indent="-355600" algn="just" defTabSz="457200">
              <a:spcAft>
                <a:spcPts val="2400"/>
              </a:spcAft>
              <a:buFont typeface="+mj-lt"/>
              <a:buAutoNum type="arabicPeriod"/>
            </a:pPr>
            <a:r>
              <a:rPr lang="es-MX" b="1" dirty="0">
                <a:solidFill>
                  <a:srgbClr val="CD0000"/>
                </a:solidFill>
              </a:rPr>
              <a:t>Informe sobre </a:t>
            </a:r>
            <a:r>
              <a:rPr lang="es-MX" b="1" dirty="0" smtClean="0">
                <a:solidFill>
                  <a:srgbClr val="CD0000"/>
                </a:solidFill>
              </a:rPr>
              <a:t>la modificación </a:t>
            </a:r>
            <a:r>
              <a:rPr lang="es-MX" b="1" dirty="0">
                <a:solidFill>
                  <a:srgbClr val="CD0000"/>
                </a:solidFill>
              </a:rPr>
              <a:t>a las Bases de Funcionamiento del Comité de Inversiones con base a las nuevas disposiciones de la CNBV.</a:t>
            </a:r>
            <a:endParaRPr lang="es-MX" b="1" dirty="0">
              <a:solidFill>
                <a:srgbClr val="CD0000"/>
              </a:solidFill>
            </a:endParaRPr>
          </a:p>
        </p:txBody>
      </p:sp>
      <p:sp>
        <p:nvSpPr>
          <p:cNvPr id="6" name="5 Rectángulo"/>
          <p:cNvSpPr/>
          <p:nvPr/>
        </p:nvSpPr>
        <p:spPr>
          <a:xfrm>
            <a:off x="251156" y="1228491"/>
            <a:ext cx="8323122" cy="923330"/>
          </a:xfrm>
          <a:prstGeom prst="rect">
            <a:avLst/>
          </a:prstGeom>
        </p:spPr>
        <p:txBody>
          <a:bodyPr wrap="square">
            <a:spAutoFit/>
          </a:bodyPr>
          <a:lstStyle/>
          <a:p>
            <a:pPr algn="ctr" defTabSz="457200"/>
            <a:r>
              <a:rPr lang="es-MX" b="1" dirty="0">
                <a:solidFill>
                  <a:prstClr val="black"/>
                </a:solidFill>
                <a:ea typeface="MS PGothic" pitchFamily="34" charset="-128"/>
                <a:cs typeface="Arial" pitchFamily="34" charset="0"/>
              </a:rPr>
              <a:t>Grupo de Trabajo de Inversiones </a:t>
            </a:r>
          </a:p>
          <a:p>
            <a:pPr algn="ctr" defTabSz="457200"/>
            <a:r>
              <a:rPr lang="es-MX" b="1" dirty="0" smtClean="0">
                <a:solidFill>
                  <a:prstClr val="black"/>
                </a:solidFill>
                <a:ea typeface="MS PGothic" pitchFamily="34" charset="-128"/>
                <a:cs typeface="Arial" pitchFamily="34" charset="0"/>
              </a:rPr>
              <a:t>Sesión </a:t>
            </a:r>
            <a:r>
              <a:rPr lang="es-MX" b="1" dirty="0">
                <a:solidFill>
                  <a:prstClr val="black"/>
                </a:solidFill>
                <a:ea typeface="MS PGothic" pitchFamily="34" charset="-128"/>
                <a:cs typeface="Arial" pitchFamily="34" charset="0"/>
              </a:rPr>
              <a:t>número </a:t>
            </a:r>
            <a:r>
              <a:rPr lang="es-MX" b="1" dirty="0" smtClean="0">
                <a:solidFill>
                  <a:prstClr val="black"/>
                </a:solidFill>
                <a:ea typeface="MS PGothic" pitchFamily="34" charset="-128"/>
                <a:cs typeface="Arial" pitchFamily="34" charset="0"/>
              </a:rPr>
              <a:t>006 </a:t>
            </a:r>
          </a:p>
          <a:p>
            <a:pPr algn="ctr" defTabSz="457200"/>
            <a:r>
              <a:rPr lang="es-MX" b="1" dirty="0" smtClean="0">
                <a:solidFill>
                  <a:prstClr val="black"/>
                </a:solidFill>
                <a:ea typeface="MS PGothic" pitchFamily="34" charset="-128"/>
                <a:cs typeface="Arial" pitchFamily="34" charset="0"/>
              </a:rPr>
              <a:t>18 de marzo </a:t>
            </a:r>
            <a:r>
              <a:rPr lang="es-MX" b="1" dirty="0">
                <a:solidFill>
                  <a:prstClr val="black"/>
                </a:solidFill>
                <a:ea typeface="MS PGothic" pitchFamily="34" charset="-128"/>
                <a:cs typeface="Arial" pitchFamily="34" charset="0"/>
              </a:rPr>
              <a:t>de 2015</a:t>
            </a:r>
          </a:p>
        </p:txBody>
      </p:sp>
    </p:spTree>
    <p:extLst>
      <p:ext uri="{BB962C8B-B14F-4D97-AF65-F5344CB8AC3E}">
        <p14:creationId xmlns:p14="http://schemas.microsoft.com/office/powerpoint/2010/main" val="38612823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02609" y="356527"/>
            <a:ext cx="6284794" cy="631524"/>
          </a:xfrm>
        </p:spPr>
        <p:txBody>
          <a:bodyPr>
            <a:noAutofit/>
          </a:bodyPr>
          <a:lstStyle/>
          <a:p>
            <a:r>
              <a:rPr lang="es-MX" sz="2200" b="1" dirty="0"/>
              <a:t>M</a:t>
            </a:r>
            <a:r>
              <a:rPr lang="es-MX" sz="2200" b="1" dirty="0" smtClean="0"/>
              <a:t>odificación </a:t>
            </a:r>
            <a:r>
              <a:rPr lang="es-MX" sz="2200" b="1" dirty="0"/>
              <a:t>a las Bases de Funcionamiento del Comité de Inversiones</a:t>
            </a:r>
          </a:p>
        </p:txBody>
      </p:sp>
      <p:sp>
        <p:nvSpPr>
          <p:cNvPr id="3" name="2 Marcador de contenido"/>
          <p:cNvSpPr>
            <a:spLocks noGrp="1"/>
          </p:cNvSpPr>
          <p:nvPr>
            <p:ph idx="1"/>
          </p:nvPr>
        </p:nvSpPr>
        <p:spPr>
          <a:xfrm>
            <a:off x="402609" y="1610721"/>
            <a:ext cx="8086298" cy="4525963"/>
          </a:xfrm>
        </p:spPr>
        <p:txBody>
          <a:bodyPr>
            <a:normAutofit/>
          </a:bodyPr>
          <a:lstStyle/>
          <a:p>
            <a:r>
              <a:rPr lang="es-ES" sz="2000" dirty="0"/>
              <a:t>Con relación a las “Disposiciones </a:t>
            </a:r>
            <a:r>
              <a:rPr lang="es-MX" sz="2000" dirty="0"/>
              <a:t>de carácter general aplicables a los organismos de fomento y entidades de fomento”, emitidas por la Comisión Nacional Bancaria y de Valores y publicadas en el Diario Oficial de la Federación el 1º de diciembre de 2014, </a:t>
            </a:r>
            <a:r>
              <a:rPr lang="es-ES" sz="2000" dirty="0" smtClean="0"/>
              <a:t>resulta </a:t>
            </a:r>
            <a:r>
              <a:rPr lang="es-MX" sz="2000" dirty="0"/>
              <a:t>necesario adecuar las </a:t>
            </a:r>
            <a:r>
              <a:rPr lang="es-ES" sz="2000" dirty="0"/>
              <a:t>Bases de Funcionamiento del Comité de Inversiones, de tal forma que ambas disposiciones se encuentren alineadas. </a:t>
            </a:r>
            <a:endParaRPr lang="es-MX" sz="2000" dirty="0"/>
          </a:p>
          <a:p>
            <a:endParaRPr lang="es-MX" sz="2000" dirty="0"/>
          </a:p>
        </p:txBody>
      </p:sp>
      <p:graphicFrame>
        <p:nvGraphicFramePr>
          <p:cNvPr id="4" name="3 Objeto"/>
          <p:cNvGraphicFramePr>
            <a:graphicFrameLocks noChangeAspect="1"/>
          </p:cNvGraphicFramePr>
          <p:nvPr>
            <p:extLst>
              <p:ext uri="{D42A27DB-BD31-4B8C-83A1-F6EECF244321}">
                <p14:modId xmlns:p14="http://schemas.microsoft.com/office/powerpoint/2010/main" val="3492685197"/>
              </p:ext>
            </p:extLst>
          </p:nvPr>
        </p:nvGraphicFramePr>
        <p:xfrm>
          <a:off x="3292324" y="4466801"/>
          <a:ext cx="1374926" cy="1185673"/>
        </p:xfrm>
        <a:graphic>
          <a:graphicData uri="http://schemas.openxmlformats.org/presentationml/2006/ole">
            <mc:AlternateContent xmlns:mc="http://schemas.openxmlformats.org/markup-compatibility/2006">
              <mc:Choice xmlns:v="urn:schemas-microsoft-com:vml" Requires="v">
                <p:oleObj spid="_x0000_s388104" name="Documento" showAsIcon="1" r:id="rId3" imgW="914400" imgH="771480" progId="Word.Document.12">
                  <p:embed/>
                </p:oleObj>
              </mc:Choice>
              <mc:Fallback>
                <p:oleObj name="Documento" showAsIcon="1" r:id="rId3" imgW="914400" imgH="771480" progId="Word.Document.12">
                  <p:embed/>
                  <p:pic>
                    <p:nvPicPr>
                      <p:cNvPr id="0" name=""/>
                      <p:cNvPicPr/>
                      <p:nvPr/>
                    </p:nvPicPr>
                    <p:blipFill>
                      <a:blip r:embed="rId4"/>
                      <a:stretch>
                        <a:fillRect/>
                      </a:stretch>
                    </p:blipFill>
                    <p:spPr>
                      <a:xfrm>
                        <a:off x="3292324" y="4466801"/>
                        <a:ext cx="1374926" cy="1185673"/>
                      </a:xfrm>
                      <a:prstGeom prst="rect">
                        <a:avLst/>
                      </a:prstGeom>
                    </p:spPr>
                  </p:pic>
                </p:oleObj>
              </mc:Fallback>
            </mc:AlternateContent>
          </a:graphicData>
        </a:graphic>
      </p:graphicFrame>
      <p:sp>
        <p:nvSpPr>
          <p:cNvPr id="5" name="1 Marcador de número de diapositiva"/>
          <p:cNvSpPr>
            <a:spLocks noGrp="1"/>
          </p:cNvSpPr>
          <p:nvPr>
            <p:ph type="sldNum" sz="quarter" idx="12"/>
          </p:nvPr>
        </p:nvSpPr>
        <p:spPr>
          <a:xfrm>
            <a:off x="8607566" y="6572376"/>
            <a:ext cx="572946" cy="313009"/>
          </a:xfrm>
        </p:spPr>
        <p:txBody>
          <a:bodyPr lIns="81949" tIns="40973" rIns="81949" bIns="40973"/>
          <a:lstStyle/>
          <a:p>
            <a:pPr algn="ctr"/>
            <a:fld id="{C0DD11E7-DE26-3544-ADD9-B909B5A09C33}" type="slidenum">
              <a:rPr lang="es-ES" sz="1050" smtClean="0">
                <a:solidFill>
                  <a:prstClr val="black"/>
                </a:solidFill>
                <a:latin typeface="Arial" pitchFamily="34" charset="0"/>
                <a:cs typeface="Arial" pitchFamily="34" charset="0"/>
              </a:rPr>
              <a:pPr algn="ctr"/>
              <a:t>32</a:t>
            </a:fld>
            <a:endParaRPr lang="es-ES" sz="105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1059279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04654" y="2339632"/>
            <a:ext cx="5725984" cy="1051612"/>
          </a:xfrm>
        </p:spPr>
        <p:txBody>
          <a:bodyPr>
            <a:normAutofit/>
          </a:bodyPr>
          <a:lstStyle/>
          <a:p>
            <a:r>
              <a:rPr lang="es-MX" sz="2500" b="1" dirty="0">
                <a:latin typeface="+mj-lt"/>
              </a:rPr>
              <a:t>Grupo de Trabajo de Inversiones Sesión número </a:t>
            </a:r>
            <a:r>
              <a:rPr lang="es-MX" sz="2500" b="1" dirty="0" smtClean="0">
                <a:latin typeface="+mj-lt"/>
              </a:rPr>
              <a:t>006</a:t>
            </a:r>
            <a:endParaRPr lang="es-MX" sz="2500" b="1" dirty="0">
              <a:latin typeface="+mj-lt"/>
            </a:endParaRPr>
          </a:p>
        </p:txBody>
      </p:sp>
      <p:sp>
        <p:nvSpPr>
          <p:cNvPr id="5" name="Text Placeholder 4"/>
          <p:cNvSpPr>
            <a:spLocks noGrp="1"/>
          </p:cNvSpPr>
          <p:nvPr>
            <p:ph type="subTitle" idx="1"/>
          </p:nvPr>
        </p:nvSpPr>
        <p:spPr>
          <a:xfrm>
            <a:off x="504654" y="3501768"/>
            <a:ext cx="4119605" cy="980989"/>
          </a:xfrm>
        </p:spPr>
        <p:txBody>
          <a:bodyPr>
            <a:normAutofit/>
          </a:bodyPr>
          <a:lstStyle/>
          <a:p>
            <a:r>
              <a:rPr lang="es-MX" sz="2000" dirty="0" smtClean="0">
                <a:latin typeface="+mj-lt"/>
              </a:rPr>
              <a:t>Marzo 2015</a:t>
            </a:r>
            <a:endParaRPr lang="es-MX" sz="2000" dirty="0">
              <a:latin typeface="+mj-lt"/>
            </a:endParaRPr>
          </a:p>
        </p:txBody>
      </p:sp>
    </p:spTree>
    <p:custDataLst>
      <p:tags r:id="rId1"/>
    </p:custDataLst>
    <p:extLst>
      <p:ext uri="{BB962C8B-B14F-4D97-AF65-F5344CB8AC3E}">
        <p14:creationId xmlns:p14="http://schemas.microsoft.com/office/powerpoint/2010/main" val="365088576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 reqver=&quot;21047&quot;&gt;&lt;version val=&quot;23051&quot;/&gt;&lt;CPresentation id=&quot;1&quot;&gt;&lt;m_precDefaultNumber&gt;&lt;m_bNumberIsYear val=&quot;0&quot;/&gt;&lt;/m_precDefaultNumber&gt;&lt;m_precDefaultPercent&gt;&lt;m_bNumberIsYear val=&quot;0&quot;/&gt;&lt;/m_precDefaultPercent&gt;&lt;m_precDefaultDate&gt;&lt;m_bNumberIsYear val=&quot;0&quot;/&gt;&lt;m_strFormatTime&gt;%d/%m/%Y&lt;/m_strFormatTime&gt;&lt;/m_precDefaultDate&gt;&lt;m_precDefaultYear&gt;&lt;m_bNumberIsYear val=&quot;0&quot;/&gt;&lt;m_strFormatTime&gt;%Y&lt;/m_strFormatTime&gt;&lt;/m_precDefaultYear&gt;&lt;m_precDefaultQuarter&gt;&lt;m_bNumberIsYear val=&quot;0&quot;/&gt;&lt;m_strFormatTime&gt;Q%5&lt;/m_strFormatTime&gt;&lt;/m_precDefaultQuarter&gt;&lt;m_precDefaultMonth&gt;&lt;m_bNumberIsYear val=&quot;0&quot;/&gt;&lt;m_strFormatTime&gt;%1&lt;/m_strFormatTime&gt;&lt;/m_precDefaultMonth&gt;&lt;m_precDefaultWeek&gt;&lt;m_bNumberIsYear val=&quot;0&quot;/&gt;&lt;m_strFormatTime&gt;%d.&lt;/m_strFormatTime&gt;&lt;/m_precDefaultWeek&gt;&lt;m_precDefaultDay&gt;&lt;m_bNumberIsYear val=&quot;0&quot;/&gt;&lt;m_strFormatTime&gt;%#d&lt;/m_strFormatTime&gt;&lt;/m_precDefaultDay&gt;&lt;m_mruColor&gt;&lt;m_vecMRU length=&quot;0&quot;/&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SLIDESTYLE" val="CoverPage"/>
</p:tagLst>
</file>

<file path=ppt/tags/tag8.xml><?xml version="1.0" encoding="utf-8"?>
<p:tagLst xmlns:a="http://schemas.openxmlformats.org/drawingml/2006/main" xmlns:r="http://schemas.openxmlformats.org/officeDocument/2006/relationships" xmlns:p="http://schemas.openxmlformats.org/presentationml/2006/main">
  <p:tag name="SLIDESTYLE" val="CoverPage"/>
</p:tagLst>
</file>

<file path=ppt/theme/theme1.xml><?xml version="1.0" encoding="utf-8"?>
<a:theme xmlns:a="http://schemas.openxmlformats.org/drawingml/2006/main" name="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2.xml><?xml version="1.0" encoding="utf-8"?>
<a:theme xmlns:a="http://schemas.openxmlformats.org/drawingml/2006/main" name="1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3.xml><?xml version="1.0" encoding="utf-8"?>
<a:theme xmlns:a="http://schemas.openxmlformats.org/drawingml/2006/main" name="2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4.xml><?xml version="1.0" encoding="utf-8"?>
<a:theme xmlns:a="http://schemas.openxmlformats.org/drawingml/2006/main" name="3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5.xml><?xml version="1.0" encoding="utf-8"?>
<a:theme xmlns:a="http://schemas.openxmlformats.org/drawingml/2006/main" name="4_blank">
  <a:themeElements>
    <a:clrScheme name="INFONAVIT">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2E2E2"/>
        </a:solidFill>
        <a:ln w="9525" algn="ctr">
          <a:solidFill>
            <a:srgbClr val="E2E2E2"/>
          </a:solidFill>
          <a:miter lim="800000"/>
          <a:headEnd type="none" w="lg" len="lg"/>
          <a:tailEnd type="none" w="lg" len="lg"/>
        </a:ln>
      </a:spPr>
      <a:bodyPr wrap="square" tIns="91440" bIns="91440" rtlCol="0" anchor="ctr" anchorCtr="1"/>
      <a:lstStyle>
        <a:defPPr algn="ctr" defTabSz="914400">
          <a:defRPr sz="1400" dirty="0" err="1" smtClean="0">
            <a:solidFill>
              <a:srgbClr val="000000"/>
            </a:solidFill>
          </a:defRPr>
        </a:defPPr>
      </a:lstStyle>
    </a:spDef>
    <a:lnDef>
      <a:spPr>
        <a:ln w="9525">
          <a:solidFill>
            <a:srgbClr val="80808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theme>
</file>

<file path=ppt/theme/theme6.xml><?xml version="1.0" encoding="utf-8"?>
<a:theme xmlns:a="http://schemas.openxmlformats.org/drawingml/2006/main" name="Infonavit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1_Infonavit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2_Infonavit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blank</Template>
  <TotalTime>43788</TotalTime>
  <Words>4995</Words>
  <Application>Microsoft Office PowerPoint</Application>
  <PresentationFormat>Carta (216 x 279 mm)</PresentationFormat>
  <Paragraphs>578</Paragraphs>
  <Slides>34</Slides>
  <Notes>21</Notes>
  <HiddenSlides>0</HiddenSlides>
  <MMClips>0</MMClips>
  <ScaleCrop>false</ScaleCrop>
  <HeadingPairs>
    <vt:vector size="6" baseType="variant">
      <vt:variant>
        <vt:lpstr>Tema</vt:lpstr>
      </vt:variant>
      <vt:variant>
        <vt:i4>8</vt:i4>
      </vt:variant>
      <vt:variant>
        <vt:lpstr>Servidores OLE incrustados</vt:lpstr>
      </vt:variant>
      <vt:variant>
        <vt:i4>2</vt:i4>
      </vt:variant>
      <vt:variant>
        <vt:lpstr>Títulos de diapositiva</vt:lpstr>
      </vt:variant>
      <vt:variant>
        <vt:i4>34</vt:i4>
      </vt:variant>
    </vt:vector>
  </HeadingPairs>
  <TitlesOfParts>
    <vt:vector size="44" baseType="lpstr">
      <vt:lpstr>blank</vt:lpstr>
      <vt:lpstr>1_blank</vt:lpstr>
      <vt:lpstr>2_blank</vt:lpstr>
      <vt:lpstr>3_blank</vt:lpstr>
      <vt:lpstr>4_blank</vt:lpstr>
      <vt:lpstr>Infonavit_2015</vt:lpstr>
      <vt:lpstr>1_Infonavit_2015</vt:lpstr>
      <vt:lpstr>2_Infonavit_2015</vt:lpstr>
      <vt:lpstr>think-cell Slide</vt:lpstr>
      <vt:lpstr>Documento de Microsoft Word</vt:lpstr>
      <vt:lpstr>Grupo de Trabajo de Inversiones Sesión número 006</vt:lpstr>
      <vt:lpstr>Presentación de PowerPoint</vt:lpstr>
      <vt:lpstr>Entorno Económico Internacional</vt:lpstr>
      <vt:lpstr>Entorno Económico Internacional</vt:lpstr>
      <vt:lpstr>Entorno Económico Nacional</vt:lpstr>
      <vt:lpstr>Entorno Económico Nacional</vt:lpstr>
      <vt:lpstr>Composición de Cartera del FANVIT</vt:lpstr>
      <vt:lpstr>Composición de Cartera del FANVIT</vt:lpstr>
      <vt:lpstr>Estrategia de inversión </vt:lpstr>
      <vt:lpstr>Duración de Instrumentos y cupones del FANVIT</vt:lpstr>
      <vt:lpstr>Riesgo del FANVIT</vt:lpstr>
      <vt:lpstr>Presentación de PowerPoint</vt:lpstr>
      <vt:lpstr>Resultados económicos del FANVIT</vt:lpstr>
      <vt:lpstr>Resultados económicos del FANVIT (valuación)</vt:lpstr>
      <vt:lpstr>Resultados económicos del FANVIT (tasa a vencimiento)</vt:lpstr>
      <vt:lpstr>Comparación de rendimiento efectivo vs. SB1</vt:lpstr>
      <vt:lpstr>Presentación de PowerPoint</vt:lpstr>
      <vt:lpstr>Composición de Cartera del FANVIT</vt:lpstr>
      <vt:lpstr>Bonos Tasa Real</vt:lpstr>
      <vt:lpstr>Bonos Tasa Nominal</vt:lpstr>
      <vt:lpstr>Renta Variable </vt:lpstr>
      <vt:lpstr>Instrumentos Estructurados- FIBRAS</vt:lpstr>
      <vt:lpstr>Certificados Bursátiles Estructurados (CBE)</vt:lpstr>
      <vt:lpstr>Certificados Bursátiles (CB)</vt:lpstr>
      <vt:lpstr>Presentación de PowerPoint</vt:lpstr>
      <vt:lpstr>Presentación de PowerPoint</vt:lpstr>
      <vt:lpstr>Siguientes pasos– Etapa Interna</vt:lpstr>
      <vt:lpstr>Presentación de PowerPoint</vt:lpstr>
      <vt:lpstr>FINVIT- Estatus    </vt:lpstr>
      <vt:lpstr>Presentación de PowerPoint</vt:lpstr>
      <vt:lpstr>Inversionista institucional - SHCP  </vt:lpstr>
      <vt:lpstr>Presentación de PowerPoint</vt:lpstr>
      <vt:lpstr>Modificación a las Bases de Funcionamiento del Comité de Inversiones</vt:lpstr>
      <vt:lpstr>Grupo de Trabajo de Inversiones Sesión número 006</vt:lpstr>
    </vt:vector>
  </TitlesOfParts>
  <Company>Infonavit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 de trabajo</dc:title>
  <dc:creator>msantiesteban@infonavit.org.mx</dc:creator>
  <cp:lastModifiedBy>Santiesteban Calderon Maria Fernanda</cp:lastModifiedBy>
  <cp:revision>923</cp:revision>
  <cp:lastPrinted>2014-10-10T17:14:48Z</cp:lastPrinted>
  <dcterms:created xsi:type="dcterms:W3CDTF">2014-04-09T15:13:30Z</dcterms:created>
  <dcterms:modified xsi:type="dcterms:W3CDTF">2015-03-17T23:46:26Z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lpwstr>20100310</vt:lpwstr>
  </property>
  <property fmtid="{D5CDD505-2E9C-101B-9397-08002B2CF9AE}" pid="3" name="Format Name">
    <vt:lpwstr>Infonavit</vt:lpwstr>
  </property>
  <property fmtid="{D5CDD505-2E9C-101B-9397-08002B2CF9AE}" pid="4" name="Template Name">
    <vt:lpwstr>Letter</vt:lpwstr>
  </property>
</Properties>
</file>