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tags/tag7.xml" ContentType="application/vnd.openxmlformats-officedocument.presentationml.tags+xml"/>
  <Override PartName="/ppt/theme/theme10.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3.xml" ContentType="application/vnd.openxmlformats-officedocument.presentationml.notesSlide+xml"/>
  <Override PartName="/ppt/charts/chart6.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8.xml" ContentType="application/vnd.openxmlformats-officedocument.drawingml.chart+xml"/>
  <Override PartName="/ppt/notesSlides/notesSlide10.xml" ContentType="application/vnd.openxmlformats-officedocument.presentationml.notesSlide+xml"/>
  <Override PartName="/ppt/charts/chart9.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0.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theme/themeOverride1.xml" ContentType="application/vnd.openxmlformats-officedocument.themeOverride+xml"/>
  <Override PartName="/ppt/charts/chart15.xml" ContentType="application/vnd.openxmlformats-officedocument.drawingml.chart+xml"/>
  <Override PartName="/ppt/charts/chart16.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9.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31" r:id="rId4"/>
    <p:sldMasterId id="2147483737" r:id="rId5"/>
    <p:sldMasterId id="2147483743" r:id="rId6"/>
    <p:sldMasterId id="2147483758" r:id="rId7"/>
    <p:sldMasterId id="2147483773" r:id="rId8"/>
    <p:sldMasterId id="2147483786" r:id="rId9"/>
  </p:sldMasterIdLst>
  <p:notesMasterIdLst>
    <p:notesMasterId r:id="rId47"/>
  </p:notesMasterIdLst>
  <p:sldIdLst>
    <p:sldId id="926" r:id="rId10"/>
    <p:sldId id="1004" r:id="rId11"/>
    <p:sldId id="980" r:id="rId12"/>
    <p:sldId id="981" r:id="rId13"/>
    <p:sldId id="982" r:id="rId14"/>
    <p:sldId id="983" r:id="rId15"/>
    <p:sldId id="990" r:id="rId16"/>
    <p:sldId id="976" r:id="rId17"/>
    <p:sldId id="977" r:id="rId18"/>
    <p:sldId id="978" r:id="rId19"/>
    <p:sldId id="905" r:id="rId20"/>
    <p:sldId id="906" r:id="rId21"/>
    <p:sldId id="907" r:id="rId22"/>
    <p:sldId id="908" r:id="rId23"/>
    <p:sldId id="909" r:id="rId24"/>
    <p:sldId id="1005" r:id="rId25"/>
    <p:sldId id="985" r:id="rId26"/>
    <p:sldId id="732" r:id="rId27"/>
    <p:sldId id="987" r:id="rId28"/>
    <p:sldId id="988" r:id="rId29"/>
    <p:sldId id="989" r:id="rId30"/>
    <p:sldId id="1006" r:id="rId31"/>
    <p:sldId id="965" r:id="rId32"/>
    <p:sldId id="966" r:id="rId33"/>
    <p:sldId id="1007" r:id="rId34"/>
    <p:sldId id="964" r:id="rId35"/>
    <p:sldId id="979" r:id="rId36"/>
    <p:sldId id="955" r:id="rId37"/>
    <p:sldId id="986" r:id="rId38"/>
    <p:sldId id="1008" r:id="rId39"/>
    <p:sldId id="936" r:id="rId40"/>
    <p:sldId id="1009" r:id="rId41"/>
    <p:sldId id="996" r:id="rId42"/>
    <p:sldId id="997" r:id="rId43"/>
    <p:sldId id="998" r:id="rId44"/>
    <p:sldId id="1010" r:id="rId45"/>
    <p:sldId id="930" r:id="rId46"/>
  </p:sldIdLst>
  <p:sldSz cx="9144000" cy="6858000" type="letter"/>
  <p:notesSz cx="7010400" cy="9296400"/>
  <p:custDataLst>
    <p:tags r:id="rId48"/>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njamín Padilla Hernandez" initials="BPH"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B7B7"/>
    <a:srgbClr val="C00000"/>
    <a:srgbClr val="017475"/>
    <a:srgbClr val="CD0000"/>
    <a:srgbClr val="BB2D2C"/>
    <a:srgbClr val="808080"/>
    <a:srgbClr val="E2E2E2"/>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36" autoAdjust="0"/>
    <p:restoredTop sz="92007" autoAdjust="0"/>
  </p:normalViewPr>
  <p:slideViewPr>
    <p:cSldViewPr snapToGrid="0" snapToObjects="1" showGuides="1">
      <p:cViewPr>
        <p:scale>
          <a:sx n="120" d="100"/>
          <a:sy n="120" d="100"/>
        </p:scale>
        <p:origin x="-1944" y="-264"/>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1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tags" Target="tags/tag1.xml"/><Relationship Id="rId8" Type="http://schemas.openxmlformats.org/officeDocument/2006/relationships/slideMaster" Target="slideMasters/slideMaster8.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CVVR\IV.%20Presentaciones\IV.%203.%20Graficas%20para%20presentaciones\Comite%20de%20Inversion\Gr&#225;ficas%20presentaci&#243;n%20comit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CVVR\IV.%20Presentaciones\IV.%203.%20Graficas%20para%20presentaciones\Comite%20de%20Inversion\Gr&#225;ficas%20presentaci&#243;n%20comite%2015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CVVR\IV.%20Presentaciones\IV.%203.%20Graficas%20para%20presentaciones\Comite%20de%20Inversion\Gr&#225;ficas%20presentaci&#243;n%20comite%20150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CVVR\IV.%20Presentaciones\IV.%203.%20Graficas%20para%20presentaciones\Comite%20de%20Inversion\Gr&#225;ficas%20presentaci&#243;n%20comite%20150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CVVR\IV.%20Presentaciones\IV.%203.%20Graficas%20para%20presentaciones\Comite%20de%20Inversion\Gr&#225;ficas%20presentaci&#243;n%20comite%20150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0.90.117.228\shared\FrontOffice\Spreadsheets\Gr&#225;ficasSemanal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IN332849\Dropbox\Regimen%20Inversion\SSMFGI\Comites\Comit&#233;_Inversiones\CI_012\Cartera_20150514.xlsx" TargetMode="Externa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10.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IN333468\AppData\Local\Microsoft\Windows\Temporary%20Internet%20Files\Content.IE5\M9J8IDS9\CrystalViewerYYYQFOXC.xls" TargetMode="External"/></Relationships>
</file>

<file path=ppt/charts/_rels/chart14.xml.rels><?xml version="1.0" encoding="UTF-8" standalone="yes"?>
<Relationships xmlns="http://schemas.openxmlformats.org/package/2006/relationships"><Relationship Id="rId2" Type="http://schemas.openxmlformats.org/officeDocument/2006/relationships/oleObject" Target="file:///C:\Users\IN333468\AppData\Local\Microsoft\Windows\Temporary%20Internet%20Files\Content.IE5\M9J8IDS9\CrystalViewerYYYQFOXC.xls" TargetMode="External"/><Relationship Id="rId1" Type="http://schemas.openxmlformats.org/officeDocument/2006/relationships/themeOverride" Target="../theme/themeOverride1.xml"/></Relationships>
</file>

<file path=ppt/charts/_rels/chart15.xml.rels><?xml version="1.0" encoding="UTF-8" standalone="yes"?>
<Relationships xmlns="http://schemas.openxmlformats.org/package/2006/relationships"><Relationship Id="rId1" Type="http://schemas.openxmlformats.org/officeDocument/2006/relationships/oleObject" Target="file:///C:\Users\IN333468\AppData\Local\Microsoft\Windows\Temporary%20Internet%20Files\Content.IE5\M9J8IDS9\CrystalViewerYYYQFOXC.xls"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IN333468\AppData\Local\Microsoft\Windows\Temporary%20Internet%20Files\Content.IE5\M9J8IDS9\CrystalViewerYYYQFOXC.xls" TargetMode="Externa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80" b="1" i="0" u="none" strike="noStrike" baseline="0">
                <a:solidFill>
                  <a:srgbClr val="000000"/>
                </a:solidFill>
                <a:latin typeface="Arial"/>
                <a:ea typeface="Arial"/>
                <a:cs typeface="Arial"/>
              </a:defRPr>
            </a:pPr>
            <a:r>
              <a:rPr lang="es-MX" dirty="0"/>
              <a:t>Cambio en la </a:t>
            </a:r>
            <a:r>
              <a:rPr lang="es-MX" dirty="0" smtClean="0"/>
              <a:t>nómina </a:t>
            </a:r>
            <a:r>
              <a:rPr lang="es-MX" dirty="0"/>
              <a:t>no agrícola y tasa de desempleo de </a:t>
            </a:r>
            <a:r>
              <a:rPr lang="es-MX" dirty="0" smtClean="0"/>
              <a:t>EUA</a:t>
            </a:r>
            <a:endParaRPr lang="es-MX" dirty="0"/>
          </a:p>
        </c:rich>
      </c:tx>
      <c:layout/>
      <c:overlay val="0"/>
    </c:title>
    <c:autoTitleDeleted val="0"/>
    <c:plotArea>
      <c:layout>
        <c:manualLayout>
          <c:layoutTarget val="inner"/>
          <c:xMode val="edge"/>
          <c:yMode val="edge"/>
          <c:x val="0.13322626005226659"/>
          <c:y val="0.20099371288696585"/>
          <c:w val="0.75484324264169844"/>
          <c:h val="0.61960242250987763"/>
        </c:manualLayout>
      </c:layout>
      <c:barChart>
        <c:barDir val="col"/>
        <c:grouping val="clustered"/>
        <c:varyColors val="0"/>
        <c:ser>
          <c:idx val="1"/>
          <c:order val="1"/>
          <c:invertIfNegative val="0"/>
          <c:dLbls>
            <c:dLbl>
              <c:idx val="60"/>
              <c:layout>
                <c:manualLayout>
                  <c:x val="-4.7909477494334331E-3"/>
                  <c:y val="1.172658768302017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a:solidFill>
                      <a:srgbClr val="BB2D2C"/>
                    </a:solidFill>
                  </a:defRPr>
                </a:pPr>
                <a:endParaRPr lang="es-MX"/>
              </a:p>
            </c:txPr>
            <c:showLegendKey val="0"/>
            <c:showVal val="0"/>
            <c:showCatName val="0"/>
            <c:showSerName val="0"/>
            <c:showPercent val="0"/>
            <c:showBubbleSize val="0"/>
            <c:extLst>
              <c:ext xmlns:c15="http://schemas.microsoft.com/office/drawing/2012/chart" uri="{CE6537A1-D6FC-4f65-9D91-7224C49458BB}">
                <c15:showLeaderLines val="1"/>
              </c:ext>
            </c:extLst>
          </c:dLbls>
          <c:cat>
            <c:numRef>
              <c:f>'[Gráficas presentación comite.xlsx]1.3Desempleo,nomina EU_4'!$T$5:$T$65</c:f>
              <c:numCache>
                <c:formatCode>m/d/yyyy</c:formatCode>
                <c:ptCount val="61"/>
                <c:pt idx="0">
                  <c:v>42124</c:v>
                </c:pt>
                <c:pt idx="1">
                  <c:v>42094</c:v>
                </c:pt>
                <c:pt idx="2">
                  <c:v>42063</c:v>
                </c:pt>
                <c:pt idx="3">
                  <c:v>42035</c:v>
                </c:pt>
                <c:pt idx="4">
                  <c:v>42004</c:v>
                </c:pt>
                <c:pt idx="5">
                  <c:v>41973</c:v>
                </c:pt>
                <c:pt idx="6">
                  <c:v>41943</c:v>
                </c:pt>
                <c:pt idx="7">
                  <c:v>41912</c:v>
                </c:pt>
                <c:pt idx="8">
                  <c:v>41882</c:v>
                </c:pt>
                <c:pt idx="9">
                  <c:v>41851</c:v>
                </c:pt>
                <c:pt idx="10">
                  <c:v>41820</c:v>
                </c:pt>
                <c:pt idx="11">
                  <c:v>41790</c:v>
                </c:pt>
                <c:pt idx="12">
                  <c:v>41759</c:v>
                </c:pt>
                <c:pt idx="13">
                  <c:v>41729</c:v>
                </c:pt>
                <c:pt idx="14">
                  <c:v>41698</c:v>
                </c:pt>
                <c:pt idx="15">
                  <c:v>41670</c:v>
                </c:pt>
                <c:pt idx="16">
                  <c:v>41639</c:v>
                </c:pt>
                <c:pt idx="17">
                  <c:v>41608</c:v>
                </c:pt>
                <c:pt idx="18">
                  <c:v>41578</c:v>
                </c:pt>
                <c:pt idx="19">
                  <c:v>41547</c:v>
                </c:pt>
                <c:pt idx="20">
                  <c:v>41517</c:v>
                </c:pt>
                <c:pt idx="21">
                  <c:v>41486</c:v>
                </c:pt>
                <c:pt idx="22">
                  <c:v>41455</c:v>
                </c:pt>
                <c:pt idx="23">
                  <c:v>41425</c:v>
                </c:pt>
                <c:pt idx="24">
                  <c:v>41394</c:v>
                </c:pt>
                <c:pt idx="25">
                  <c:v>41364</c:v>
                </c:pt>
                <c:pt idx="26">
                  <c:v>41333</c:v>
                </c:pt>
                <c:pt idx="27">
                  <c:v>41305</c:v>
                </c:pt>
                <c:pt idx="28">
                  <c:v>41274</c:v>
                </c:pt>
                <c:pt idx="29">
                  <c:v>41243</c:v>
                </c:pt>
                <c:pt idx="30">
                  <c:v>41213</c:v>
                </c:pt>
                <c:pt idx="31">
                  <c:v>41182</c:v>
                </c:pt>
                <c:pt idx="32">
                  <c:v>41152</c:v>
                </c:pt>
                <c:pt idx="33">
                  <c:v>41121</c:v>
                </c:pt>
                <c:pt idx="34">
                  <c:v>41090</c:v>
                </c:pt>
                <c:pt idx="35">
                  <c:v>41060</c:v>
                </c:pt>
                <c:pt idx="36">
                  <c:v>41029</c:v>
                </c:pt>
                <c:pt idx="37">
                  <c:v>40999</c:v>
                </c:pt>
                <c:pt idx="38">
                  <c:v>40968</c:v>
                </c:pt>
                <c:pt idx="39">
                  <c:v>40939</c:v>
                </c:pt>
                <c:pt idx="40">
                  <c:v>40908</c:v>
                </c:pt>
                <c:pt idx="41">
                  <c:v>40877</c:v>
                </c:pt>
                <c:pt idx="42">
                  <c:v>40847</c:v>
                </c:pt>
                <c:pt idx="43">
                  <c:v>40816</c:v>
                </c:pt>
                <c:pt idx="44">
                  <c:v>40786</c:v>
                </c:pt>
                <c:pt idx="45">
                  <c:v>40755</c:v>
                </c:pt>
                <c:pt idx="46">
                  <c:v>40724</c:v>
                </c:pt>
                <c:pt idx="47">
                  <c:v>40694</c:v>
                </c:pt>
                <c:pt idx="48">
                  <c:v>40663</c:v>
                </c:pt>
                <c:pt idx="49">
                  <c:v>40633</c:v>
                </c:pt>
                <c:pt idx="50">
                  <c:v>40602</c:v>
                </c:pt>
                <c:pt idx="51">
                  <c:v>40574</c:v>
                </c:pt>
                <c:pt idx="52">
                  <c:v>40543</c:v>
                </c:pt>
                <c:pt idx="53">
                  <c:v>40512</c:v>
                </c:pt>
                <c:pt idx="54">
                  <c:v>40482</c:v>
                </c:pt>
                <c:pt idx="55">
                  <c:v>40451</c:v>
                </c:pt>
                <c:pt idx="56">
                  <c:v>40421</c:v>
                </c:pt>
                <c:pt idx="57">
                  <c:v>40390</c:v>
                </c:pt>
                <c:pt idx="58">
                  <c:v>40359</c:v>
                </c:pt>
                <c:pt idx="59">
                  <c:v>40329</c:v>
                </c:pt>
                <c:pt idx="60">
                  <c:v>40298</c:v>
                </c:pt>
              </c:numCache>
            </c:numRef>
          </c:cat>
          <c:val>
            <c:numRef>
              <c:f>'[Gráficas presentación comite.xlsx]1.3Desempleo,nomina EU_4'!$V$5:$V$65</c:f>
              <c:numCache>
                <c:formatCode>General</c:formatCode>
                <c:ptCount val="61"/>
                <c:pt idx="0">
                  <c:v>223</c:v>
                </c:pt>
                <c:pt idx="1">
                  <c:v>85</c:v>
                </c:pt>
                <c:pt idx="2">
                  <c:v>266</c:v>
                </c:pt>
                <c:pt idx="3">
                  <c:v>201</c:v>
                </c:pt>
                <c:pt idx="4">
                  <c:v>329</c:v>
                </c:pt>
                <c:pt idx="5">
                  <c:v>423</c:v>
                </c:pt>
                <c:pt idx="6">
                  <c:v>221</c:v>
                </c:pt>
                <c:pt idx="7">
                  <c:v>250</c:v>
                </c:pt>
                <c:pt idx="8">
                  <c:v>213</c:v>
                </c:pt>
                <c:pt idx="9">
                  <c:v>249</c:v>
                </c:pt>
                <c:pt idx="10">
                  <c:v>286</c:v>
                </c:pt>
                <c:pt idx="11">
                  <c:v>236</c:v>
                </c:pt>
                <c:pt idx="12">
                  <c:v>330</c:v>
                </c:pt>
                <c:pt idx="13">
                  <c:v>225</c:v>
                </c:pt>
                <c:pt idx="14">
                  <c:v>188</c:v>
                </c:pt>
                <c:pt idx="15">
                  <c:v>166</c:v>
                </c:pt>
                <c:pt idx="16">
                  <c:v>109</c:v>
                </c:pt>
                <c:pt idx="17">
                  <c:v>317</c:v>
                </c:pt>
                <c:pt idx="18">
                  <c:v>225</c:v>
                </c:pt>
                <c:pt idx="19">
                  <c:v>150</c:v>
                </c:pt>
                <c:pt idx="20">
                  <c:v>256</c:v>
                </c:pt>
                <c:pt idx="21">
                  <c:v>164</c:v>
                </c:pt>
                <c:pt idx="22">
                  <c:v>127</c:v>
                </c:pt>
                <c:pt idx="23">
                  <c:v>219</c:v>
                </c:pt>
                <c:pt idx="24">
                  <c:v>187</c:v>
                </c:pt>
                <c:pt idx="25">
                  <c:v>115</c:v>
                </c:pt>
                <c:pt idx="26">
                  <c:v>314</c:v>
                </c:pt>
                <c:pt idx="27">
                  <c:v>205</c:v>
                </c:pt>
                <c:pt idx="28">
                  <c:v>293</c:v>
                </c:pt>
                <c:pt idx="29">
                  <c:v>164</c:v>
                </c:pt>
                <c:pt idx="30">
                  <c:v>213</c:v>
                </c:pt>
                <c:pt idx="31">
                  <c:v>144</c:v>
                </c:pt>
                <c:pt idx="32">
                  <c:v>188</c:v>
                </c:pt>
                <c:pt idx="33">
                  <c:v>177</c:v>
                </c:pt>
                <c:pt idx="34">
                  <c:v>35</c:v>
                </c:pt>
                <c:pt idx="35">
                  <c:v>113</c:v>
                </c:pt>
                <c:pt idx="36">
                  <c:v>87</c:v>
                </c:pt>
                <c:pt idx="37">
                  <c:v>216</c:v>
                </c:pt>
                <c:pt idx="38">
                  <c:v>247</c:v>
                </c:pt>
                <c:pt idx="39">
                  <c:v>380</c:v>
                </c:pt>
                <c:pt idx="40">
                  <c:v>226</c:v>
                </c:pt>
                <c:pt idx="41">
                  <c:v>146</c:v>
                </c:pt>
                <c:pt idx="42">
                  <c:v>183</c:v>
                </c:pt>
                <c:pt idx="43">
                  <c:v>223</c:v>
                </c:pt>
                <c:pt idx="44">
                  <c:v>128</c:v>
                </c:pt>
                <c:pt idx="45">
                  <c:v>117</c:v>
                </c:pt>
                <c:pt idx="46">
                  <c:v>185</c:v>
                </c:pt>
                <c:pt idx="47">
                  <c:v>103</c:v>
                </c:pt>
                <c:pt idx="48">
                  <c:v>321</c:v>
                </c:pt>
                <c:pt idx="49">
                  <c:v>206</c:v>
                </c:pt>
                <c:pt idx="50">
                  <c:v>167</c:v>
                </c:pt>
                <c:pt idx="51">
                  <c:v>75</c:v>
                </c:pt>
                <c:pt idx="52">
                  <c:v>89</c:v>
                </c:pt>
                <c:pt idx="53">
                  <c:v>121</c:v>
                </c:pt>
                <c:pt idx="54">
                  <c:v>248</c:v>
                </c:pt>
                <c:pt idx="55">
                  <c:v>-49</c:v>
                </c:pt>
                <c:pt idx="56">
                  <c:v>-39</c:v>
                </c:pt>
                <c:pt idx="57">
                  <c:v>-64</c:v>
                </c:pt>
                <c:pt idx="58">
                  <c:v>-130</c:v>
                </c:pt>
                <c:pt idx="59">
                  <c:v>518</c:v>
                </c:pt>
                <c:pt idx="60">
                  <c:v>247</c:v>
                </c:pt>
              </c:numCache>
            </c:numRef>
          </c:val>
        </c:ser>
        <c:dLbls>
          <c:showLegendKey val="0"/>
          <c:showVal val="0"/>
          <c:showCatName val="0"/>
          <c:showSerName val="0"/>
          <c:showPercent val="0"/>
          <c:showBubbleSize val="0"/>
        </c:dLbls>
        <c:gapWidth val="134"/>
        <c:overlap val="40"/>
        <c:axId val="78604928"/>
        <c:axId val="88211840"/>
      </c:barChart>
      <c:lineChart>
        <c:grouping val="standard"/>
        <c:varyColors val="0"/>
        <c:ser>
          <c:idx val="0"/>
          <c:order val="0"/>
          <c:spPr>
            <a:ln>
              <a:solidFill>
                <a:srgbClr val="FF0000"/>
              </a:solidFill>
            </a:ln>
          </c:spPr>
          <c:marker>
            <c:symbol val="none"/>
          </c:marker>
          <c:dLbls>
            <c:dLbl>
              <c:idx val="60"/>
              <c:layout>
                <c:manualLayout>
                  <c:x val="-9.8565868533786859E-3"/>
                  <c:y val="1.7484219431248713E-2"/>
                </c:manualLayout>
              </c:layout>
              <c:spPr>
                <a:noFill/>
                <a:ln>
                  <a:noFill/>
                </a:ln>
                <a:effectLst/>
              </c:spPr>
              <c:txPr>
                <a:bodyPr wrap="square" lIns="38100" tIns="19050" rIns="38100" bIns="19050" anchor="ctr">
                  <a:spAutoFit/>
                </a:bodyPr>
                <a:lstStyle/>
                <a:p>
                  <a:pPr>
                    <a:defRPr>
                      <a:solidFill>
                        <a:srgbClr val="FF0000"/>
                      </a:solidFill>
                    </a:defRPr>
                  </a:pPr>
                  <a:endParaRPr lang="es-MX"/>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a:solidFill>
                        <a:srgbClr val="FF0000"/>
                      </a:solidFill>
                    </a:ln>
                  </c:spPr>
                </c15:leaderLines>
              </c:ext>
            </c:extLst>
          </c:dLbls>
          <c:cat>
            <c:numRef>
              <c:f>'[Gráficas presentación comite.xlsx]1.3Desempleo,nomina EU_4'!$T$5:$T$65</c:f>
              <c:numCache>
                <c:formatCode>m/d/yyyy</c:formatCode>
                <c:ptCount val="61"/>
                <c:pt idx="0">
                  <c:v>42124</c:v>
                </c:pt>
                <c:pt idx="1">
                  <c:v>42094</c:v>
                </c:pt>
                <c:pt idx="2">
                  <c:v>42063</c:v>
                </c:pt>
                <c:pt idx="3">
                  <c:v>42035</c:v>
                </c:pt>
                <c:pt idx="4">
                  <c:v>42004</c:v>
                </c:pt>
                <c:pt idx="5">
                  <c:v>41973</c:v>
                </c:pt>
                <c:pt idx="6">
                  <c:v>41943</c:v>
                </c:pt>
                <c:pt idx="7">
                  <c:v>41912</c:v>
                </c:pt>
                <c:pt idx="8">
                  <c:v>41882</c:v>
                </c:pt>
                <c:pt idx="9">
                  <c:v>41851</c:v>
                </c:pt>
                <c:pt idx="10">
                  <c:v>41820</c:v>
                </c:pt>
                <c:pt idx="11">
                  <c:v>41790</c:v>
                </c:pt>
                <c:pt idx="12">
                  <c:v>41759</c:v>
                </c:pt>
                <c:pt idx="13">
                  <c:v>41729</c:v>
                </c:pt>
                <c:pt idx="14">
                  <c:v>41698</c:v>
                </c:pt>
                <c:pt idx="15">
                  <c:v>41670</c:v>
                </c:pt>
                <c:pt idx="16">
                  <c:v>41639</c:v>
                </c:pt>
                <c:pt idx="17">
                  <c:v>41608</c:v>
                </c:pt>
                <c:pt idx="18">
                  <c:v>41578</c:v>
                </c:pt>
                <c:pt idx="19">
                  <c:v>41547</c:v>
                </c:pt>
                <c:pt idx="20">
                  <c:v>41517</c:v>
                </c:pt>
                <c:pt idx="21">
                  <c:v>41486</c:v>
                </c:pt>
                <c:pt idx="22">
                  <c:v>41455</c:v>
                </c:pt>
                <c:pt idx="23">
                  <c:v>41425</c:v>
                </c:pt>
                <c:pt idx="24">
                  <c:v>41394</c:v>
                </c:pt>
                <c:pt idx="25">
                  <c:v>41364</c:v>
                </c:pt>
                <c:pt idx="26">
                  <c:v>41333</c:v>
                </c:pt>
                <c:pt idx="27">
                  <c:v>41305</c:v>
                </c:pt>
                <c:pt idx="28">
                  <c:v>41274</c:v>
                </c:pt>
                <c:pt idx="29">
                  <c:v>41243</c:v>
                </c:pt>
                <c:pt idx="30">
                  <c:v>41213</c:v>
                </c:pt>
                <c:pt idx="31">
                  <c:v>41182</c:v>
                </c:pt>
                <c:pt idx="32">
                  <c:v>41152</c:v>
                </c:pt>
                <c:pt idx="33">
                  <c:v>41121</c:v>
                </c:pt>
                <c:pt idx="34">
                  <c:v>41090</c:v>
                </c:pt>
                <c:pt idx="35">
                  <c:v>41060</c:v>
                </c:pt>
                <c:pt idx="36">
                  <c:v>41029</c:v>
                </c:pt>
                <c:pt idx="37">
                  <c:v>40999</c:v>
                </c:pt>
                <c:pt idx="38">
                  <c:v>40968</c:v>
                </c:pt>
                <c:pt idx="39">
                  <c:v>40939</c:v>
                </c:pt>
                <c:pt idx="40">
                  <c:v>40908</c:v>
                </c:pt>
                <c:pt idx="41">
                  <c:v>40877</c:v>
                </c:pt>
                <c:pt idx="42">
                  <c:v>40847</c:v>
                </c:pt>
                <c:pt idx="43">
                  <c:v>40816</c:v>
                </c:pt>
                <c:pt idx="44">
                  <c:v>40786</c:v>
                </c:pt>
                <c:pt idx="45">
                  <c:v>40755</c:v>
                </c:pt>
                <c:pt idx="46">
                  <c:v>40724</c:v>
                </c:pt>
                <c:pt idx="47">
                  <c:v>40694</c:v>
                </c:pt>
                <c:pt idx="48">
                  <c:v>40663</c:v>
                </c:pt>
                <c:pt idx="49">
                  <c:v>40633</c:v>
                </c:pt>
                <c:pt idx="50">
                  <c:v>40602</c:v>
                </c:pt>
                <c:pt idx="51">
                  <c:v>40574</c:v>
                </c:pt>
                <c:pt idx="52">
                  <c:v>40543</c:v>
                </c:pt>
                <c:pt idx="53">
                  <c:v>40512</c:v>
                </c:pt>
                <c:pt idx="54">
                  <c:v>40482</c:v>
                </c:pt>
                <c:pt idx="55">
                  <c:v>40451</c:v>
                </c:pt>
                <c:pt idx="56">
                  <c:v>40421</c:v>
                </c:pt>
                <c:pt idx="57">
                  <c:v>40390</c:v>
                </c:pt>
                <c:pt idx="58">
                  <c:v>40359</c:v>
                </c:pt>
                <c:pt idx="59">
                  <c:v>40329</c:v>
                </c:pt>
                <c:pt idx="60">
                  <c:v>40298</c:v>
                </c:pt>
              </c:numCache>
            </c:numRef>
          </c:cat>
          <c:val>
            <c:numRef>
              <c:f>'[Gráficas presentación comite.xlsx]1.3Desempleo,nomina EU_4'!$U$5:$U$65</c:f>
              <c:numCache>
                <c:formatCode>General</c:formatCode>
                <c:ptCount val="61"/>
                <c:pt idx="0">
                  <c:v>5.4</c:v>
                </c:pt>
                <c:pt idx="1">
                  <c:v>5.5</c:v>
                </c:pt>
                <c:pt idx="2">
                  <c:v>5.5</c:v>
                </c:pt>
                <c:pt idx="3">
                  <c:v>5.7</c:v>
                </c:pt>
                <c:pt idx="4">
                  <c:v>5.6</c:v>
                </c:pt>
                <c:pt idx="5">
                  <c:v>5.8</c:v>
                </c:pt>
                <c:pt idx="6">
                  <c:v>5.7</c:v>
                </c:pt>
                <c:pt idx="7">
                  <c:v>5.9</c:v>
                </c:pt>
                <c:pt idx="8">
                  <c:v>6.1</c:v>
                </c:pt>
                <c:pt idx="9">
                  <c:v>6.2</c:v>
                </c:pt>
                <c:pt idx="10">
                  <c:v>6.1</c:v>
                </c:pt>
                <c:pt idx="11">
                  <c:v>6.3</c:v>
                </c:pt>
                <c:pt idx="12">
                  <c:v>6.2</c:v>
                </c:pt>
                <c:pt idx="13">
                  <c:v>6.6</c:v>
                </c:pt>
                <c:pt idx="14">
                  <c:v>6.7</c:v>
                </c:pt>
                <c:pt idx="15">
                  <c:v>6.6</c:v>
                </c:pt>
                <c:pt idx="16">
                  <c:v>6.7</c:v>
                </c:pt>
                <c:pt idx="17">
                  <c:v>7</c:v>
                </c:pt>
                <c:pt idx="18">
                  <c:v>7.2</c:v>
                </c:pt>
                <c:pt idx="19">
                  <c:v>7.2</c:v>
                </c:pt>
                <c:pt idx="20">
                  <c:v>7.2</c:v>
                </c:pt>
                <c:pt idx="21">
                  <c:v>7.3</c:v>
                </c:pt>
                <c:pt idx="22">
                  <c:v>7.5</c:v>
                </c:pt>
                <c:pt idx="23">
                  <c:v>7.5</c:v>
                </c:pt>
                <c:pt idx="24">
                  <c:v>7.6</c:v>
                </c:pt>
                <c:pt idx="25">
                  <c:v>7.5</c:v>
                </c:pt>
                <c:pt idx="26">
                  <c:v>7.7</c:v>
                </c:pt>
                <c:pt idx="27">
                  <c:v>8</c:v>
                </c:pt>
                <c:pt idx="28">
                  <c:v>7.9</c:v>
                </c:pt>
                <c:pt idx="29">
                  <c:v>7.7</c:v>
                </c:pt>
                <c:pt idx="30">
                  <c:v>7.8</c:v>
                </c:pt>
                <c:pt idx="31">
                  <c:v>7.8</c:v>
                </c:pt>
                <c:pt idx="32">
                  <c:v>8</c:v>
                </c:pt>
                <c:pt idx="33">
                  <c:v>8.1999999999999993</c:v>
                </c:pt>
                <c:pt idx="34">
                  <c:v>8.1999999999999993</c:v>
                </c:pt>
                <c:pt idx="35">
                  <c:v>8.1999999999999993</c:v>
                </c:pt>
                <c:pt idx="36">
                  <c:v>8.1999999999999993</c:v>
                </c:pt>
                <c:pt idx="37">
                  <c:v>8.1999999999999993</c:v>
                </c:pt>
                <c:pt idx="38">
                  <c:v>8.3000000000000007</c:v>
                </c:pt>
                <c:pt idx="39">
                  <c:v>8.3000000000000007</c:v>
                </c:pt>
                <c:pt idx="40">
                  <c:v>8.5</c:v>
                </c:pt>
                <c:pt idx="41">
                  <c:v>8.6</c:v>
                </c:pt>
                <c:pt idx="42">
                  <c:v>8.8000000000000007</c:v>
                </c:pt>
                <c:pt idx="43">
                  <c:v>9</c:v>
                </c:pt>
                <c:pt idx="44">
                  <c:v>9</c:v>
                </c:pt>
                <c:pt idx="45">
                  <c:v>9</c:v>
                </c:pt>
                <c:pt idx="46">
                  <c:v>9.1</c:v>
                </c:pt>
                <c:pt idx="47">
                  <c:v>9</c:v>
                </c:pt>
                <c:pt idx="48">
                  <c:v>9.1</c:v>
                </c:pt>
                <c:pt idx="49">
                  <c:v>9</c:v>
                </c:pt>
                <c:pt idx="50">
                  <c:v>9</c:v>
                </c:pt>
                <c:pt idx="51">
                  <c:v>9.1999999999999993</c:v>
                </c:pt>
                <c:pt idx="52">
                  <c:v>9.3000000000000007</c:v>
                </c:pt>
                <c:pt idx="53">
                  <c:v>9.8000000000000007</c:v>
                </c:pt>
                <c:pt idx="54">
                  <c:v>9.4</c:v>
                </c:pt>
                <c:pt idx="55">
                  <c:v>9.5</c:v>
                </c:pt>
                <c:pt idx="56">
                  <c:v>9.5</c:v>
                </c:pt>
                <c:pt idx="57">
                  <c:v>9.4</c:v>
                </c:pt>
                <c:pt idx="58">
                  <c:v>9.4</c:v>
                </c:pt>
                <c:pt idx="59">
                  <c:v>9.6</c:v>
                </c:pt>
                <c:pt idx="60">
                  <c:v>9.9</c:v>
                </c:pt>
              </c:numCache>
            </c:numRef>
          </c:val>
          <c:smooth val="0"/>
        </c:ser>
        <c:dLbls>
          <c:showLegendKey val="0"/>
          <c:showVal val="0"/>
          <c:showCatName val="0"/>
          <c:showSerName val="0"/>
          <c:showPercent val="0"/>
          <c:showBubbleSize val="0"/>
        </c:dLbls>
        <c:marker val="1"/>
        <c:smooth val="0"/>
        <c:axId val="88213760"/>
        <c:axId val="88219648"/>
      </c:lineChart>
      <c:dateAx>
        <c:axId val="78604928"/>
        <c:scaling>
          <c:orientation val="minMax"/>
          <c:max val="42124"/>
          <c:min val="40544"/>
        </c:scaling>
        <c:delete val="0"/>
        <c:axPos val="b"/>
        <c:numFmt formatCode="mmm/yy" sourceLinked="0"/>
        <c:majorTickMark val="out"/>
        <c:minorTickMark val="none"/>
        <c:tickLblPos val="low"/>
        <c:txPr>
          <a:bodyPr rot="-5400000" vert="horz"/>
          <a:lstStyle/>
          <a:p>
            <a:pPr>
              <a:defRPr sz="1000" b="0" i="0" u="none" strike="noStrike" baseline="0">
                <a:solidFill>
                  <a:srgbClr val="000000"/>
                </a:solidFill>
                <a:latin typeface="Arial"/>
                <a:ea typeface="Arial"/>
                <a:cs typeface="Arial"/>
              </a:defRPr>
            </a:pPr>
            <a:endParaRPr lang="es-MX"/>
          </a:p>
        </c:txPr>
        <c:crossAx val="88211840"/>
        <c:crosses val="autoZero"/>
        <c:auto val="1"/>
        <c:lblOffset val="100"/>
        <c:baseTimeUnit val="months"/>
      </c:dateAx>
      <c:valAx>
        <c:axId val="88211840"/>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s-MX"/>
                  <a:t>Miles de empleos</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Arial"/>
                <a:ea typeface="Arial"/>
                <a:cs typeface="Arial"/>
              </a:defRPr>
            </a:pPr>
            <a:endParaRPr lang="es-MX"/>
          </a:p>
        </c:txPr>
        <c:crossAx val="78604928"/>
        <c:crosses val="autoZero"/>
        <c:crossBetween val="between"/>
      </c:valAx>
      <c:dateAx>
        <c:axId val="88213760"/>
        <c:scaling>
          <c:orientation val="minMax"/>
        </c:scaling>
        <c:delete val="1"/>
        <c:axPos val="b"/>
        <c:numFmt formatCode="m/d/yyyy" sourceLinked="1"/>
        <c:majorTickMark val="out"/>
        <c:minorTickMark val="none"/>
        <c:tickLblPos val="nextTo"/>
        <c:crossAx val="88219648"/>
        <c:crosses val="autoZero"/>
        <c:auto val="1"/>
        <c:lblOffset val="100"/>
        <c:baseTimeUnit val="months"/>
      </c:dateAx>
      <c:valAx>
        <c:axId val="88219648"/>
        <c:scaling>
          <c:orientation val="minMax"/>
          <c:max val="12"/>
          <c:min val="0"/>
        </c:scaling>
        <c:delete val="0"/>
        <c:axPos val="r"/>
        <c:title>
          <c:tx>
            <c:rich>
              <a:bodyPr/>
              <a:lstStyle/>
              <a:p>
                <a:pPr>
                  <a:defRPr sz="1000" b="1" i="0" u="none" strike="noStrike" baseline="0">
                    <a:solidFill>
                      <a:srgbClr val="000000"/>
                    </a:solidFill>
                    <a:latin typeface="Arial"/>
                    <a:ea typeface="Arial"/>
                    <a:cs typeface="Arial"/>
                  </a:defRPr>
                </a:pPr>
                <a:r>
                  <a:rPr lang="es-MX" dirty="0" smtClean="0"/>
                  <a:t>Tasa de Desempleo %</a:t>
                </a:r>
                <a:endParaRPr lang="es-MX" dirty="0"/>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Arial"/>
                <a:ea typeface="Arial"/>
                <a:cs typeface="Arial"/>
              </a:defRPr>
            </a:pPr>
            <a:endParaRPr lang="es-MX"/>
          </a:p>
        </c:txPr>
        <c:crossAx val="88213760"/>
        <c:crosses val="max"/>
        <c:crossBetween val="between"/>
      </c:valAx>
    </c:plotArea>
    <c:plotVisOnly val="1"/>
    <c:dispBlanksAs val="gap"/>
    <c:showDLblsOverMax val="0"/>
  </c:chart>
  <c:spPr>
    <a:ln>
      <a:noFill/>
    </a:ln>
  </c:spPr>
  <c:txPr>
    <a:bodyPr/>
    <a:lstStyle/>
    <a:p>
      <a:pPr>
        <a:defRPr sz="1000" b="0" i="0" u="none" strike="noStrike" baseline="0">
          <a:solidFill>
            <a:srgbClr val="000000"/>
          </a:solidFill>
          <a:latin typeface="Arial"/>
          <a:ea typeface="Arial"/>
          <a:cs typeface="Arial"/>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solidFill>
                <a:latin typeface="+mn-lt"/>
                <a:ea typeface="+mn-ea"/>
                <a:cs typeface="+mn-cs"/>
              </a:defRPr>
            </a:pPr>
            <a:r>
              <a:rPr lang="es-MX" b="1">
                <a:solidFill>
                  <a:schemeClr val="tx1"/>
                </a:solidFill>
              </a:rPr>
              <a:t>Bonos países desarrollados</a:t>
            </a:r>
          </a:p>
        </c:rich>
      </c:tx>
      <c:layout/>
      <c:overlay val="0"/>
      <c:spPr>
        <a:noFill/>
        <a:ln>
          <a:noFill/>
        </a:ln>
        <a:effectLst/>
      </c:spPr>
    </c:title>
    <c:autoTitleDeleted val="0"/>
    <c:plotArea>
      <c:layout>
        <c:manualLayout>
          <c:layoutTarget val="inner"/>
          <c:xMode val="edge"/>
          <c:yMode val="edge"/>
          <c:x val="0.10516291203780796"/>
          <c:y val="0.11645780234867308"/>
          <c:w val="0.81182926152357848"/>
          <c:h val="0.54769050976964684"/>
        </c:manualLayout>
      </c:layout>
      <c:lineChart>
        <c:grouping val="standard"/>
        <c:varyColors val="0"/>
        <c:ser>
          <c:idx val="0"/>
          <c:order val="0"/>
          <c:tx>
            <c:v>Tasa 10 años Alemania % (izq)</c:v>
          </c:tx>
          <c:spPr>
            <a:ln w="28575" cap="rnd">
              <a:solidFill>
                <a:srgbClr val="C00000"/>
              </a:solidFill>
              <a:round/>
            </a:ln>
            <a:effectLst/>
          </c:spPr>
          <c:marker>
            <c:symbol val="none"/>
          </c:marker>
          <c:cat>
            <c:numRef>
              <c:f>'Bonos paises desarrollados'!$Q$7:$Q$364</c:f>
              <c:numCache>
                <c:formatCode>m/d/yyyy</c:formatCode>
                <c:ptCount val="358"/>
                <c:pt idx="0">
                  <c:v>41640</c:v>
                </c:pt>
                <c:pt idx="1">
                  <c:v>41641</c:v>
                </c:pt>
                <c:pt idx="2">
                  <c:v>41642</c:v>
                </c:pt>
                <c:pt idx="3">
                  <c:v>41645</c:v>
                </c:pt>
                <c:pt idx="4">
                  <c:v>41646</c:v>
                </c:pt>
                <c:pt idx="5">
                  <c:v>41647</c:v>
                </c:pt>
                <c:pt idx="6">
                  <c:v>41648</c:v>
                </c:pt>
                <c:pt idx="7">
                  <c:v>41649</c:v>
                </c:pt>
                <c:pt idx="8">
                  <c:v>41652</c:v>
                </c:pt>
                <c:pt idx="9">
                  <c:v>41653</c:v>
                </c:pt>
                <c:pt idx="10">
                  <c:v>41654</c:v>
                </c:pt>
                <c:pt idx="11">
                  <c:v>41655</c:v>
                </c:pt>
                <c:pt idx="12">
                  <c:v>41656</c:v>
                </c:pt>
                <c:pt idx="13">
                  <c:v>41659</c:v>
                </c:pt>
                <c:pt idx="14">
                  <c:v>41660</c:v>
                </c:pt>
                <c:pt idx="15">
                  <c:v>41661</c:v>
                </c:pt>
                <c:pt idx="16">
                  <c:v>41662</c:v>
                </c:pt>
                <c:pt idx="17">
                  <c:v>41663</c:v>
                </c:pt>
                <c:pt idx="18">
                  <c:v>41666</c:v>
                </c:pt>
                <c:pt idx="19">
                  <c:v>41667</c:v>
                </c:pt>
                <c:pt idx="20">
                  <c:v>41668</c:v>
                </c:pt>
                <c:pt idx="21">
                  <c:v>41669</c:v>
                </c:pt>
                <c:pt idx="22">
                  <c:v>41670</c:v>
                </c:pt>
                <c:pt idx="23">
                  <c:v>41673</c:v>
                </c:pt>
                <c:pt idx="24">
                  <c:v>41674</c:v>
                </c:pt>
                <c:pt idx="25">
                  <c:v>41675</c:v>
                </c:pt>
                <c:pt idx="26">
                  <c:v>41676</c:v>
                </c:pt>
                <c:pt idx="27">
                  <c:v>41677</c:v>
                </c:pt>
                <c:pt idx="28">
                  <c:v>41680</c:v>
                </c:pt>
                <c:pt idx="29">
                  <c:v>41681</c:v>
                </c:pt>
                <c:pt idx="30">
                  <c:v>41682</c:v>
                </c:pt>
                <c:pt idx="31">
                  <c:v>41683</c:v>
                </c:pt>
                <c:pt idx="32">
                  <c:v>41684</c:v>
                </c:pt>
                <c:pt idx="33">
                  <c:v>41687</c:v>
                </c:pt>
                <c:pt idx="34">
                  <c:v>41688</c:v>
                </c:pt>
                <c:pt idx="35">
                  <c:v>41689</c:v>
                </c:pt>
                <c:pt idx="36">
                  <c:v>41690</c:v>
                </c:pt>
                <c:pt idx="37">
                  <c:v>41691</c:v>
                </c:pt>
                <c:pt idx="38">
                  <c:v>41694</c:v>
                </c:pt>
                <c:pt idx="39">
                  <c:v>41695</c:v>
                </c:pt>
                <c:pt idx="40">
                  <c:v>41696</c:v>
                </c:pt>
                <c:pt idx="41">
                  <c:v>41697</c:v>
                </c:pt>
                <c:pt idx="42">
                  <c:v>41698</c:v>
                </c:pt>
                <c:pt idx="43">
                  <c:v>41701</c:v>
                </c:pt>
                <c:pt idx="44">
                  <c:v>41702</c:v>
                </c:pt>
                <c:pt idx="45">
                  <c:v>41703</c:v>
                </c:pt>
                <c:pt idx="46">
                  <c:v>41704</c:v>
                </c:pt>
                <c:pt idx="47">
                  <c:v>41705</c:v>
                </c:pt>
                <c:pt idx="48">
                  <c:v>41708</c:v>
                </c:pt>
                <c:pt idx="49">
                  <c:v>41709</c:v>
                </c:pt>
                <c:pt idx="50">
                  <c:v>41710</c:v>
                </c:pt>
                <c:pt idx="51">
                  <c:v>41711</c:v>
                </c:pt>
                <c:pt idx="52">
                  <c:v>41712</c:v>
                </c:pt>
                <c:pt idx="53">
                  <c:v>41715</c:v>
                </c:pt>
                <c:pt idx="54">
                  <c:v>41716</c:v>
                </c:pt>
                <c:pt idx="55">
                  <c:v>41717</c:v>
                </c:pt>
                <c:pt idx="56">
                  <c:v>41718</c:v>
                </c:pt>
                <c:pt idx="57">
                  <c:v>41719</c:v>
                </c:pt>
                <c:pt idx="58">
                  <c:v>41722</c:v>
                </c:pt>
                <c:pt idx="59">
                  <c:v>41723</c:v>
                </c:pt>
                <c:pt idx="60">
                  <c:v>41724</c:v>
                </c:pt>
                <c:pt idx="61">
                  <c:v>41725</c:v>
                </c:pt>
                <c:pt idx="62">
                  <c:v>41726</c:v>
                </c:pt>
                <c:pt idx="63">
                  <c:v>41729</c:v>
                </c:pt>
                <c:pt idx="64">
                  <c:v>41730</c:v>
                </c:pt>
                <c:pt idx="65">
                  <c:v>41731</c:v>
                </c:pt>
                <c:pt idx="66">
                  <c:v>41732</c:v>
                </c:pt>
                <c:pt idx="67">
                  <c:v>41733</c:v>
                </c:pt>
                <c:pt idx="68">
                  <c:v>41736</c:v>
                </c:pt>
                <c:pt idx="69">
                  <c:v>41737</c:v>
                </c:pt>
                <c:pt idx="70">
                  <c:v>41738</c:v>
                </c:pt>
                <c:pt idx="71">
                  <c:v>41739</c:v>
                </c:pt>
                <c:pt idx="72">
                  <c:v>41740</c:v>
                </c:pt>
                <c:pt idx="73">
                  <c:v>41743</c:v>
                </c:pt>
                <c:pt idx="74">
                  <c:v>41744</c:v>
                </c:pt>
                <c:pt idx="75">
                  <c:v>41745</c:v>
                </c:pt>
                <c:pt idx="76">
                  <c:v>41746</c:v>
                </c:pt>
                <c:pt idx="77">
                  <c:v>41747</c:v>
                </c:pt>
                <c:pt idx="78">
                  <c:v>41750</c:v>
                </c:pt>
                <c:pt idx="79">
                  <c:v>41751</c:v>
                </c:pt>
                <c:pt idx="80">
                  <c:v>41752</c:v>
                </c:pt>
                <c:pt idx="81">
                  <c:v>41753</c:v>
                </c:pt>
                <c:pt idx="82">
                  <c:v>41754</c:v>
                </c:pt>
                <c:pt idx="83">
                  <c:v>41757</c:v>
                </c:pt>
                <c:pt idx="84">
                  <c:v>41758</c:v>
                </c:pt>
                <c:pt idx="85">
                  <c:v>41759</c:v>
                </c:pt>
                <c:pt idx="86">
                  <c:v>41760</c:v>
                </c:pt>
                <c:pt idx="87">
                  <c:v>41761</c:v>
                </c:pt>
                <c:pt idx="88">
                  <c:v>41764</c:v>
                </c:pt>
                <c:pt idx="89">
                  <c:v>41765</c:v>
                </c:pt>
                <c:pt idx="90">
                  <c:v>41766</c:v>
                </c:pt>
                <c:pt idx="91">
                  <c:v>41767</c:v>
                </c:pt>
                <c:pt idx="92">
                  <c:v>41768</c:v>
                </c:pt>
                <c:pt idx="93">
                  <c:v>41771</c:v>
                </c:pt>
                <c:pt idx="94">
                  <c:v>41772</c:v>
                </c:pt>
                <c:pt idx="95">
                  <c:v>41773</c:v>
                </c:pt>
                <c:pt idx="96">
                  <c:v>41774</c:v>
                </c:pt>
                <c:pt idx="97">
                  <c:v>41775</c:v>
                </c:pt>
                <c:pt idx="98">
                  <c:v>41778</c:v>
                </c:pt>
                <c:pt idx="99">
                  <c:v>41779</c:v>
                </c:pt>
                <c:pt idx="100">
                  <c:v>41780</c:v>
                </c:pt>
                <c:pt idx="101">
                  <c:v>41781</c:v>
                </c:pt>
                <c:pt idx="102">
                  <c:v>41782</c:v>
                </c:pt>
                <c:pt idx="103">
                  <c:v>41785</c:v>
                </c:pt>
                <c:pt idx="104">
                  <c:v>41786</c:v>
                </c:pt>
                <c:pt idx="105">
                  <c:v>41787</c:v>
                </c:pt>
                <c:pt idx="106">
                  <c:v>41788</c:v>
                </c:pt>
                <c:pt idx="107">
                  <c:v>41789</c:v>
                </c:pt>
                <c:pt idx="108">
                  <c:v>41792</c:v>
                </c:pt>
                <c:pt idx="109">
                  <c:v>41793</c:v>
                </c:pt>
                <c:pt idx="110">
                  <c:v>41794</c:v>
                </c:pt>
                <c:pt idx="111">
                  <c:v>41795</c:v>
                </c:pt>
                <c:pt idx="112">
                  <c:v>41796</c:v>
                </c:pt>
                <c:pt idx="113">
                  <c:v>41799</c:v>
                </c:pt>
                <c:pt idx="114">
                  <c:v>41800</c:v>
                </c:pt>
                <c:pt idx="115">
                  <c:v>41801</c:v>
                </c:pt>
                <c:pt idx="116">
                  <c:v>41802</c:v>
                </c:pt>
                <c:pt idx="117">
                  <c:v>41803</c:v>
                </c:pt>
                <c:pt idx="118">
                  <c:v>41806</c:v>
                </c:pt>
                <c:pt idx="119">
                  <c:v>41807</c:v>
                </c:pt>
                <c:pt idx="120">
                  <c:v>41808</c:v>
                </c:pt>
                <c:pt idx="121">
                  <c:v>41809</c:v>
                </c:pt>
                <c:pt idx="122">
                  <c:v>41810</c:v>
                </c:pt>
                <c:pt idx="123">
                  <c:v>41813</c:v>
                </c:pt>
                <c:pt idx="124">
                  <c:v>41814</c:v>
                </c:pt>
                <c:pt idx="125">
                  <c:v>41815</c:v>
                </c:pt>
                <c:pt idx="126">
                  <c:v>41816</c:v>
                </c:pt>
                <c:pt idx="127">
                  <c:v>41817</c:v>
                </c:pt>
                <c:pt idx="128">
                  <c:v>41820</c:v>
                </c:pt>
                <c:pt idx="129">
                  <c:v>41821</c:v>
                </c:pt>
                <c:pt idx="130">
                  <c:v>41822</c:v>
                </c:pt>
                <c:pt idx="131">
                  <c:v>41823</c:v>
                </c:pt>
                <c:pt idx="132">
                  <c:v>41824</c:v>
                </c:pt>
                <c:pt idx="133">
                  <c:v>41827</c:v>
                </c:pt>
                <c:pt idx="134">
                  <c:v>41828</c:v>
                </c:pt>
                <c:pt idx="135">
                  <c:v>41829</c:v>
                </c:pt>
                <c:pt idx="136">
                  <c:v>41830</c:v>
                </c:pt>
                <c:pt idx="137">
                  <c:v>41831</c:v>
                </c:pt>
                <c:pt idx="138">
                  <c:v>41834</c:v>
                </c:pt>
                <c:pt idx="139">
                  <c:v>41835</c:v>
                </c:pt>
                <c:pt idx="140">
                  <c:v>41836</c:v>
                </c:pt>
                <c:pt idx="141">
                  <c:v>41837</c:v>
                </c:pt>
                <c:pt idx="142">
                  <c:v>41838</c:v>
                </c:pt>
                <c:pt idx="143">
                  <c:v>41841</c:v>
                </c:pt>
                <c:pt idx="144">
                  <c:v>41842</c:v>
                </c:pt>
                <c:pt idx="145">
                  <c:v>41843</c:v>
                </c:pt>
                <c:pt idx="146">
                  <c:v>41844</c:v>
                </c:pt>
                <c:pt idx="147">
                  <c:v>41845</c:v>
                </c:pt>
                <c:pt idx="148">
                  <c:v>41848</c:v>
                </c:pt>
                <c:pt idx="149">
                  <c:v>41849</c:v>
                </c:pt>
                <c:pt idx="150">
                  <c:v>41850</c:v>
                </c:pt>
                <c:pt idx="151">
                  <c:v>41851</c:v>
                </c:pt>
                <c:pt idx="152">
                  <c:v>41852</c:v>
                </c:pt>
                <c:pt idx="153">
                  <c:v>41855</c:v>
                </c:pt>
                <c:pt idx="154">
                  <c:v>41856</c:v>
                </c:pt>
                <c:pt idx="155">
                  <c:v>41857</c:v>
                </c:pt>
                <c:pt idx="156">
                  <c:v>41858</c:v>
                </c:pt>
                <c:pt idx="157">
                  <c:v>41859</c:v>
                </c:pt>
                <c:pt idx="158">
                  <c:v>41862</c:v>
                </c:pt>
                <c:pt idx="159">
                  <c:v>41863</c:v>
                </c:pt>
                <c:pt idx="160">
                  <c:v>41864</c:v>
                </c:pt>
                <c:pt idx="161">
                  <c:v>41865</c:v>
                </c:pt>
                <c:pt idx="162">
                  <c:v>41866</c:v>
                </c:pt>
                <c:pt idx="163">
                  <c:v>41869</c:v>
                </c:pt>
                <c:pt idx="164">
                  <c:v>41870</c:v>
                </c:pt>
                <c:pt idx="165">
                  <c:v>41871</c:v>
                </c:pt>
                <c:pt idx="166">
                  <c:v>41872</c:v>
                </c:pt>
                <c:pt idx="167">
                  <c:v>41873</c:v>
                </c:pt>
                <c:pt idx="168">
                  <c:v>41876</c:v>
                </c:pt>
                <c:pt idx="169">
                  <c:v>41877</c:v>
                </c:pt>
                <c:pt idx="170">
                  <c:v>41878</c:v>
                </c:pt>
                <c:pt idx="171">
                  <c:v>41879</c:v>
                </c:pt>
                <c:pt idx="172">
                  <c:v>41880</c:v>
                </c:pt>
                <c:pt idx="173">
                  <c:v>41883</c:v>
                </c:pt>
                <c:pt idx="174">
                  <c:v>41884</c:v>
                </c:pt>
                <c:pt idx="175">
                  <c:v>41885</c:v>
                </c:pt>
                <c:pt idx="176">
                  <c:v>41886</c:v>
                </c:pt>
                <c:pt idx="177">
                  <c:v>41887</c:v>
                </c:pt>
                <c:pt idx="178">
                  <c:v>41890</c:v>
                </c:pt>
                <c:pt idx="179">
                  <c:v>41891</c:v>
                </c:pt>
                <c:pt idx="180">
                  <c:v>41892</c:v>
                </c:pt>
                <c:pt idx="181">
                  <c:v>41893</c:v>
                </c:pt>
                <c:pt idx="182">
                  <c:v>41894</c:v>
                </c:pt>
                <c:pt idx="183">
                  <c:v>41897</c:v>
                </c:pt>
                <c:pt idx="184">
                  <c:v>41898</c:v>
                </c:pt>
                <c:pt idx="185">
                  <c:v>41899</c:v>
                </c:pt>
                <c:pt idx="186">
                  <c:v>41900</c:v>
                </c:pt>
                <c:pt idx="187">
                  <c:v>41901</c:v>
                </c:pt>
                <c:pt idx="188">
                  <c:v>41904</c:v>
                </c:pt>
                <c:pt idx="189">
                  <c:v>41905</c:v>
                </c:pt>
                <c:pt idx="190">
                  <c:v>41906</c:v>
                </c:pt>
                <c:pt idx="191">
                  <c:v>41907</c:v>
                </c:pt>
                <c:pt idx="192">
                  <c:v>41908</c:v>
                </c:pt>
                <c:pt idx="193">
                  <c:v>41911</c:v>
                </c:pt>
                <c:pt idx="194">
                  <c:v>41912</c:v>
                </c:pt>
                <c:pt idx="195">
                  <c:v>41913</c:v>
                </c:pt>
                <c:pt idx="196">
                  <c:v>41914</c:v>
                </c:pt>
                <c:pt idx="197">
                  <c:v>41915</c:v>
                </c:pt>
                <c:pt idx="198">
                  <c:v>41918</c:v>
                </c:pt>
                <c:pt idx="199">
                  <c:v>41919</c:v>
                </c:pt>
                <c:pt idx="200">
                  <c:v>41920</c:v>
                </c:pt>
                <c:pt idx="201">
                  <c:v>41921</c:v>
                </c:pt>
                <c:pt idx="202">
                  <c:v>41922</c:v>
                </c:pt>
                <c:pt idx="203">
                  <c:v>41925</c:v>
                </c:pt>
                <c:pt idx="204">
                  <c:v>41926</c:v>
                </c:pt>
                <c:pt idx="205">
                  <c:v>41927</c:v>
                </c:pt>
                <c:pt idx="206">
                  <c:v>41928</c:v>
                </c:pt>
                <c:pt idx="207">
                  <c:v>41929</c:v>
                </c:pt>
                <c:pt idx="208">
                  <c:v>41932</c:v>
                </c:pt>
                <c:pt idx="209">
                  <c:v>41933</c:v>
                </c:pt>
                <c:pt idx="210">
                  <c:v>41934</c:v>
                </c:pt>
                <c:pt idx="211">
                  <c:v>41935</c:v>
                </c:pt>
                <c:pt idx="212">
                  <c:v>41936</c:v>
                </c:pt>
                <c:pt idx="213">
                  <c:v>41939</c:v>
                </c:pt>
                <c:pt idx="214">
                  <c:v>41940</c:v>
                </c:pt>
                <c:pt idx="215">
                  <c:v>41941</c:v>
                </c:pt>
                <c:pt idx="216">
                  <c:v>41942</c:v>
                </c:pt>
                <c:pt idx="217">
                  <c:v>41943</c:v>
                </c:pt>
                <c:pt idx="218">
                  <c:v>41946</c:v>
                </c:pt>
                <c:pt idx="219">
                  <c:v>41947</c:v>
                </c:pt>
                <c:pt idx="220">
                  <c:v>41948</c:v>
                </c:pt>
                <c:pt idx="221">
                  <c:v>41949</c:v>
                </c:pt>
                <c:pt idx="222">
                  <c:v>41950</c:v>
                </c:pt>
                <c:pt idx="223">
                  <c:v>41953</c:v>
                </c:pt>
                <c:pt idx="224">
                  <c:v>41954</c:v>
                </c:pt>
                <c:pt idx="225">
                  <c:v>41955</c:v>
                </c:pt>
                <c:pt idx="226">
                  <c:v>41956</c:v>
                </c:pt>
                <c:pt idx="227">
                  <c:v>41957</c:v>
                </c:pt>
                <c:pt idx="228">
                  <c:v>41960</c:v>
                </c:pt>
                <c:pt idx="229">
                  <c:v>41961</c:v>
                </c:pt>
                <c:pt idx="230">
                  <c:v>41962</c:v>
                </c:pt>
                <c:pt idx="231">
                  <c:v>41963</c:v>
                </c:pt>
                <c:pt idx="232">
                  <c:v>41964</c:v>
                </c:pt>
                <c:pt idx="233">
                  <c:v>41967</c:v>
                </c:pt>
                <c:pt idx="234">
                  <c:v>41968</c:v>
                </c:pt>
                <c:pt idx="235">
                  <c:v>41969</c:v>
                </c:pt>
                <c:pt idx="236">
                  <c:v>41970</c:v>
                </c:pt>
                <c:pt idx="237">
                  <c:v>41971</c:v>
                </c:pt>
                <c:pt idx="238">
                  <c:v>41974</c:v>
                </c:pt>
                <c:pt idx="239">
                  <c:v>41975</c:v>
                </c:pt>
                <c:pt idx="240">
                  <c:v>41976</c:v>
                </c:pt>
                <c:pt idx="241">
                  <c:v>41977</c:v>
                </c:pt>
                <c:pt idx="242">
                  <c:v>41978</c:v>
                </c:pt>
                <c:pt idx="243">
                  <c:v>41981</c:v>
                </c:pt>
                <c:pt idx="244">
                  <c:v>41982</c:v>
                </c:pt>
                <c:pt idx="245">
                  <c:v>41983</c:v>
                </c:pt>
                <c:pt idx="246">
                  <c:v>41984</c:v>
                </c:pt>
                <c:pt idx="247">
                  <c:v>41985</c:v>
                </c:pt>
                <c:pt idx="248">
                  <c:v>41988</c:v>
                </c:pt>
                <c:pt idx="249">
                  <c:v>41989</c:v>
                </c:pt>
                <c:pt idx="250">
                  <c:v>41990</c:v>
                </c:pt>
                <c:pt idx="251">
                  <c:v>41991</c:v>
                </c:pt>
                <c:pt idx="252">
                  <c:v>41992</c:v>
                </c:pt>
                <c:pt idx="253">
                  <c:v>41995</c:v>
                </c:pt>
                <c:pt idx="254">
                  <c:v>41996</c:v>
                </c:pt>
                <c:pt idx="255">
                  <c:v>41997</c:v>
                </c:pt>
                <c:pt idx="256">
                  <c:v>41998</c:v>
                </c:pt>
                <c:pt idx="257">
                  <c:v>41999</c:v>
                </c:pt>
                <c:pt idx="258">
                  <c:v>42002</c:v>
                </c:pt>
                <c:pt idx="259">
                  <c:v>42003</c:v>
                </c:pt>
                <c:pt idx="260">
                  <c:v>42004</c:v>
                </c:pt>
                <c:pt idx="261">
                  <c:v>42005</c:v>
                </c:pt>
                <c:pt idx="262">
                  <c:v>42006</c:v>
                </c:pt>
                <c:pt idx="263">
                  <c:v>42009</c:v>
                </c:pt>
                <c:pt idx="264">
                  <c:v>42010</c:v>
                </c:pt>
                <c:pt idx="265">
                  <c:v>42011</c:v>
                </c:pt>
                <c:pt idx="266">
                  <c:v>42012</c:v>
                </c:pt>
                <c:pt idx="267">
                  <c:v>42013</c:v>
                </c:pt>
                <c:pt idx="268">
                  <c:v>42016</c:v>
                </c:pt>
                <c:pt idx="269">
                  <c:v>42017</c:v>
                </c:pt>
                <c:pt idx="270">
                  <c:v>42018</c:v>
                </c:pt>
                <c:pt idx="271">
                  <c:v>42019</c:v>
                </c:pt>
                <c:pt idx="272">
                  <c:v>42020</c:v>
                </c:pt>
                <c:pt idx="273">
                  <c:v>42023</c:v>
                </c:pt>
                <c:pt idx="274">
                  <c:v>42024</c:v>
                </c:pt>
                <c:pt idx="275">
                  <c:v>42025</c:v>
                </c:pt>
                <c:pt idx="276">
                  <c:v>42026</c:v>
                </c:pt>
                <c:pt idx="277">
                  <c:v>42027</c:v>
                </c:pt>
                <c:pt idx="278">
                  <c:v>42030</c:v>
                </c:pt>
                <c:pt idx="279">
                  <c:v>42031</c:v>
                </c:pt>
                <c:pt idx="280">
                  <c:v>42032</c:v>
                </c:pt>
                <c:pt idx="281">
                  <c:v>42033</c:v>
                </c:pt>
                <c:pt idx="282">
                  <c:v>42034</c:v>
                </c:pt>
                <c:pt idx="283">
                  <c:v>42037</c:v>
                </c:pt>
                <c:pt idx="284">
                  <c:v>42038</c:v>
                </c:pt>
                <c:pt idx="285">
                  <c:v>42039</c:v>
                </c:pt>
                <c:pt idx="286">
                  <c:v>42040</c:v>
                </c:pt>
                <c:pt idx="287">
                  <c:v>42041</c:v>
                </c:pt>
                <c:pt idx="288">
                  <c:v>42044</c:v>
                </c:pt>
                <c:pt idx="289">
                  <c:v>42045</c:v>
                </c:pt>
                <c:pt idx="290">
                  <c:v>42046</c:v>
                </c:pt>
                <c:pt idx="291">
                  <c:v>42047</c:v>
                </c:pt>
                <c:pt idx="292">
                  <c:v>42048</c:v>
                </c:pt>
                <c:pt idx="293">
                  <c:v>42051</c:v>
                </c:pt>
                <c:pt idx="294">
                  <c:v>42052</c:v>
                </c:pt>
                <c:pt idx="295">
                  <c:v>42053</c:v>
                </c:pt>
                <c:pt idx="296">
                  <c:v>42054</c:v>
                </c:pt>
                <c:pt idx="297">
                  <c:v>42055</c:v>
                </c:pt>
                <c:pt idx="298">
                  <c:v>42058</c:v>
                </c:pt>
                <c:pt idx="299">
                  <c:v>42059</c:v>
                </c:pt>
                <c:pt idx="300">
                  <c:v>42060</c:v>
                </c:pt>
                <c:pt idx="301">
                  <c:v>42061</c:v>
                </c:pt>
                <c:pt idx="302">
                  <c:v>42062</c:v>
                </c:pt>
                <c:pt idx="303">
                  <c:v>42065</c:v>
                </c:pt>
                <c:pt idx="304">
                  <c:v>42066</c:v>
                </c:pt>
                <c:pt idx="305">
                  <c:v>42067</c:v>
                </c:pt>
                <c:pt idx="306">
                  <c:v>42068</c:v>
                </c:pt>
                <c:pt idx="307">
                  <c:v>42069</c:v>
                </c:pt>
                <c:pt idx="308">
                  <c:v>42072</c:v>
                </c:pt>
                <c:pt idx="309">
                  <c:v>42073</c:v>
                </c:pt>
                <c:pt idx="310">
                  <c:v>42074</c:v>
                </c:pt>
                <c:pt idx="311">
                  <c:v>42075</c:v>
                </c:pt>
                <c:pt idx="312">
                  <c:v>42076</c:v>
                </c:pt>
                <c:pt idx="313">
                  <c:v>42079</c:v>
                </c:pt>
                <c:pt idx="314">
                  <c:v>42080</c:v>
                </c:pt>
                <c:pt idx="315">
                  <c:v>42081</c:v>
                </c:pt>
                <c:pt idx="316">
                  <c:v>42082</c:v>
                </c:pt>
                <c:pt idx="317">
                  <c:v>42083</c:v>
                </c:pt>
                <c:pt idx="318">
                  <c:v>42086</c:v>
                </c:pt>
                <c:pt idx="319">
                  <c:v>42087</c:v>
                </c:pt>
                <c:pt idx="320">
                  <c:v>42088</c:v>
                </c:pt>
                <c:pt idx="321">
                  <c:v>42089</c:v>
                </c:pt>
                <c:pt idx="322">
                  <c:v>42090</c:v>
                </c:pt>
                <c:pt idx="323">
                  <c:v>42093</c:v>
                </c:pt>
                <c:pt idx="324">
                  <c:v>42094</c:v>
                </c:pt>
                <c:pt idx="325">
                  <c:v>42095</c:v>
                </c:pt>
                <c:pt idx="326">
                  <c:v>42096</c:v>
                </c:pt>
                <c:pt idx="327">
                  <c:v>42097</c:v>
                </c:pt>
                <c:pt idx="328">
                  <c:v>42100</c:v>
                </c:pt>
                <c:pt idx="329">
                  <c:v>42101</c:v>
                </c:pt>
                <c:pt idx="330">
                  <c:v>42102</c:v>
                </c:pt>
                <c:pt idx="331">
                  <c:v>42103</c:v>
                </c:pt>
                <c:pt idx="332">
                  <c:v>42104</c:v>
                </c:pt>
                <c:pt idx="333">
                  <c:v>42107</c:v>
                </c:pt>
                <c:pt idx="334">
                  <c:v>42108</c:v>
                </c:pt>
                <c:pt idx="335">
                  <c:v>42109</c:v>
                </c:pt>
                <c:pt idx="336">
                  <c:v>42110</c:v>
                </c:pt>
                <c:pt idx="337">
                  <c:v>42111</c:v>
                </c:pt>
                <c:pt idx="338">
                  <c:v>42114</c:v>
                </c:pt>
                <c:pt idx="339">
                  <c:v>42115</c:v>
                </c:pt>
                <c:pt idx="340">
                  <c:v>42116</c:v>
                </c:pt>
                <c:pt idx="341">
                  <c:v>42117</c:v>
                </c:pt>
                <c:pt idx="342">
                  <c:v>42118</c:v>
                </c:pt>
                <c:pt idx="343">
                  <c:v>42121</c:v>
                </c:pt>
                <c:pt idx="344">
                  <c:v>42122</c:v>
                </c:pt>
                <c:pt idx="345">
                  <c:v>42123</c:v>
                </c:pt>
                <c:pt idx="346">
                  <c:v>42124</c:v>
                </c:pt>
                <c:pt idx="347">
                  <c:v>42125</c:v>
                </c:pt>
                <c:pt idx="348">
                  <c:v>42128</c:v>
                </c:pt>
                <c:pt idx="349">
                  <c:v>42129</c:v>
                </c:pt>
                <c:pt idx="350">
                  <c:v>42130</c:v>
                </c:pt>
                <c:pt idx="351">
                  <c:v>42131</c:v>
                </c:pt>
                <c:pt idx="352">
                  <c:v>42132</c:v>
                </c:pt>
                <c:pt idx="353">
                  <c:v>42135</c:v>
                </c:pt>
                <c:pt idx="354">
                  <c:v>42136</c:v>
                </c:pt>
                <c:pt idx="355">
                  <c:v>42137</c:v>
                </c:pt>
                <c:pt idx="356">
                  <c:v>42138</c:v>
                </c:pt>
                <c:pt idx="357">
                  <c:v>42139</c:v>
                </c:pt>
              </c:numCache>
            </c:numRef>
          </c:cat>
          <c:val>
            <c:numRef>
              <c:f>'Bonos paises desarrollados'!$U$7:$U$364</c:f>
              <c:numCache>
                <c:formatCode>General</c:formatCode>
                <c:ptCount val="358"/>
                <c:pt idx="0">
                  <c:v>1.929</c:v>
                </c:pt>
                <c:pt idx="1">
                  <c:v>1.9409999999999998</c:v>
                </c:pt>
                <c:pt idx="2">
                  <c:v>1.944</c:v>
                </c:pt>
                <c:pt idx="3">
                  <c:v>1.907</c:v>
                </c:pt>
                <c:pt idx="4">
                  <c:v>1.8860000000000001</c:v>
                </c:pt>
                <c:pt idx="5">
                  <c:v>1.9039999999999999</c:v>
                </c:pt>
                <c:pt idx="6">
                  <c:v>1.915</c:v>
                </c:pt>
                <c:pt idx="7">
                  <c:v>1.843</c:v>
                </c:pt>
                <c:pt idx="8">
                  <c:v>1.8169999999999999</c:v>
                </c:pt>
                <c:pt idx="9">
                  <c:v>1.8140000000000001</c:v>
                </c:pt>
                <c:pt idx="10">
                  <c:v>1.825</c:v>
                </c:pt>
                <c:pt idx="11">
                  <c:v>1.7789999999999999</c:v>
                </c:pt>
                <c:pt idx="12">
                  <c:v>1.7530000000000001</c:v>
                </c:pt>
                <c:pt idx="13">
                  <c:v>1.7410000000000001</c:v>
                </c:pt>
                <c:pt idx="14">
                  <c:v>1.738</c:v>
                </c:pt>
                <c:pt idx="15">
                  <c:v>1.7570000000000001</c:v>
                </c:pt>
                <c:pt idx="16">
                  <c:v>1.7090000000000001</c:v>
                </c:pt>
                <c:pt idx="17">
                  <c:v>1.6579999999999999</c:v>
                </c:pt>
                <c:pt idx="18">
                  <c:v>1.665</c:v>
                </c:pt>
                <c:pt idx="19">
                  <c:v>1.677</c:v>
                </c:pt>
                <c:pt idx="20">
                  <c:v>1.742</c:v>
                </c:pt>
                <c:pt idx="21">
                  <c:v>1.7149999999999999</c:v>
                </c:pt>
                <c:pt idx="22">
                  <c:v>1.659</c:v>
                </c:pt>
                <c:pt idx="23">
                  <c:v>1.6440000000000001</c:v>
                </c:pt>
                <c:pt idx="24">
                  <c:v>1.65</c:v>
                </c:pt>
                <c:pt idx="25">
                  <c:v>1.6360000000000001</c:v>
                </c:pt>
                <c:pt idx="26">
                  <c:v>1.696</c:v>
                </c:pt>
                <c:pt idx="27">
                  <c:v>1.661</c:v>
                </c:pt>
                <c:pt idx="28">
                  <c:v>1.6800000000000002</c:v>
                </c:pt>
                <c:pt idx="29">
                  <c:v>1.6859999999999999</c:v>
                </c:pt>
                <c:pt idx="30">
                  <c:v>1.7149999999999999</c:v>
                </c:pt>
                <c:pt idx="31">
                  <c:v>1.667</c:v>
                </c:pt>
                <c:pt idx="32">
                  <c:v>1.679</c:v>
                </c:pt>
                <c:pt idx="33">
                  <c:v>1.6840000000000002</c:v>
                </c:pt>
                <c:pt idx="34">
                  <c:v>1.667</c:v>
                </c:pt>
                <c:pt idx="35">
                  <c:v>1.661</c:v>
                </c:pt>
                <c:pt idx="36">
                  <c:v>1.69</c:v>
                </c:pt>
                <c:pt idx="37">
                  <c:v>1.6619999999999999</c:v>
                </c:pt>
                <c:pt idx="38">
                  <c:v>1.6800000000000002</c:v>
                </c:pt>
                <c:pt idx="39">
                  <c:v>1.6459999999999999</c:v>
                </c:pt>
                <c:pt idx="40">
                  <c:v>1.617</c:v>
                </c:pt>
                <c:pt idx="41">
                  <c:v>1.5620000000000001</c:v>
                </c:pt>
                <c:pt idx="42">
                  <c:v>1.6240000000000001</c:v>
                </c:pt>
                <c:pt idx="43">
                  <c:v>1.5510000000000002</c:v>
                </c:pt>
                <c:pt idx="44">
                  <c:v>1.5979999999999999</c:v>
                </c:pt>
                <c:pt idx="45">
                  <c:v>1.605</c:v>
                </c:pt>
                <c:pt idx="46">
                  <c:v>1.647</c:v>
                </c:pt>
                <c:pt idx="47">
                  <c:v>1.653</c:v>
                </c:pt>
                <c:pt idx="48">
                  <c:v>1.625</c:v>
                </c:pt>
                <c:pt idx="49">
                  <c:v>1.6379999999999999</c:v>
                </c:pt>
                <c:pt idx="50">
                  <c:v>1.5960000000000001</c:v>
                </c:pt>
                <c:pt idx="51">
                  <c:v>1.5409999999999999</c:v>
                </c:pt>
                <c:pt idx="52">
                  <c:v>1.546</c:v>
                </c:pt>
                <c:pt idx="53">
                  <c:v>1.5669999999999999</c:v>
                </c:pt>
                <c:pt idx="54">
                  <c:v>1.5669999999999999</c:v>
                </c:pt>
                <c:pt idx="55">
                  <c:v>1.599</c:v>
                </c:pt>
                <c:pt idx="56">
                  <c:v>1.6459999999999999</c:v>
                </c:pt>
                <c:pt idx="57">
                  <c:v>1.631</c:v>
                </c:pt>
                <c:pt idx="58">
                  <c:v>1.5779999999999998</c:v>
                </c:pt>
                <c:pt idx="59">
                  <c:v>1.577</c:v>
                </c:pt>
                <c:pt idx="60">
                  <c:v>1.5680000000000001</c:v>
                </c:pt>
                <c:pt idx="61">
                  <c:v>1.536</c:v>
                </c:pt>
                <c:pt idx="62">
                  <c:v>1.548</c:v>
                </c:pt>
                <c:pt idx="63">
                  <c:v>1.5659999999999998</c:v>
                </c:pt>
                <c:pt idx="64">
                  <c:v>1.573</c:v>
                </c:pt>
                <c:pt idx="65">
                  <c:v>1.6160000000000001</c:v>
                </c:pt>
                <c:pt idx="66">
                  <c:v>1.603</c:v>
                </c:pt>
                <c:pt idx="67">
                  <c:v>1.5529999999999999</c:v>
                </c:pt>
                <c:pt idx="68">
                  <c:v>1.5390000000000001</c:v>
                </c:pt>
                <c:pt idx="69">
                  <c:v>1.5569999999999999</c:v>
                </c:pt>
                <c:pt idx="70">
                  <c:v>1.575</c:v>
                </c:pt>
                <c:pt idx="71">
                  <c:v>1.52</c:v>
                </c:pt>
                <c:pt idx="72">
                  <c:v>1.504</c:v>
                </c:pt>
                <c:pt idx="73">
                  <c:v>1.526</c:v>
                </c:pt>
                <c:pt idx="74">
                  <c:v>1.472</c:v>
                </c:pt>
                <c:pt idx="75">
                  <c:v>1.4849999999999999</c:v>
                </c:pt>
                <c:pt idx="76">
                  <c:v>1.5150000000000001</c:v>
                </c:pt>
                <c:pt idx="77">
                  <c:v>1.5150000000000001</c:v>
                </c:pt>
                <c:pt idx="78">
                  <c:v>1.5150000000000001</c:v>
                </c:pt>
                <c:pt idx="79">
                  <c:v>1.534</c:v>
                </c:pt>
                <c:pt idx="80">
                  <c:v>1.522</c:v>
                </c:pt>
                <c:pt idx="81">
                  <c:v>1.5289999999999999</c:v>
                </c:pt>
                <c:pt idx="82">
                  <c:v>1.484</c:v>
                </c:pt>
                <c:pt idx="83">
                  <c:v>1.4969999999999999</c:v>
                </c:pt>
                <c:pt idx="84">
                  <c:v>1.4990000000000001</c:v>
                </c:pt>
                <c:pt idx="85">
                  <c:v>1.4689999999999999</c:v>
                </c:pt>
                <c:pt idx="86">
                  <c:v>1.4689999999999999</c:v>
                </c:pt>
                <c:pt idx="87">
                  <c:v>1.4490000000000001</c:v>
                </c:pt>
                <c:pt idx="88">
                  <c:v>1.458</c:v>
                </c:pt>
                <c:pt idx="89">
                  <c:v>1.46</c:v>
                </c:pt>
                <c:pt idx="90">
                  <c:v>1.4729999999999999</c:v>
                </c:pt>
                <c:pt idx="91">
                  <c:v>1.446</c:v>
                </c:pt>
                <c:pt idx="92">
                  <c:v>1.4550000000000001</c:v>
                </c:pt>
                <c:pt idx="93">
                  <c:v>1.464</c:v>
                </c:pt>
                <c:pt idx="94">
                  <c:v>1.421</c:v>
                </c:pt>
                <c:pt idx="95">
                  <c:v>1.369</c:v>
                </c:pt>
                <c:pt idx="96">
                  <c:v>1.306</c:v>
                </c:pt>
                <c:pt idx="97">
                  <c:v>1.33</c:v>
                </c:pt>
                <c:pt idx="98">
                  <c:v>1.343</c:v>
                </c:pt>
                <c:pt idx="99">
                  <c:v>1.351</c:v>
                </c:pt>
                <c:pt idx="100">
                  <c:v>1.4239999999999999</c:v>
                </c:pt>
                <c:pt idx="101">
                  <c:v>1.4079999999999999</c:v>
                </c:pt>
                <c:pt idx="102">
                  <c:v>1.413</c:v>
                </c:pt>
                <c:pt idx="103">
                  <c:v>1.417</c:v>
                </c:pt>
                <c:pt idx="104">
                  <c:v>1.389</c:v>
                </c:pt>
                <c:pt idx="105">
                  <c:v>1.3380000000000001</c:v>
                </c:pt>
                <c:pt idx="106">
                  <c:v>1.3540000000000001</c:v>
                </c:pt>
                <c:pt idx="107">
                  <c:v>1.3580000000000001</c:v>
                </c:pt>
                <c:pt idx="108">
                  <c:v>1.369</c:v>
                </c:pt>
                <c:pt idx="109">
                  <c:v>1.4079999999999999</c:v>
                </c:pt>
                <c:pt idx="110">
                  <c:v>1.4330000000000001</c:v>
                </c:pt>
                <c:pt idx="111">
                  <c:v>1.405</c:v>
                </c:pt>
                <c:pt idx="112">
                  <c:v>1.353</c:v>
                </c:pt>
                <c:pt idx="113">
                  <c:v>1.379</c:v>
                </c:pt>
                <c:pt idx="114">
                  <c:v>1.4039999999999999</c:v>
                </c:pt>
                <c:pt idx="115">
                  <c:v>1.397</c:v>
                </c:pt>
                <c:pt idx="116">
                  <c:v>1.387</c:v>
                </c:pt>
                <c:pt idx="117">
                  <c:v>1.363</c:v>
                </c:pt>
                <c:pt idx="118">
                  <c:v>1.3540000000000001</c:v>
                </c:pt>
                <c:pt idx="119">
                  <c:v>1.4</c:v>
                </c:pt>
                <c:pt idx="120">
                  <c:v>1.375</c:v>
                </c:pt>
                <c:pt idx="121">
                  <c:v>1.321</c:v>
                </c:pt>
                <c:pt idx="122">
                  <c:v>1.343</c:v>
                </c:pt>
                <c:pt idx="123">
                  <c:v>1.3220000000000001</c:v>
                </c:pt>
                <c:pt idx="124">
                  <c:v>1.32</c:v>
                </c:pt>
                <c:pt idx="125">
                  <c:v>1.2610000000000001</c:v>
                </c:pt>
                <c:pt idx="126">
                  <c:v>1.2450000000000001</c:v>
                </c:pt>
                <c:pt idx="127">
                  <c:v>1.262</c:v>
                </c:pt>
                <c:pt idx="128">
                  <c:v>1.2450000000000001</c:v>
                </c:pt>
                <c:pt idx="129">
                  <c:v>1.2469999999999999</c:v>
                </c:pt>
                <c:pt idx="130">
                  <c:v>1.2869999999999999</c:v>
                </c:pt>
                <c:pt idx="131">
                  <c:v>1.2889999999999999</c:v>
                </c:pt>
                <c:pt idx="132">
                  <c:v>1.2650000000000001</c:v>
                </c:pt>
                <c:pt idx="133">
                  <c:v>1.256</c:v>
                </c:pt>
                <c:pt idx="134">
                  <c:v>1.2190000000000001</c:v>
                </c:pt>
                <c:pt idx="135">
                  <c:v>1.228</c:v>
                </c:pt>
                <c:pt idx="136">
                  <c:v>1.198</c:v>
                </c:pt>
                <c:pt idx="137">
                  <c:v>1.2030000000000001</c:v>
                </c:pt>
                <c:pt idx="138">
                  <c:v>1.2090000000000001</c:v>
                </c:pt>
                <c:pt idx="139">
                  <c:v>1.204</c:v>
                </c:pt>
                <c:pt idx="140">
                  <c:v>1.1910000000000001</c:v>
                </c:pt>
                <c:pt idx="141">
                  <c:v>1.149</c:v>
                </c:pt>
                <c:pt idx="142">
                  <c:v>1.155</c:v>
                </c:pt>
                <c:pt idx="143">
                  <c:v>1.1479999999999999</c:v>
                </c:pt>
                <c:pt idx="144">
                  <c:v>1.1659999999999999</c:v>
                </c:pt>
                <c:pt idx="145">
                  <c:v>1.1459999999999999</c:v>
                </c:pt>
                <c:pt idx="146">
                  <c:v>1.177</c:v>
                </c:pt>
                <c:pt idx="147">
                  <c:v>1.147</c:v>
                </c:pt>
                <c:pt idx="148">
                  <c:v>1.1479999999999999</c:v>
                </c:pt>
                <c:pt idx="149">
                  <c:v>1.1200000000000001</c:v>
                </c:pt>
                <c:pt idx="150">
                  <c:v>1.17</c:v>
                </c:pt>
                <c:pt idx="151">
                  <c:v>1.155</c:v>
                </c:pt>
                <c:pt idx="152">
                  <c:v>1.131</c:v>
                </c:pt>
                <c:pt idx="153">
                  <c:v>1.135</c:v>
                </c:pt>
                <c:pt idx="154">
                  <c:v>1.167</c:v>
                </c:pt>
                <c:pt idx="155">
                  <c:v>1.101</c:v>
                </c:pt>
                <c:pt idx="156">
                  <c:v>1.0620000000000001</c:v>
                </c:pt>
                <c:pt idx="157">
                  <c:v>1.0529999999999999</c:v>
                </c:pt>
                <c:pt idx="158">
                  <c:v>1.0589999999999999</c:v>
                </c:pt>
                <c:pt idx="159">
                  <c:v>1.0589999999999999</c:v>
                </c:pt>
                <c:pt idx="160">
                  <c:v>1.0269999999999999</c:v>
                </c:pt>
                <c:pt idx="161">
                  <c:v>1.0169999999999999</c:v>
                </c:pt>
                <c:pt idx="162">
                  <c:v>0.95299999999999996</c:v>
                </c:pt>
                <c:pt idx="163">
                  <c:v>1.014</c:v>
                </c:pt>
                <c:pt idx="164">
                  <c:v>1.0009999999999999</c:v>
                </c:pt>
                <c:pt idx="165">
                  <c:v>0.99</c:v>
                </c:pt>
                <c:pt idx="166">
                  <c:v>0.99299999999999999</c:v>
                </c:pt>
                <c:pt idx="167">
                  <c:v>0.98199999999999998</c:v>
                </c:pt>
                <c:pt idx="168">
                  <c:v>0.94799999999999995</c:v>
                </c:pt>
                <c:pt idx="169">
                  <c:v>0.93899999999999995</c:v>
                </c:pt>
                <c:pt idx="170">
                  <c:v>0.91</c:v>
                </c:pt>
                <c:pt idx="171">
                  <c:v>0.88300000000000001</c:v>
                </c:pt>
                <c:pt idx="172">
                  <c:v>0.89</c:v>
                </c:pt>
                <c:pt idx="173">
                  <c:v>0.88200000000000001</c:v>
                </c:pt>
                <c:pt idx="174">
                  <c:v>0.93100000000000005</c:v>
                </c:pt>
                <c:pt idx="175">
                  <c:v>0.95499999999999996</c:v>
                </c:pt>
                <c:pt idx="176">
                  <c:v>0.97</c:v>
                </c:pt>
                <c:pt idx="177">
                  <c:v>0.92800000000000005</c:v>
                </c:pt>
                <c:pt idx="178">
                  <c:v>0.95299999999999996</c:v>
                </c:pt>
                <c:pt idx="179">
                  <c:v>0.996</c:v>
                </c:pt>
                <c:pt idx="180">
                  <c:v>1.0469999999999999</c:v>
                </c:pt>
                <c:pt idx="181">
                  <c:v>1.0409999999999999</c:v>
                </c:pt>
                <c:pt idx="182">
                  <c:v>1.0820000000000001</c:v>
                </c:pt>
                <c:pt idx="183">
                  <c:v>1.0669999999999999</c:v>
                </c:pt>
                <c:pt idx="184">
                  <c:v>1.0609999999999999</c:v>
                </c:pt>
                <c:pt idx="185">
                  <c:v>1.05</c:v>
                </c:pt>
                <c:pt idx="186">
                  <c:v>1.081</c:v>
                </c:pt>
                <c:pt idx="187">
                  <c:v>1.0429999999999999</c:v>
                </c:pt>
                <c:pt idx="188">
                  <c:v>1.01</c:v>
                </c:pt>
                <c:pt idx="189">
                  <c:v>1.0129999999999999</c:v>
                </c:pt>
                <c:pt idx="190">
                  <c:v>1.004</c:v>
                </c:pt>
                <c:pt idx="191">
                  <c:v>0.97299999999999998</c:v>
                </c:pt>
                <c:pt idx="192">
                  <c:v>0.97199999999999998</c:v>
                </c:pt>
                <c:pt idx="193">
                  <c:v>0.96399999999999997</c:v>
                </c:pt>
                <c:pt idx="194">
                  <c:v>0.94699999999999995</c:v>
                </c:pt>
                <c:pt idx="195">
                  <c:v>0.90100000000000002</c:v>
                </c:pt>
                <c:pt idx="196">
                  <c:v>0.90200000000000002</c:v>
                </c:pt>
                <c:pt idx="197">
                  <c:v>0.92500000000000004</c:v>
                </c:pt>
                <c:pt idx="198">
                  <c:v>0.90600000000000003</c:v>
                </c:pt>
                <c:pt idx="199">
                  <c:v>0.90600000000000003</c:v>
                </c:pt>
                <c:pt idx="200">
                  <c:v>0.90700000000000003</c:v>
                </c:pt>
                <c:pt idx="201">
                  <c:v>0.90600000000000003</c:v>
                </c:pt>
                <c:pt idx="202">
                  <c:v>0.88700000000000001</c:v>
                </c:pt>
                <c:pt idx="203">
                  <c:v>0.89500000000000002</c:v>
                </c:pt>
                <c:pt idx="204">
                  <c:v>0.83799999999999997</c:v>
                </c:pt>
                <c:pt idx="205">
                  <c:v>0.75600000000000001</c:v>
                </c:pt>
                <c:pt idx="206">
                  <c:v>0.82</c:v>
                </c:pt>
                <c:pt idx="207">
                  <c:v>0.85899999999999999</c:v>
                </c:pt>
                <c:pt idx="208">
                  <c:v>0.84899999999999998</c:v>
                </c:pt>
                <c:pt idx="209">
                  <c:v>0.871</c:v>
                </c:pt>
                <c:pt idx="210">
                  <c:v>0.871</c:v>
                </c:pt>
                <c:pt idx="211">
                  <c:v>0.90200000000000002</c:v>
                </c:pt>
                <c:pt idx="212">
                  <c:v>0.89200000000000002</c:v>
                </c:pt>
                <c:pt idx="213">
                  <c:v>0.86799999999999999</c:v>
                </c:pt>
                <c:pt idx="214">
                  <c:v>0.877</c:v>
                </c:pt>
                <c:pt idx="215">
                  <c:v>0.89800000000000002</c:v>
                </c:pt>
                <c:pt idx="216">
                  <c:v>0.84499999999999997</c:v>
                </c:pt>
                <c:pt idx="217">
                  <c:v>0.84099999999999997</c:v>
                </c:pt>
                <c:pt idx="218">
                  <c:v>0.85299999999999998</c:v>
                </c:pt>
                <c:pt idx="219">
                  <c:v>0.80700000000000005</c:v>
                </c:pt>
                <c:pt idx="220">
                  <c:v>0.82699999999999996</c:v>
                </c:pt>
                <c:pt idx="221">
                  <c:v>0.82799999999999996</c:v>
                </c:pt>
                <c:pt idx="222">
                  <c:v>0.81699999999999995</c:v>
                </c:pt>
                <c:pt idx="223">
                  <c:v>0.83399999999999996</c:v>
                </c:pt>
                <c:pt idx="224">
                  <c:v>0.82599999999999996</c:v>
                </c:pt>
                <c:pt idx="225">
                  <c:v>0.81</c:v>
                </c:pt>
                <c:pt idx="226">
                  <c:v>0.79900000000000004</c:v>
                </c:pt>
                <c:pt idx="227">
                  <c:v>0.78500000000000003</c:v>
                </c:pt>
                <c:pt idx="228">
                  <c:v>0.80200000000000005</c:v>
                </c:pt>
                <c:pt idx="229">
                  <c:v>0.79700000000000004</c:v>
                </c:pt>
                <c:pt idx="230">
                  <c:v>0.84799999999999998</c:v>
                </c:pt>
                <c:pt idx="231">
                  <c:v>0.79900000000000004</c:v>
                </c:pt>
                <c:pt idx="232">
                  <c:v>0.77</c:v>
                </c:pt>
                <c:pt idx="233">
                  <c:v>0.78100000000000003</c:v>
                </c:pt>
                <c:pt idx="234">
                  <c:v>0.748</c:v>
                </c:pt>
                <c:pt idx="235">
                  <c:v>0.73499999999999999</c:v>
                </c:pt>
                <c:pt idx="236">
                  <c:v>0.7</c:v>
                </c:pt>
                <c:pt idx="237">
                  <c:v>0.7</c:v>
                </c:pt>
                <c:pt idx="238">
                  <c:v>0.72799999999999998</c:v>
                </c:pt>
                <c:pt idx="239">
                  <c:v>0.74099999999999999</c:v>
                </c:pt>
                <c:pt idx="240">
                  <c:v>0.748</c:v>
                </c:pt>
                <c:pt idx="241">
                  <c:v>0.77300000000000002</c:v>
                </c:pt>
                <c:pt idx="242">
                  <c:v>0.78</c:v>
                </c:pt>
                <c:pt idx="243">
                  <c:v>0.71299999999999997</c:v>
                </c:pt>
                <c:pt idx="244">
                  <c:v>0.68500000000000005</c:v>
                </c:pt>
                <c:pt idx="245">
                  <c:v>0.68100000000000005</c:v>
                </c:pt>
                <c:pt idx="246">
                  <c:v>0.67700000000000005</c:v>
                </c:pt>
                <c:pt idx="247">
                  <c:v>0.624</c:v>
                </c:pt>
                <c:pt idx="248">
                  <c:v>0.623</c:v>
                </c:pt>
                <c:pt idx="249">
                  <c:v>0.59599999999999997</c:v>
                </c:pt>
                <c:pt idx="250">
                  <c:v>0.59199999999999997</c:v>
                </c:pt>
                <c:pt idx="251">
                  <c:v>0.61699999999999999</c:v>
                </c:pt>
                <c:pt idx="252">
                  <c:v>0.59199999999999997</c:v>
                </c:pt>
                <c:pt idx="253">
                  <c:v>0.60099999999999998</c:v>
                </c:pt>
                <c:pt idx="254">
                  <c:v>0.59199999999999997</c:v>
                </c:pt>
                <c:pt idx="255">
                  <c:v>0.58899999999999997</c:v>
                </c:pt>
                <c:pt idx="256">
                  <c:v>0.58899999999999997</c:v>
                </c:pt>
                <c:pt idx="257">
                  <c:v>0.58899999999999997</c:v>
                </c:pt>
                <c:pt idx="258">
                  <c:v>0.54400000000000004</c:v>
                </c:pt>
                <c:pt idx="259">
                  <c:v>0.54</c:v>
                </c:pt>
                <c:pt idx="260">
                  <c:v>0.54100000000000004</c:v>
                </c:pt>
                <c:pt idx="261">
                  <c:v>0.54100000000000004</c:v>
                </c:pt>
                <c:pt idx="262">
                  <c:v>0.498</c:v>
                </c:pt>
                <c:pt idx="263">
                  <c:v>0.51700000000000002</c:v>
                </c:pt>
                <c:pt idx="264">
                  <c:v>0.44600000000000001</c:v>
                </c:pt>
                <c:pt idx="265">
                  <c:v>0.48399999999999999</c:v>
                </c:pt>
                <c:pt idx="266">
                  <c:v>0.51</c:v>
                </c:pt>
                <c:pt idx="267">
                  <c:v>0.49199999999999999</c:v>
                </c:pt>
                <c:pt idx="268">
                  <c:v>0.47799999999999998</c:v>
                </c:pt>
                <c:pt idx="269">
                  <c:v>0.47699999999999998</c:v>
                </c:pt>
                <c:pt idx="270">
                  <c:v>0.42399999999999999</c:v>
                </c:pt>
                <c:pt idx="271">
                  <c:v>0.47399999999999998</c:v>
                </c:pt>
                <c:pt idx="272">
                  <c:v>0.45400000000000001</c:v>
                </c:pt>
                <c:pt idx="273">
                  <c:v>0.439</c:v>
                </c:pt>
                <c:pt idx="274">
                  <c:v>0.44900000000000001</c:v>
                </c:pt>
                <c:pt idx="275">
                  <c:v>0.52400000000000002</c:v>
                </c:pt>
                <c:pt idx="276">
                  <c:v>0.44700000000000001</c:v>
                </c:pt>
                <c:pt idx="277">
                  <c:v>0.36199999999999999</c:v>
                </c:pt>
                <c:pt idx="278">
                  <c:v>0.39500000000000002</c:v>
                </c:pt>
                <c:pt idx="279">
                  <c:v>0.38300000000000001</c:v>
                </c:pt>
                <c:pt idx="280">
                  <c:v>0.35299999999999998</c:v>
                </c:pt>
                <c:pt idx="281">
                  <c:v>0.35899999999999999</c:v>
                </c:pt>
                <c:pt idx="282">
                  <c:v>0.30199999999999999</c:v>
                </c:pt>
                <c:pt idx="283">
                  <c:v>0.313</c:v>
                </c:pt>
                <c:pt idx="284">
                  <c:v>0.34599999999999997</c:v>
                </c:pt>
                <c:pt idx="285">
                  <c:v>0.36699999999999999</c:v>
                </c:pt>
                <c:pt idx="286">
                  <c:v>0.36599999999999999</c:v>
                </c:pt>
                <c:pt idx="287">
                  <c:v>0.375</c:v>
                </c:pt>
                <c:pt idx="288">
                  <c:v>0.35499999999999998</c:v>
                </c:pt>
                <c:pt idx="289">
                  <c:v>0.37</c:v>
                </c:pt>
                <c:pt idx="290">
                  <c:v>0.35499999999999998</c:v>
                </c:pt>
                <c:pt idx="291">
                  <c:v>0.31900000000000001</c:v>
                </c:pt>
                <c:pt idx="292">
                  <c:v>0.34200000000000003</c:v>
                </c:pt>
                <c:pt idx="293">
                  <c:v>0.33400000000000002</c:v>
                </c:pt>
                <c:pt idx="294">
                  <c:v>0.372</c:v>
                </c:pt>
                <c:pt idx="295">
                  <c:v>0.38100000000000001</c:v>
                </c:pt>
                <c:pt idx="296">
                  <c:v>0.38</c:v>
                </c:pt>
                <c:pt idx="297">
                  <c:v>0.36699999999999999</c:v>
                </c:pt>
                <c:pt idx="298">
                  <c:v>0.36499999999999999</c:v>
                </c:pt>
                <c:pt idx="299">
                  <c:v>0.375</c:v>
                </c:pt>
                <c:pt idx="300">
                  <c:v>0.32500000000000001</c:v>
                </c:pt>
                <c:pt idx="301">
                  <c:v>0.29799999999999999</c:v>
                </c:pt>
                <c:pt idx="302">
                  <c:v>0.32800000000000001</c:v>
                </c:pt>
                <c:pt idx="303">
                  <c:v>0.35599999999999998</c:v>
                </c:pt>
                <c:pt idx="304">
                  <c:v>0.36199999999999999</c:v>
                </c:pt>
                <c:pt idx="305">
                  <c:v>0.38300000000000001</c:v>
                </c:pt>
                <c:pt idx="306">
                  <c:v>0.34799999999999998</c:v>
                </c:pt>
                <c:pt idx="307">
                  <c:v>0.39300000000000002</c:v>
                </c:pt>
                <c:pt idx="308">
                  <c:v>0.312</c:v>
                </c:pt>
                <c:pt idx="309">
                  <c:v>0.23400000000000001</c:v>
                </c:pt>
                <c:pt idx="310">
                  <c:v>0.20899999999999999</c:v>
                </c:pt>
                <c:pt idx="311">
                  <c:v>0.248</c:v>
                </c:pt>
                <c:pt idx="312">
                  <c:v>0.25700000000000001</c:v>
                </c:pt>
                <c:pt idx="313">
                  <c:v>0.27900000000000003</c:v>
                </c:pt>
                <c:pt idx="314">
                  <c:v>0.28199999999999997</c:v>
                </c:pt>
                <c:pt idx="315">
                  <c:v>0.19700000000000001</c:v>
                </c:pt>
                <c:pt idx="316">
                  <c:v>0.187</c:v>
                </c:pt>
                <c:pt idx="317">
                  <c:v>0.184</c:v>
                </c:pt>
                <c:pt idx="318">
                  <c:v>0.224</c:v>
                </c:pt>
                <c:pt idx="319">
                  <c:v>0.23499999999999999</c:v>
                </c:pt>
                <c:pt idx="320">
                  <c:v>0.22</c:v>
                </c:pt>
                <c:pt idx="321">
                  <c:v>0.215</c:v>
                </c:pt>
                <c:pt idx="322">
                  <c:v>0.20699999999999999</c:v>
                </c:pt>
                <c:pt idx="323">
                  <c:v>0.20599999999999999</c:v>
                </c:pt>
                <c:pt idx="324">
                  <c:v>0.18</c:v>
                </c:pt>
                <c:pt idx="325">
                  <c:v>0.16700000000000001</c:v>
                </c:pt>
                <c:pt idx="326">
                  <c:v>0.19400000000000001</c:v>
                </c:pt>
                <c:pt idx="327">
                  <c:v>0.19400000000000001</c:v>
                </c:pt>
                <c:pt idx="328">
                  <c:v>0.19400000000000001</c:v>
                </c:pt>
                <c:pt idx="329">
                  <c:v>0.186</c:v>
                </c:pt>
                <c:pt idx="330">
                  <c:v>0.16300000000000001</c:v>
                </c:pt>
                <c:pt idx="331">
                  <c:v>0.16</c:v>
                </c:pt>
                <c:pt idx="332">
                  <c:v>0.155</c:v>
                </c:pt>
                <c:pt idx="333">
                  <c:v>0.157</c:v>
                </c:pt>
                <c:pt idx="334">
                  <c:v>0.13800000000000001</c:v>
                </c:pt>
                <c:pt idx="335">
                  <c:v>0.107</c:v>
                </c:pt>
                <c:pt idx="336">
                  <c:v>8.5000000000000006E-2</c:v>
                </c:pt>
                <c:pt idx="337">
                  <c:v>7.8E-2</c:v>
                </c:pt>
                <c:pt idx="338">
                  <c:v>7.4999999999999997E-2</c:v>
                </c:pt>
                <c:pt idx="339">
                  <c:v>0.10100000000000001</c:v>
                </c:pt>
                <c:pt idx="340">
                  <c:v>0.16500000000000001</c:v>
                </c:pt>
                <c:pt idx="341">
                  <c:v>0.16500000000000001</c:v>
                </c:pt>
                <c:pt idx="342">
                  <c:v>0.155</c:v>
                </c:pt>
                <c:pt idx="343">
                  <c:v>0.16200000000000001</c:v>
                </c:pt>
                <c:pt idx="344">
                  <c:v>0.16300000000000001</c:v>
                </c:pt>
                <c:pt idx="345">
                  <c:v>0.28499999999999998</c:v>
                </c:pt>
                <c:pt idx="346">
                  <c:v>0.36599999999999999</c:v>
                </c:pt>
                <c:pt idx="347">
                  <c:v>0.373</c:v>
                </c:pt>
                <c:pt idx="348">
                  <c:v>0.45300000000000001</c:v>
                </c:pt>
                <c:pt idx="349">
                  <c:v>0.51600000000000001</c:v>
                </c:pt>
                <c:pt idx="350">
                  <c:v>0.58599999999999997</c:v>
                </c:pt>
                <c:pt idx="351">
                  <c:v>0.59</c:v>
                </c:pt>
                <c:pt idx="352">
                  <c:v>0.54700000000000004</c:v>
                </c:pt>
                <c:pt idx="353">
                  <c:v>0.61</c:v>
                </c:pt>
                <c:pt idx="354">
                  <c:v>0.67500000000000004</c:v>
                </c:pt>
                <c:pt idx="355">
                  <c:v>0.72399999999999998</c:v>
                </c:pt>
                <c:pt idx="356">
                  <c:v>0.70199999999999996</c:v>
                </c:pt>
                <c:pt idx="357">
                  <c:v>0.624</c:v>
                </c:pt>
              </c:numCache>
            </c:numRef>
          </c:val>
          <c:smooth val="0"/>
        </c:ser>
        <c:dLbls>
          <c:showLegendKey val="0"/>
          <c:showVal val="0"/>
          <c:showCatName val="0"/>
          <c:showSerName val="0"/>
          <c:showPercent val="0"/>
          <c:showBubbleSize val="0"/>
        </c:dLbls>
        <c:marker val="1"/>
        <c:smooth val="0"/>
        <c:axId val="88264704"/>
        <c:axId val="88266240"/>
      </c:lineChart>
      <c:lineChart>
        <c:grouping val="standard"/>
        <c:varyColors val="0"/>
        <c:ser>
          <c:idx val="2"/>
          <c:order val="1"/>
          <c:tx>
            <c:v>Tasa 10 años EUA % (der)</c:v>
          </c:tx>
          <c:spPr>
            <a:ln w="28575" cap="rnd">
              <a:solidFill>
                <a:schemeClr val="bg1">
                  <a:lumMod val="50000"/>
                </a:schemeClr>
              </a:solidFill>
              <a:round/>
            </a:ln>
            <a:effectLst/>
          </c:spPr>
          <c:marker>
            <c:symbol val="none"/>
          </c:marker>
          <c:cat>
            <c:numRef>
              <c:f>'Bonos paises desarrollados'!$Q$7:$Q$364</c:f>
              <c:numCache>
                <c:formatCode>m/d/yyyy</c:formatCode>
                <c:ptCount val="358"/>
                <c:pt idx="0">
                  <c:v>41640</c:v>
                </c:pt>
                <c:pt idx="1">
                  <c:v>41641</c:v>
                </c:pt>
                <c:pt idx="2">
                  <c:v>41642</c:v>
                </c:pt>
                <c:pt idx="3">
                  <c:v>41645</c:v>
                </c:pt>
                <c:pt idx="4">
                  <c:v>41646</c:v>
                </c:pt>
                <c:pt idx="5">
                  <c:v>41647</c:v>
                </c:pt>
                <c:pt idx="6">
                  <c:v>41648</c:v>
                </c:pt>
                <c:pt idx="7">
                  <c:v>41649</c:v>
                </c:pt>
                <c:pt idx="8">
                  <c:v>41652</c:v>
                </c:pt>
                <c:pt idx="9">
                  <c:v>41653</c:v>
                </c:pt>
                <c:pt idx="10">
                  <c:v>41654</c:v>
                </c:pt>
                <c:pt idx="11">
                  <c:v>41655</c:v>
                </c:pt>
                <c:pt idx="12">
                  <c:v>41656</c:v>
                </c:pt>
                <c:pt idx="13">
                  <c:v>41659</c:v>
                </c:pt>
                <c:pt idx="14">
                  <c:v>41660</c:v>
                </c:pt>
                <c:pt idx="15">
                  <c:v>41661</c:v>
                </c:pt>
                <c:pt idx="16">
                  <c:v>41662</c:v>
                </c:pt>
                <c:pt idx="17">
                  <c:v>41663</c:v>
                </c:pt>
                <c:pt idx="18">
                  <c:v>41666</c:v>
                </c:pt>
                <c:pt idx="19">
                  <c:v>41667</c:v>
                </c:pt>
                <c:pt idx="20">
                  <c:v>41668</c:v>
                </c:pt>
                <c:pt idx="21">
                  <c:v>41669</c:v>
                </c:pt>
                <c:pt idx="22">
                  <c:v>41670</c:v>
                </c:pt>
                <c:pt idx="23">
                  <c:v>41673</c:v>
                </c:pt>
                <c:pt idx="24">
                  <c:v>41674</c:v>
                </c:pt>
                <c:pt idx="25">
                  <c:v>41675</c:v>
                </c:pt>
                <c:pt idx="26">
                  <c:v>41676</c:v>
                </c:pt>
                <c:pt idx="27">
                  <c:v>41677</c:v>
                </c:pt>
                <c:pt idx="28">
                  <c:v>41680</c:v>
                </c:pt>
                <c:pt idx="29">
                  <c:v>41681</c:v>
                </c:pt>
                <c:pt idx="30">
                  <c:v>41682</c:v>
                </c:pt>
                <c:pt idx="31">
                  <c:v>41683</c:v>
                </c:pt>
                <c:pt idx="32">
                  <c:v>41684</c:v>
                </c:pt>
                <c:pt idx="33">
                  <c:v>41687</c:v>
                </c:pt>
                <c:pt idx="34">
                  <c:v>41688</c:v>
                </c:pt>
                <c:pt idx="35">
                  <c:v>41689</c:v>
                </c:pt>
                <c:pt idx="36">
                  <c:v>41690</c:v>
                </c:pt>
                <c:pt idx="37">
                  <c:v>41691</c:v>
                </c:pt>
                <c:pt idx="38">
                  <c:v>41694</c:v>
                </c:pt>
                <c:pt idx="39">
                  <c:v>41695</c:v>
                </c:pt>
                <c:pt idx="40">
                  <c:v>41696</c:v>
                </c:pt>
                <c:pt idx="41">
                  <c:v>41697</c:v>
                </c:pt>
                <c:pt idx="42">
                  <c:v>41698</c:v>
                </c:pt>
                <c:pt idx="43">
                  <c:v>41701</c:v>
                </c:pt>
                <c:pt idx="44">
                  <c:v>41702</c:v>
                </c:pt>
                <c:pt idx="45">
                  <c:v>41703</c:v>
                </c:pt>
                <c:pt idx="46">
                  <c:v>41704</c:v>
                </c:pt>
                <c:pt idx="47">
                  <c:v>41705</c:v>
                </c:pt>
                <c:pt idx="48">
                  <c:v>41708</c:v>
                </c:pt>
                <c:pt idx="49">
                  <c:v>41709</c:v>
                </c:pt>
                <c:pt idx="50">
                  <c:v>41710</c:v>
                </c:pt>
                <c:pt idx="51">
                  <c:v>41711</c:v>
                </c:pt>
                <c:pt idx="52">
                  <c:v>41712</c:v>
                </c:pt>
                <c:pt idx="53">
                  <c:v>41715</c:v>
                </c:pt>
                <c:pt idx="54">
                  <c:v>41716</c:v>
                </c:pt>
                <c:pt idx="55">
                  <c:v>41717</c:v>
                </c:pt>
                <c:pt idx="56">
                  <c:v>41718</c:v>
                </c:pt>
                <c:pt idx="57">
                  <c:v>41719</c:v>
                </c:pt>
                <c:pt idx="58">
                  <c:v>41722</c:v>
                </c:pt>
                <c:pt idx="59">
                  <c:v>41723</c:v>
                </c:pt>
                <c:pt idx="60">
                  <c:v>41724</c:v>
                </c:pt>
                <c:pt idx="61">
                  <c:v>41725</c:v>
                </c:pt>
                <c:pt idx="62">
                  <c:v>41726</c:v>
                </c:pt>
                <c:pt idx="63">
                  <c:v>41729</c:v>
                </c:pt>
                <c:pt idx="64">
                  <c:v>41730</c:v>
                </c:pt>
                <c:pt idx="65">
                  <c:v>41731</c:v>
                </c:pt>
                <c:pt idx="66">
                  <c:v>41732</c:v>
                </c:pt>
                <c:pt idx="67">
                  <c:v>41733</c:v>
                </c:pt>
                <c:pt idx="68">
                  <c:v>41736</c:v>
                </c:pt>
                <c:pt idx="69">
                  <c:v>41737</c:v>
                </c:pt>
                <c:pt idx="70">
                  <c:v>41738</c:v>
                </c:pt>
                <c:pt idx="71">
                  <c:v>41739</c:v>
                </c:pt>
                <c:pt idx="72">
                  <c:v>41740</c:v>
                </c:pt>
                <c:pt idx="73">
                  <c:v>41743</c:v>
                </c:pt>
                <c:pt idx="74">
                  <c:v>41744</c:v>
                </c:pt>
                <c:pt idx="75">
                  <c:v>41745</c:v>
                </c:pt>
                <c:pt idx="76">
                  <c:v>41746</c:v>
                </c:pt>
                <c:pt idx="77">
                  <c:v>41747</c:v>
                </c:pt>
                <c:pt idx="78">
                  <c:v>41750</c:v>
                </c:pt>
                <c:pt idx="79">
                  <c:v>41751</c:v>
                </c:pt>
                <c:pt idx="80">
                  <c:v>41752</c:v>
                </c:pt>
                <c:pt idx="81">
                  <c:v>41753</c:v>
                </c:pt>
                <c:pt idx="82">
                  <c:v>41754</c:v>
                </c:pt>
                <c:pt idx="83">
                  <c:v>41757</c:v>
                </c:pt>
                <c:pt idx="84">
                  <c:v>41758</c:v>
                </c:pt>
                <c:pt idx="85">
                  <c:v>41759</c:v>
                </c:pt>
                <c:pt idx="86">
                  <c:v>41760</c:v>
                </c:pt>
                <c:pt idx="87">
                  <c:v>41761</c:v>
                </c:pt>
                <c:pt idx="88">
                  <c:v>41764</c:v>
                </c:pt>
                <c:pt idx="89">
                  <c:v>41765</c:v>
                </c:pt>
                <c:pt idx="90">
                  <c:v>41766</c:v>
                </c:pt>
                <c:pt idx="91">
                  <c:v>41767</c:v>
                </c:pt>
                <c:pt idx="92">
                  <c:v>41768</c:v>
                </c:pt>
                <c:pt idx="93">
                  <c:v>41771</c:v>
                </c:pt>
                <c:pt idx="94">
                  <c:v>41772</c:v>
                </c:pt>
                <c:pt idx="95">
                  <c:v>41773</c:v>
                </c:pt>
                <c:pt idx="96">
                  <c:v>41774</c:v>
                </c:pt>
                <c:pt idx="97">
                  <c:v>41775</c:v>
                </c:pt>
                <c:pt idx="98">
                  <c:v>41778</c:v>
                </c:pt>
                <c:pt idx="99">
                  <c:v>41779</c:v>
                </c:pt>
                <c:pt idx="100">
                  <c:v>41780</c:v>
                </c:pt>
                <c:pt idx="101">
                  <c:v>41781</c:v>
                </c:pt>
                <c:pt idx="102">
                  <c:v>41782</c:v>
                </c:pt>
                <c:pt idx="103">
                  <c:v>41785</c:v>
                </c:pt>
                <c:pt idx="104">
                  <c:v>41786</c:v>
                </c:pt>
                <c:pt idx="105">
                  <c:v>41787</c:v>
                </c:pt>
                <c:pt idx="106">
                  <c:v>41788</c:v>
                </c:pt>
                <c:pt idx="107">
                  <c:v>41789</c:v>
                </c:pt>
                <c:pt idx="108">
                  <c:v>41792</c:v>
                </c:pt>
                <c:pt idx="109">
                  <c:v>41793</c:v>
                </c:pt>
                <c:pt idx="110">
                  <c:v>41794</c:v>
                </c:pt>
                <c:pt idx="111">
                  <c:v>41795</c:v>
                </c:pt>
                <c:pt idx="112">
                  <c:v>41796</c:v>
                </c:pt>
                <c:pt idx="113">
                  <c:v>41799</c:v>
                </c:pt>
                <c:pt idx="114">
                  <c:v>41800</c:v>
                </c:pt>
                <c:pt idx="115">
                  <c:v>41801</c:v>
                </c:pt>
                <c:pt idx="116">
                  <c:v>41802</c:v>
                </c:pt>
                <c:pt idx="117">
                  <c:v>41803</c:v>
                </c:pt>
                <c:pt idx="118">
                  <c:v>41806</c:v>
                </c:pt>
                <c:pt idx="119">
                  <c:v>41807</c:v>
                </c:pt>
                <c:pt idx="120">
                  <c:v>41808</c:v>
                </c:pt>
                <c:pt idx="121">
                  <c:v>41809</c:v>
                </c:pt>
                <c:pt idx="122">
                  <c:v>41810</c:v>
                </c:pt>
                <c:pt idx="123">
                  <c:v>41813</c:v>
                </c:pt>
                <c:pt idx="124">
                  <c:v>41814</c:v>
                </c:pt>
                <c:pt idx="125">
                  <c:v>41815</c:v>
                </c:pt>
                <c:pt idx="126">
                  <c:v>41816</c:v>
                </c:pt>
                <c:pt idx="127">
                  <c:v>41817</c:v>
                </c:pt>
                <c:pt idx="128">
                  <c:v>41820</c:v>
                </c:pt>
                <c:pt idx="129">
                  <c:v>41821</c:v>
                </c:pt>
                <c:pt idx="130">
                  <c:v>41822</c:v>
                </c:pt>
                <c:pt idx="131">
                  <c:v>41823</c:v>
                </c:pt>
                <c:pt idx="132">
                  <c:v>41824</c:v>
                </c:pt>
                <c:pt idx="133">
                  <c:v>41827</c:v>
                </c:pt>
                <c:pt idx="134">
                  <c:v>41828</c:v>
                </c:pt>
                <c:pt idx="135">
                  <c:v>41829</c:v>
                </c:pt>
                <c:pt idx="136">
                  <c:v>41830</c:v>
                </c:pt>
                <c:pt idx="137">
                  <c:v>41831</c:v>
                </c:pt>
                <c:pt idx="138">
                  <c:v>41834</c:v>
                </c:pt>
                <c:pt idx="139">
                  <c:v>41835</c:v>
                </c:pt>
                <c:pt idx="140">
                  <c:v>41836</c:v>
                </c:pt>
                <c:pt idx="141">
                  <c:v>41837</c:v>
                </c:pt>
                <c:pt idx="142">
                  <c:v>41838</c:v>
                </c:pt>
                <c:pt idx="143">
                  <c:v>41841</c:v>
                </c:pt>
                <c:pt idx="144">
                  <c:v>41842</c:v>
                </c:pt>
                <c:pt idx="145">
                  <c:v>41843</c:v>
                </c:pt>
                <c:pt idx="146">
                  <c:v>41844</c:v>
                </c:pt>
                <c:pt idx="147">
                  <c:v>41845</c:v>
                </c:pt>
                <c:pt idx="148">
                  <c:v>41848</c:v>
                </c:pt>
                <c:pt idx="149">
                  <c:v>41849</c:v>
                </c:pt>
                <c:pt idx="150">
                  <c:v>41850</c:v>
                </c:pt>
                <c:pt idx="151">
                  <c:v>41851</c:v>
                </c:pt>
                <c:pt idx="152">
                  <c:v>41852</c:v>
                </c:pt>
                <c:pt idx="153">
                  <c:v>41855</c:v>
                </c:pt>
                <c:pt idx="154">
                  <c:v>41856</c:v>
                </c:pt>
                <c:pt idx="155">
                  <c:v>41857</c:v>
                </c:pt>
                <c:pt idx="156">
                  <c:v>41858</c:v>
                </c:pt>
                <c:pt idx="157">
                  <c:v>41859</c:v>
                </c:pt>
                <c:pt idx="158">
                  <c:v>41862</c:v>
                </c:pt>
                <c:pt idx="159">
                  <c:v>41863</c:v>
                </c:pt>
                <c:pt idx="160">
                  <c:v>41864</c:v>
                </c:pt>
                <c:pt idx="161">
                  <c:v>41865</c:v>
                </c:pt>
                <c:pt idx="162">
                  <c:v>41866</c:v>
                </c:pt>
                <c:pt idx="163">
                  <c:v>41869</c:v>
                </c:pt>
                <c:pt idx="164">
                  <c:v>41870</c:v>
                </c:pt>
                <c:pt idx="165">
                  <c:v>41871</c:v>
                </c:pt>
                <c:pt idx="166">
                  <c:v>41872</c:v>
                </c:pt>
                <c:pt idx="167">
                  <c:v>41873</c:v>
                </c:pt>
                <c:pt idx="168">
                  <c:v>41876</c:v>
                </c:pt>
                <c:pt idx="169">
                  <c:v>41877</c:v>
                </c:pt>
                <c:pt idx="170">
                  <c:v>41878</c:v>
                </c:pt>
                <c:pt idx="171">
                  <c:v>41879</c:v>
                </c:pt>
                <c:pt idx="172">
                  <c:v>41880</c:v>
                </c:pt>
                <c:pt idx="173">
                  <c:v>41883</c:v>
                </c:pt>
                <c:pt idx="174">
                  <c:v>41884</c:v>
                </c:pt>
                <c:pt idx="175">
                  <c:v>41885</c:v>
                </c:pt>
                <c:pt idx="176">
                  <c:v>41886</c:v>
                </c:pt>
                <c:pt idx="177">
                  <c:v>41887</c:v>
                </c:pt>
                <c:pt idx="178">
                  <c:v>41890</c:v>
                </c:pt>
                <c:pt idx="179">
                  <c:v>41891</c:v>
                </c:pt>
                <c:pt idx="180">
                  <c:v>41892</c:v>
                </c:pt>
                <c:pt idx="181">
                  <c:v>41893</c:v>
                </c:pt>
                <c:pt idx="182">
                  <c:v>41894</c:v>
                </c:pt>
                <c:pt idx="183">
                  <c:v>41897</c:v>
                </c:pt>
                <c:pt idx="184">
                  <c:v>41898</c:v>
                </c:pt>
                <c:pt idx="185">
                  <c:v>41899</c:v>
                </c:pt>
                <c:pt idx="186">
                  <c:v>41900</c:v>
                </c:pt>
                <c:pt idx="187">
                  <c:v>41901</c:v>
                </c:pt>
                <c:pt idx="188">
                  <c:v>41904</c:v>
                </c:pt>
                <c:pt idx="189">
                  <c:v>41905</c:v>
                </c:pt>
                <c:pt idx="190">
                  <c:v>41906</c:v>
                </c:pt>
                <c:pt idx="191">
                  <c:v>41907</c:v>
                </c:pt>
                <c:pt idx="192">
                  <c:v>41908</c:v>
                </c:pt>
                <c:pt idx="193">
                  <c:v>41911</c:v>
                </c:pt>
                <c:pt idx="194">
                  <c:v>41912</c:v>
                </c:pt>
                <c:pt idx="195">
                  <c:v>41913</c:v>
                </c:pt>
                <c:pt idx="196">
                  <c:v>41914</c:v>
                </c:pt>
                <c:pt idx="197">
                  <c:v>41915</c:v>
                </c:pt>
                <c:pt idx="198">
                  <c:v>41918</c:v>
                </c:pt>
                <c:pt idx="199">
                  <c:v>41919</c:v>
                </c:pt>
                <c:pt idx="200">
                  <c:v>41920</c:v>
                </c:pt>
                <c:pt idx="201">
                  <c:v>41921</c:v>
                </c:pt>
                <c:pt idx="202">
                  <c:v>41922</c:v>
                </c:pt>
                <c:pt idx="203">
                  <c:v>41925</c:v>
                </c:pt>
                <c:pt idx="204">
                  <c:v>41926</c:v>
                </c:pt>
                <c:pt idx="205">
                  <c:v>41927</c:v>
                </c:pt>
                <c:pt idx="206">
                  <c:v>41928</c:v>
                </c:pt>
                <c:pt idx="207">
                  <c:v>41929</c:v>
                </c:pt>
                <c:pt idx="208">
                  <c:v>41932</c:v>
                </c:pt>
                <c:pt idx="209">
                  <c:v>41933</c:v>
                </c:pt>
                <c:pt idx="210">
                  <c:v>41934</c:v>
                </c:pt>
                <c:pt idx="211">
                  <c:v>41935</c:v>
                </c:pt>
                <c:pt idx="212">
                  <c:v>41936</c:v>
                </c:pt>
                <c:pt idx="213">
                  <c:v>41939</c:v>
                </c:pt>
                <c:pt idx="214">
                  <c:v>41940</c:v>
                </c:pt>
                <c:pt idx="215">
                  <c:v>41941</c:v>
                </c:pt>
                <c:pt idx="216">
                  <c:v>41942</c:v>
                </c:pt>
                <c:pt idx="217">
                  <c:v>41943</c:v>
                </c:pt>
                <c:pt idx="218">
                  <c:v>41946</c:v>
                </c:pt>
                <c:pt idx="219">
                  <c:v>41947</c:v>
                </c:pt>
                <c:pt idx="220">
                  <c:v>41948</c:v>
                </c:pt>
                <c:pt idx="221">
                  <c:v>41949</c:v>
                </c:pt>
                <c:pt idx="222">
                  <c:v>41950</c:v>
                </c:pt>
                <c:pt idx="223">
                  <c:v>41953</c:v>
                </c:pt>
                <c:pt idx="224">
                  <c:v>41954</c:v>
                </c:pt>
                <c:pt idx="225">
                  <c:v>41955</c:v>
                </c:pt>
                <c:pt idx="226">
                  <c:v>41956</c:v>
                </c:pt>
                <c:pt idx="227">
                  <c:v>41957</c:v>
                </c:pt>
                <c:pt idx="228">
                  <c:v>41960</c:v>
                </c:pt>
                <c:pt idx="229">
                  <c:v>41961</c:v>
                </c:pt>
                <c:pt idx="230">
                  <c:v>41962</c:v>
                </c:pt>
                <c:pt idx="231">
                  <c:v>41963</c:v>
                </c:pt>
                <c:pt idx="232">
                  <c:v>41964</c:v>
                </c:pt>
                <c:pt idx="233">
                  <c:v>41967</c:v>
                </c:pt>
                <c:pt idx="234">
                  <c:v>41968</c:v>
                </c:pt>
                <c:pt idx="235">
                  <c:v>41969</c:v>
                </c:pt>
                <c:pt idx="236">
                  <c:v>41970</c:v>
                </c:pt>
                <c:pt idx="237">
                  <c:v>41971</c:v>
                </c:pt>
                <c:pt idx="238">
                  <c:v>41974</c:v>
                </c:pt>
                <c:pt idx="239">
                  <c:v>41975</c:v>
                </c:pt>
                <c:pt idx="240">
                  <c:v>41976</c:v>
                </c:pt>
                <c:pt idx="241">
                  <c:v>41977</c:v>
                </c:pt>
                <c:pt idx="242">
                  <c:v>41978</c:v>
                </c:pt>
                <c:pt idx="243">
                  <c:v>41981</c:v>
                </c:pt>
                <c:pt idx="244">
                  <c:v>41982</c:v>
                </c:pt>
                <c:pt idx="245">
                  <c:v>41983</c:v>
                </c:pt>
                <c:pt idx="246">
                  <c:v>41984</c:v>
                </c:pt>
                <c:pt idx="247">
                  <c:v>41985</c:v>
                </c:pt>
                <c:pt idx="248">
                  <c:v>41988</c:v>
                </c:pt>
                <c:pt idx="249">
                  <c:v>41989</c:v>
                </c:pt>
                <c:pt idx="250">
                  <c:v>41990</c:v>
                </c:pt>
                <c:pt idx="251">
                  <c:v>41991</c:v>
                </c:pt>
                <c:pt idx="252">
                  <c:v>41992</c:v>
                </c:pt>
                <c:pt idx="253">
                  <c:v>41995</c:v>
                </c:pt>
                <c:pt idx="254">
                  <c:v>41996</c:v>
                </c:pt>
                <c:pt idx="255">
                  <c:v>41997</c:v>
                </c:pt>
                <c:pt idx="256">
                  <c:v>41998</c:v>
                </c:pt>
                <c:pt idx="257">
                  <c:v>41999</c:v>
                </c:pt>
                <c:pt idx="258">
                  <c:v>42002</c:v>
                </c:pt>
                <c:pt idx="259">
                  <c:v>42003</c:v>
                </c:pt>
                <c:pt idx="260">
                  <c:v>42004</c:v>
                </c:pt>
                <c:pt idx="261">
                  <c:v>42005</c:v>
                </c:pt>
                <c:pt idx="262">
                  <c:v>42006</c:v>
                </c:pt>
                <c:pt idx="263">
                  <c:v>42009</c:v>
                </c:pt>
                <c:pt idx="264">
                  <c:v>42010</c:v>
                </c:pt>
                <c:pt idx="265">
                  <c:v>42011</c:v>
                </c:pt>
                <c:pt idx="266">
                  <c:v>42012</c:v>
                </c:pt>
                <c:pt idx="267">
                  <c:v>42013</c:v>
                </c:pt>
                <c:pt idx="268">
                  <c:v>42016</c:v>
                </c:pt>
                <c:pt idx="269">
                  <c:v>42017</c:v>
                </c:pt>
                <c:pt idx="270">
                  <c:v>42018</c:v>
                </c:pt>
                <c:pt idx="271">
                  <c:v>42019</c:v>
                </c:pt>
                <c:pt idx="272">
                  <c:v>42020</c:v>
                </c:pt>
                <c:pt idx="273">
                  <c:v>42023</c:v>
                </c:pt>
                <c:pt idx="274">
                  <c:v>42024</c:v>
                </c:pt>
                <c:pt idx="275">
                  <c:v>42025</c:v>
                </c:pt>
                <c:pt idx="276">
                  <c:v>42026</c:v>
                </c:pt>
                <c:pt idx="277">
                  <c:v>42027</c:v>
                </c:pt>
                <c:pt idx="278">
                  <c:v>42030</c:v>
                </c:pt>
                <c:pt idx="279">
                  <c:v>42031</c:v>
                </c:pt>
                <c:pt idx="280">
                  <c:v>42032</c:v>
                </c:pt>
                <c:pt idx="281">
                  <c:v>42033</c:v>
                </c:pt>
                <c:pt idx="282">
                  <c:v>42034</c:v>
                </c:pt>
                <c:pt idx="283">
                  <c:v>42037</c:v>
                </c:pt>
                <c:pt idx="284">
                  <c:v>42038</c:v>
                </c:pt>
                <c:pt idx="285">
                  <c:v>42039</c:v>
                </c:pt>
                <c:pt idx="286">
                  <c:v>42040</c:v>
                </c:pt>
                <c:pt idx="287">
                  <c:v>42041</c:v>
                </c:pt>
                <c:pt idx="288">
                  <c:v>42044</c:v>
                </c:pt>
                <c:pt idx="289">
                  <c:v>42045</c:v>
                </c:pt>
                <c:pt idx="290">
                  <c:v>42046</c:v>
                </c:pt>
                <c:pt idx="291">
                  <c:v>42047</c:v>
                </c:pt>
                <c:pt idx="292">
                  <c:v>42048</c:v>
                </c:pt>
                <c:pt idx="293">
                  <c:v>42051</c:v>
                </c:pt>
                <c:pt idx="294">
                  <c:v>42052</c:v>
                </c:pt>
                <c:pt idx="295">
                  <c:v>42053</c:v>
                </c:pt>
                <c:pt idx="296">
                  <c:v>42054</c:v>
                </c:pt>
                <c:pt idx="297">
                  <c:v>42055</c:v>
                </c:pt>
                <c:pt idx="298">
                  <c:v>42058</c:v>
                </c:pt>
                <c:pt idx="299">
                  <c:v>42059</c:v>
                </c:pt>
                <c:pt idx="300">
                  <c:v>42060</c:v>
                </c:pt>
                <c:pt idx="301">
                  <c:v>42061</c:v>
                </c:pt>
                <c:pt idx="302">
                  <c:v>42062</c:v>
                </c:pt>
                <c:pt idx="303">
                  <c:v>42065</c:v>
                </c:pt>
                <c:pt idx="304">
                  <c:v>42066</c:v>
                </c:pt>
                <c:pt idx="305">
                  <c:v>42067</c:v>
                </c:pt>
                <c:pt idx="306">
                  <c:v>42068</c:v>
                </c:pt>
                <c:pt idx="307">
                  <c:v>42069</c:v>
                </c:pt>
                <c:pt idx="308">
                  <c:v>42072</c:v>
                </c:pt>
                <c:pt idx="309">
                  <c:v>42073</c:v>
                </c:pt>
                <c:pt idx="310">
                  <c:v>42074</c:v>
                </c:pt>
                <c:pt idx="311">
                  <c:v>42075</c:v>
                </c:pt>
                <c:pt idx="312">
                  <c:v>42076</c:v>
                </c:pt>
                <c:pt idx="313">
                  <c:v>42079</c:v>
                </c:pt>
                <c:pt idx="314">
                  <c:v>42080</c:v>
                </c:pt>
                <c:pt idx="315">
                  <c:v>42081</c:v>
                </c:pt>
                <c:pt idx="316">
                  <c:v>42082</c:v>
                </c:pt>
                <c:pt idx="317">
                  <c:v>42083</c:v>
                </c:pt>
                <c:pt idx="318">
                  <c:v>42086</c:v>
                </c:pt>
                <c:pt idx="319">
                  <c:v>42087</c:v>
                </c:pt>
                <c:pt idx="320">
                  <c:v>42088</c:v>
                </c:pt>
                <c:pt idx="321">
                  <c:v>42089</c:v>
                </c:pt>
                <c:pt idx="322">
                  <c:v>42090</c:v>
                </c:pt>
                <c:pt idx="323">
                  <c:v>42093</c:v>
                </c:pt>
                <c:pt idx="324">
                  <c:v>42094</c:v>
                </c:pt>
                <c:pt idx="325">
                  <c:v>42095</c:v>
                </c:pt>
                <c:pt idx="326">
                  <c:v>42096</c:v>
                </c:pt>
                <c:pt idx="327">
                  <c:v>42097</c:v>
                </c:pt>
                <c:pt idx="328">
                  <c:v>42100</c:v>
                </c:pt>
                <c:pt idx="329">
                  <c:v>42101</c:v>
                </c:pt>
                <c:pt idx="330">
                  <c:v>42102</c:v>
                </c:pt>
                <c:pt idx="331">
                  <c:v>42103</c:v>
                </c:pt>
                <c:pt idx="332">
                  <c:v>42104</c:v>
                </c:pt>
                <c:pt idx="333">
                  <c:v>42107</c:v>
                </c:pt>
                <c:pt idx="334">
                  <c:v>42108</c:v>
                </c:pt>
                <c:pt idx="335">
                  <c:v>42109</c:v>
                </c:pt>
                <c:pt idx="336">
                  <c:v>42110</c:v>
                </c:pt>
                <c:pt idx="337">
                  <c:v>42111</c:v>
                </c:pt>
                <c:pt idx="338">
                  <c:v>42114</c:v>
                </c:pt>
                <c:pt idx="339">
                  <c:v>42115</c:v>
                </c:pt>
                <c:pt idx="340">
                  <c:v>42116</c:v>
                </c:pt>
                <c:pt idx="341">
                  <c:v>42117</c:v>
                </c:pt>
                <c:pt idx="342">
                  <c:v>42118</c:v>
                </c:pt>
                <c:pt idx="343">
                  <c:v>42121</c:v>
                </c:pt>
                <c:pt idx="344">
                  <c:v>42122</c:v>
                </c:pt>
                <c:pt idx="345">
                  <c:v>42123</c:v>
                </c:pt>
                <c:pt idx="346">
                  <c:v>42124</c:v>
                </c:pt>
                <c:pt idx="347">
                  <c:v>42125</c:v>
                </c:pt>
                <c:pt idx="348">
                  <c:v>42128</c:v>
                </c:pt>
                <c:pt idx="349">
                  <c:v>42129</c:v>
                </c:pt>
                <c:pt idx="350">
                  <c:v>42130</c:v>
                </c:pt>
                <c:pt idx="351">
                  <c:v>42131</c:v>
                </c:pt>
                <c:pt idx="352">
                  <c:v>42132</c:v>
                </c:pt>
                <c:pt idx="353">
                  <c:v>42135</c:v>
                </c:pt>
                <c:pt idx="354">
                  <c:v>42136</c:v>
                </c:pt>
                <c:pt idx="355">
                  <c:v>42137</c:v>
                </c:pt>
                <c:pt idx="356">
                  <c:v>42138</c:v>
                </c:pt>
                <c:pt idx="357">
                  <c:v>42139</c:v>
                </c:pt>
              </c:numCache>
            </c:numRef>
          </c:cat>
          <c:val>
            <c:numRef>
              <c:f>'Bonos paises desarrollados'!$R$7:$R$364</c:f>
              <c:numCache>
                <c:formatCode>General</c:formatCode>
                <c:ptCount val="358"/>
                <c:pt idx="0">
                  <c:v>3.0282</c:v>
                </c:pt>
                <c:pt idx="1">
                  <c:v>2.9889999999999999</c:v>
                </c:pt>
                <c:pt idx="2">
                  <c:v>2.9948000000000001</c:v>
                </c:pt>
                <c:pt idx="3">
                  <c:v>2.9576000000000002</c:v>
                </c:pt>
                <c:pt idx="4">
                  <c:v>2.9390999999999998</c:v>
                </c:pt>
                <c:pt idx="5">
                  <c:v>2.9893999999999998</c:v>
                </c:pt>
                <c:pt idx="6">
                  <c:v>2.9651999999999998</c:v>
                </c:pt>
                <c:pt idx="7">
                  <c:v>2.8578999999999999</c:v>
                </c:pt>
                <c:pt idx="8">
                  <c:v>2.8256999999999999</c:v>
                </c:pt>
                <c:pt idx="9">
                  <c:v>2.8708999999999998</c:v>
                </c:pt>
                <c:pt idx="10">
                  <c:v>2.8912</c:v>
                </c:pt>
                <c:pt idx="11">
                  <c:v>2.8414000000000001</c:v>
                </c:pt>
                <c:pt idx="12">
                  <c:v>2.8193999999999999</c:v>
                </c:pt>
                <c:pt idx="13">
                  <c:v>2.8193999999999999</c:v>
                </c:pt>
                <c:pt idx="14">
                  <c:v>2.8285999999999998</c:v>
                </c:pt>
                <c:pt idx="15">
                  <c:v>2.8656000000000001</c:v>
                </c:pt>
                <c:pt idx="16">
                  <c:v>2.7772000000000001</c:v>
                </c:pt>
                <c:pt idx="17">
                  <c:v>2.7149999999999999</c:v>
                </c:pt>
                <c:pt idx="18">
                  <c:v>2.7479</c:v>
                </c:pt>
                <c:pt idx="19">
                  <c:v>2.7488000000000001</c:v>
                </c:pt>
                <c:pt idx="20">
                  <c:v>2.6766999999999999</c:v>
                </c:pt>
                <c:pt idx="21">
                  <c:v>2.6949000000000001</c:v>
                </c:pt>
                <c:pt idx="22">
                  <c:v>2.6440000000000001</c:v>
                </c:pt>
                <c:pt idx="23">
                  <c:v>2.5760999999999998</c:v>
                </c:pt>
                <c:pt idx="24">
                  <c:v>2.6294</c:v>
                </c:pt>
                <c:pt idx="25">
                  <c:v>2.6675</c:v>
                </c:pt>
                <c:pt idx="26">
                  <c:v>2.7002999999999999</c:v>
                </c:pt>
                <c:pt idx="27">
                  <c:v>2.6829000000000001</c:v>
                </c:pt>
                <c:pt idx="28">
                  <c:v>2.6673999999999998</c:v>
                </c:pt>
                <c:pt idx="29">
                  <c:v>2.7250000000000001</c:v>
                </c:pt>
                <c:pt idx="30">
                  <c:v>2.7608000000000001</c:v>
                </c:pt>
                <c:pt idx="31">
                  <c:v>2.7320000000000002</c:v>
                </c:pt>
                <c:pt idx="32">
                  <c:v>2.7427999999999999</c:v>
                </c:pt>
                <c:pt idx="33">
                  <c:v>2.7427999999999999</c:v>
                </c:pt>
                <c:pt idx="34">
                  <c:v>2.7069000000000001</c:v>
                </c:pt>
                <c:pt idx="35">
                  <c:v>2.7391999999999999</c:v>
                </c:pt>
                <c:pt idx="36">
                  <c:v>2.7509000000000001</c:v>
                </c:pt>
                <c:pt idx="37">
                  <c:v>2.7309999999999999</c:v>
                </c:pt>
                <c:pt idx="38">
                  <c:v>2.7382</c:v>
                </c:pt>
                <c:pt idx="39">
                  <c:v>2.7023000000000001</c:v>
                </c:pt>
                <c:pt idx="40">
                  <c:v>2.6654999999999998</c:v>
                </c:pt>
                <c:pt idx="41">
                  <c:v>2.6387</c:v>
                </c:pt>
                <c:pt idx="42">
                  <c:v>2.6475999999999997</c:v>
                </c:pt>
                <c:pt idx="43">
                  <c:v>2.6012</c:v>
                </c:pt>
                <c:pt idx="44">
                  <c:v>2.6977000000000002</c:v>
                </c:pt>
                <c:pt idx="45">
                  <c:v>2.7048000000000001</c:v>
                </c:pt>
                <c:pt idx="46">
                  <c:v>2.7372999999999998</c:v>
                </c:pt>
                <c:pt idx="47">
                  <c:v>2.7879</c:v>
                </c:pt>
                <c:pt idx="48">
                  <c:v>2.7770000000000001</c:v>
                </c:pt>
                <c:pt idx="49">
                  <c:v>2.7679999999999998</c:v>
                </c:pt>
                <c:pt idx="50">
                  <c:v>2.73</c:v>
                </c:pt>
                <c:pt idx="51">
                  <c:v>2.6446000000000001</c:v>
                </c:pt>
                <c:pt idx="52">
                  <c:v>2.6543000000000001</c:v>
                </c:pt>
                <c:pt idx="53">
                  <c:v>2.6920999999999999</c:v>
                </c:pt>
                <c:pt idx="54">
                  <c:v>2.6722000000000001</c:v>
                </c:pt>
                <c:pt idx="55">
                  <c:v>2.7725</c:v>
                </c:pt>
                <c:pt idx="56">
                  <c:v>2.7715999999999998</c:v>
                </c:pt>
                <c:pt idx="57">
                  <c:v>2.7425999999999999</c:v>
                </c:pt>
                <c:pt idx="58">
                  <c:v>2.7281</c:v>
                </c:pt>
                <c:pt idx="59">
                  <c:v>2.7480000000000002</c:v>
                </c:pt>
                <c:pt idx="60">
                  <c:v>2.6919</c:v>
                </c:pt>
                <c:pt idx="61">
                  <c:v>2.681</c:v>
                </c:pt>
                <c:pt idx="62">
                  <c:v>2.7208000000000001</c:v>
                </c:pt>
                <c:pt idx="63">
                  <c:v>2.718</c:v>
                </c:pt>
                <c:pt idx="64">
                  <c:v>2.7524999999999999</c:v>
                </c:pt>
                <c:pt idx="65">
                  <c:v>2.8045</c:v>
                </c:pt>
                <c:pt idx="66">
                  <c:v>2.7972000000000001</c:v>
                </c:pt>
                <c:pt idx="67">
                  <c:v>2.7206999999999999</c:v>
                </c:pt>
                <c:pt idx="68">
                  <c:v>2.6997999999999998</c:v>
                </c:pt>
                <c:pt idx="69">
                  <c:v>2.6808000000000001</c:v>
                </c:pt>
                <c:pt idx="70">
                  <c:v>2.6898</c:v>
                </c:pt>
                <c:pt idx="71">
                  <c:v>2.6474000000000002</c:v>
                </c:pt>
                <c:pt idx="72">
                  <c:v>2.6246999999999998</c:v>
                </c:pt>
                <c:pt idx="73">
                  <c:v>2.6471999999999998</c:v>
                </c:pt>
                <c:pt idx="74">
                  <c:v>2.6282999999999999</c:v>
                </c:pt>
                <c:pt idx="75">
                  <c:v>2.6282000000000001</c:v>
                </c:pt>
                <c:pt idx="76">
                  <c:v>2.7214999999999998</c:v>
                </c:pt>
                <c:pt idx="77">
                  <c:v>2.7214999999999998</c:v>
                </c:pt>
                <c:pt idx="78">
                  <c:v>2.7151000000000001</c:v>
                </c:pt>
                <c:pt idx="79">
                  <c:v>2.7105000000000001</c:v>
                </c:pt>
                <c:pt idx="80">
                  <c:v>2.6987000000000001</c:v>
                </c:pt>
                <c:pt idx="81">
                  <c:v>2.6804999999999999</c:v>
                </c:pt>
                <c:pt idx="82">
                  <c:v>2.6623000000000001</c:v>
                </c:pt>
                <c:pt idx="83">
                  <c:v>2.7004000000000001</c:v>
                </c:pt>
                <c:pt idx="84">
                  <c:v>2.6913</c:v>
                </c:pt>
                <c:pt idx="85">
                  <c:v>2.6459000000000001</c:v>
                </c:pt>
                <c:pt idx="86">
                  <c:v>2.6132999999999997</c:v>
                </c:pt>
                <c:pt idx="87">
                  <c:v>2.5842999999999998</c:v>
                </c:pt>
                <c:pt idx="88">
                  <c:v>2.6067999999999998</c:v>
                </c:pt>
                <c:pt idx="89">
                  <c:v>2.5914000000000001</c:v>
                </c:pt>
                <c:pt idx="90">
                  <c:v>2.5878000000000001</c:v>
                </c:pt>
                <c:pt idx="91">
                  <c:v>2.6160999999999999</c:v>
                </c:pt>
                <c:pt idx="92">
                  <c:v>2.6233</c:v>
                </c:pt>
                <c:pt idx="93">
                  <c:v>2.6611000000000002</c:v>
                </c:pt>
                <c:pt idx="94">
                  <c:v>2.6089000000000002</c:v>
                </c:pt>
                <c:pt idx="95">
                  <c:v>2.5427</c:v>
                </c:pt>
                <c:pt idx="96">
                  <c:v>2.4893000000000001</c:v>
                </c:pt>
                <c:pt idx="97">
                  <c:v>2.5230999999999999</c:v>
                </c:pt>
                <c:pt idx="98">
                  <c:v>2.5445000000000002</c:v>
                </c:pt>
                <c:pt idx="99">
                  <c:v>2.5106000000000002</c:v>
                </c:pt>
                <c:pt idx="100">
                  <c:v>2.532</c:v>
                </c:pt>
                <c:pt idx="101">
                  <c:v>2.5499000000000001</c:v>
                </c:pt>
                <c:pt idx="102">
                  <c:v>2.532</c:v>
                </c:pt>
                <c:pt idx="103">
                  <c:v>2.532</c:v>
                </c:pt>
                <c:pt idx="104">
                  <c:v>2.5141999999999998</c:v>
                </c:pt>
                <c:pt idx="105">
                  <c:v>2.4430999999999998</c:v>
                </c:pt>
                <c:pt idx="106">
                  <c:v>2.4643999999999999</c:v>
                </c:pt>
                <c:pt idx="107">
                  <c:v>2.4759000000000002</c:v>
                </c:pt>
                <c:pt idx="108">
                  <c:v>2.5266999999999999</c:v>
                </c:pt>
                <c:pt idx="109">
                  <c:v>2.5985</c:v>
                </c:pt>
                <c:pt idx="110">
                  <c:v>2.6021000000000001</c:v>
                </c:pt>
                <c:pt idx="111">
                  <c:v>2.5823999999999998</c:v>
                </c:pt>
                <c:pt idx="112">
                  <c:v>2.5869</c:v>
                </c:pt>
                <c:pt idx="113">
                  <c:v>2.6032000000000002</c:v>
                </c:pt>
                <c:pt idx="114">
                  <c:v>2.6438999999999999</c:v>
                </c:pt>
                <c:pt idx="115">
                  <c:v>2.6394000000000002</c:v>
                </c:pt>
                <c:pt idx="116">
                  <c:v>2.5951</c:v>
                </c:pt>
                <c:pt idx="117">
                  <c:v>2.6032999999999999</c:v>
                </c:pt>
                <c:pt idx="118">
                  <c:v>2.597</c:v>
                </c:pt>
                <c:pt idx="119">
                  <c:v>2.6522999999999999</c:v>
                </c:pt>
                <c:pt idx="120">
                  <c:v>2.5844</c:v>
                </c:pt>
                <c:pt idx="121">
                  <c:v>2.6206</c:v>
                </c:pt>
                <c:pt idx="122">
                  <c:v>2.6052</c:v>
                </c:pt>
                <c:pt idx="123">
                  <c:v>2.6261000000000001</c:v>
                </c:pt>
                <c:pt idx="124">
                  <c:v>2.5781000000000001</c:v>
                </c:pt>
                <c:pt idx="125">
                  <c:v>2.5592000000000001</c:v>
                </c:pt>
                <c:pt idx="126">
                  <c:v>2.5286</c:v>
                </c:pt>
                <c:pt idx="127">
                  <c:v>2.5339999999999998</c:v>
                </c:pt>
                <c:pt idx="128">
                  <c:v>2.5304000000000002</c:v>
                </c:pt>
                <c:pt idx="129">
                  <c:v>2.5647000000000002</c:v>
                </c:pt>
                <c:pt idx="130">
                  <c:v>2.6263999999999998</c:v>
                </c:pt>
                <c:pt idx="131">
                  <c:v>2.6383000000000001</c:v>
                </c:pt>
                <c:pt idx="132">
                  <c:v>2.6383000000000001</c:v>
                </c:pt>
                <c:pt idx="133">
                  <c:v>2.6109999999999998</c:v>
                </c:pt>
                <c:pt idx="134">
                  <c:v>2.5556999999999999</c:v>
                </c:pt>
                <c:pt idx="135">
                  <c:v>2.5503</c:v>
                </c:pt>
                <c:pt idx="136">
                  <c:v>2.5358999999999998</c:v>
                </c:pt>
                <c:pt idx="137">
                  <c:v>2.516</c:v>
                </c:pt>
                <c:pt idx="138">
                  <c:v>2.5468000000000002</c:v>
                </c:pt>
                <c:pt idx="139">
                  <c:v>2.5468000000000002</c:v>
                </c:pt>
                <c:pt idx="140">
                  <c:v>2.5259999999999998</c:v>
                </c:pt>
                <c:pt idx="141">
                  <c:v>2.4458000000000002</c:v>
                </c:pt>
                <c:pt idx="142">
                  <c:v>2.4809000000000001</c:v>
                </c:pt>
                <c:pt idx="143">
                  <c:v>2.4674</c:v>
                </c:pt>
                <c:pt idx="144">
                  <c:v>2.4601000000000002</c:v>
                </c:pt>
                <c:pt idx="145">
                  <c:v>2.4655</c:v>
                </c:pt>
                <c:pt idx="146">
                  <c:v>2.5024999999999999</c:v>
                </c:pt>
                <c:pt idx="147">
                  <c:v>2.4655</c:v>
                </c:pt>
                <c:pt idx="148">
                  <c:v>2.4853000000000001</c:v>
                </c:pt>
                <c:pt idx="149">
                  <c:v>2.4601000000000002</c:v>
                </c:pt>
                <c:pt idx="150">
                  <c:v>2.5568999999999997</c:v>
                </c:pt>
                <c:pt idx="151">
                  <c:v>2.5577999999999999</c:v>
                </c:pt>
                <c:pt idx="152">
                  <c:v>2.4925000000000002</c:v>
                </c:pt>
                <c:pt idx="153">
                  <c:v>2.4817</c:v>
                </c:pt>
                <c:pt idx="154">
                  <c:v>2.4843999999999999</c:v>
                </c:pt>
                <c:pt idx="155">
                  <c:v>2.4708000000000001</c:v>
                </c:pt>
                <c:pt idx="156">
                  <c:v>2.4114</c:v>
                </c:pt>
                <c:pt idx="157">
                  <c:v>2.4203000000000001</c:v>
                </c:pt>
                <c:pt idx="158">
                  <c:v>2.4275000000000002</c:v>
                </c:pt>
                <c:pt idx="159">
                  <c:v>2.4491000000000001</c:v>
                </c:pt>
                <c:pt idx="160">
                  <c:v>2.4165999999999999</c:v>
                </c:pt>
                <c:pt idx="161">
                  <c:v>2.4015</c:v>
                </c:pt>
                <c:pt idx="162">
                  <c:v>2.3397000000000001</c:v>
                </c:pt>
                <c:pt idx="163">
                  <c:v>2.3927</c:v>
                </c:pt>
                <c:pt idx="164">
                  <c:v>2.3997000000000002</c:v>
                </c:pt>
                <c:pt idx="165">
                  <c:v>2.4264000000000001</c:v>
                </c:pt>
                <c:pt idx="166">
                  <c:v>2.4068000000000001</c:v>
                </c:pt>
                <c:pt idx="167">
                  <c:v>2.4024000000000001</c:v>
                </c:pt>
                <c:pt idx="168">
                  <c:v>2.3820000000000001</c:v>
                </c:pt>
                <c:pt idx="169">
                  <c:v>2.3961999999999999</c:v>
                </c:pt>
                <c:pt idx="170">
                  <c:v>2.3573</c:v>
                </c:pt>
                <c:pt idx="171">
                  <c:v>2.3361000000000001</c:v>
                </c:pt>
                <c:pt idx="172">
                  <c:v>2.3431000000000002</c:v>
                </c:pt>
                <c:pt idx="173">
                  <c:v>2.3431000000000002</c:v>
                </c:pt>
                <c:pt idx="174">
                  <c:v>2.4211</c:v>
                </c:pt>
                <c:pt idx="175">
                  <c:v>2.3961999999999999</c:v>
                </c:pt>
                <c:pt idx="176">
                  <c:v>2.4497</c:v>
                </c:pt>
                <c:pt idx="177">
                  <c:v>2.4586999999999999</c:v>
                </c:pt>
                <c:pt idx="178">
                  <c:v>2.4712000000000001</c:v>
                </c:pt>
                <c:pt idx="179">
                  <c:v>2.5036</c:v>
                </c:pt>
                <c:pt idx="180">
                  <c:v>2.5413999999999999</c:v>
                </c:pt>
                <c:pt idx="181">
                  <c:v>2.5495999999999999</c:v>
                </c:pt>
                <c:pt idx="182">
                  <c:v>2.6105</c:v>
                </c:pt>
                <c:pt idx="183">
                  <c:v>2.5887000000000002</c:v>
                </c:pt>
                <c:pt idx="184">
                  <c:v>2.5924</c:v>
                </c:pt>
                <c:pt idx="185">
                  <c:v>2.6198000000000001</c:v>
                </c:pt>
                <c:pt idx="186">
                  <c:v>2.6143999999999998</c:v>
                </c:pt>
                <c:pt idx="187">
                  <c:v>2.5745</c:v>
                </c:pt>
                <c:pt idx="188">
                  <c:v>2.5636000000000001</c:v>
                </c:pt>
                <c:pt idx="189">
                  <c:v>2.5274999999999999</c:v>
                </c:pt>
                <c:pt idx="190">
                  <c:v>2.5636999999999999</c:v>
                </c:pt>
                <c:pt idx="191">
                  <c:v>2.5022000000000002</c:v>
                </c:pt>
                <c:pt idx="192">
                  <c:v>2.5276000000000001</c:v>
                </c:pt>
                <c:pt idx="193">
                  <c:v>2.4771000000000001</c:v>
                </c:pt>
                <c:pt idx="194">
                  <c:v>2.4887999999999999</c:v>
                </c:pt>
                <c:pt idx="195">
                  <c:v>2.3856000000000002</c:v>
                </c:pt>
                <c:pt idx="196">
                  <c:v>2.4249999999999998</c:v>
                </c:pt>
                <c:pt idx="197">
                  <c:v>2.4340000000000002</c:v>
                </c:pt>
                <c:pt idx="198">
                  <c:v>2.4196</c:v>
                </c:pt>
                <c:pt idx="199">
                  <c:v>2.3391000000000002</c:v>
                </c:pt>
                <c:pt idx="200">
                  <c:v>2.3212999999999999</c:v>
                </c:pt>
                <c:pt idx="201">
                  <c:v>2.3132999999999999</c:v>
                </c:pt>
                <c:pt idx="202">
                  <c:v>2.2804000000000002</c:v>
                </c:pt>
                <c:pt idx="203">
                  <c:v>2.2804000000000002</c:v>
                </c:pt>
                <c:pt idx="204">
                  <c:v>2.1972999999999998</c:v>
                </c:pt>
                <c:pt idx="205">
                  <c:v>2.1358000000000001</c:v>
                </c:pt>
                <c:pt idx="206">
                  <c:v>2.1558999999999999</c:v>
                </c:pt>
                <c:pt idx="207">
                  <c:v>2.1936</c:v>
                </c:pt>
                <c:pt idx="208">
                  <c:v>2.1909000000000001</c:v>
                </c:pt>
                <c:pt idx="209">
                  <c:v>2.2217000000000002</c:v>
                </c:pt>
                <c:pt idx="210">
                  <c:v>2.2164000000000001</c:v>
                </c:pt>
                <c:pt idx="211">
                  <c:v>2.2711999999999999</c:v>
                </c:pt>
                <c:pt idx="212">
                  <c:v>2.2685</c:v>
                </c:pt>
                <c:pt idx="213">
                  <c:v>2.2605</c:v>
                </c:pt>
                <c:pt idx="214">
                  <c:v>2.2959999999999998</c:v>
                </c:pt>
                <c:pt idx="215">
                  <c:v>2.3174000000000001</c:v>
                </c:pt>
                <c:pt idx="216">
                  <c:v>2.3058000000000001</c:v>
                </c:pt>
                <c:pt idx="217">
                  <c:v>2.3353000000000002</c:v>
                </c:pt>
                <c:pt idx="218">
                  <c:v>2.3425000000000002</c:v>
                </c:pt>
                <c:pt idx="219">
                  <c:v>2.3334999999999999</c:v>
                </c:pt>
                <c:pt idx="220">
                  <c:v>2.3424</c:v>
                </c:pt>
                <c:pt idx="221">
                  <c:v>2.3856000000000002</c:v>
                </c:pt>
                <c:pt idx="222">
                  <c:v>2.2976000000000001</c:v>
                </c:pt>
                <c:pt idx="223">
                  <c:v>2.3603999999999998</c:v>
                </c:pt>
                <c:pt idx="224">
                  <c:v>2.3603999999999998</c:v>
                </c:pt>
                <c:pt idx="225">
                  <c:v>2.3712</c:v>
                </c:pt>
                <c:pt idx="226">
                  <c:v>2.3399000000000001</c:v>
                </c:pt>
                <c:pt idx="227">
                  <c:v>2.3204000000000002</c:v>
                </c:pt>
                <c:pt idx="228">
                  <c:v>2.3399000000000001</c:v>
                </c:pt>
                <c:pt idx="229">
                  <c:v>2.3151000000000002</c:v>
                </c:pt>
                <c:pt idx="230">
                  <c:v>2.3593999999999999</c:v>
                </c:pt>
                <c:pt idx="231">
                  <c:v>2.3372999999999999</c:v>
                </c:pt>
                <c:pt idx="232">
                  <c:v>2.3098999999999998</c:v>
                </c:pt>
                <c:pt idx="233">
                  <c:v>2.3064</c:v>
                </c:pt>
                <c:pt idx="234">
                  <c:v>2.2570000000000001</c:v>
                </c:pt>
                <c:pt idx="235">
                  <c:v>2.2446999999999999</c:v>
                </c:pt>
                <c:pt idx="236">
                  <c:v>2.2446999999999999</c:v>
                </c:pt>
                <c:pt idx="237">
                  <c:v>2.1640000000000001</c:v>
                </c:pt>
                <c:pt idx="238">
                  <c:v>2.2349999999999999</c:v>
                </c:pt>
                <c:pt idx="239">
                  <c:v>2.2923</c:v>
                </c:pt>
                <c:pt idx="240">
                  <c:v>2.2799</c:v>
                </c:pt>
                <c:pt idx="241">
                  <c:v>2.2341000000000002</c:v>
                </c:pt>
                <c:pt idx="242">
                  <c:v>2.3064999999999998</c:v>
                </c:pt>
                <c:pt idx="243">
                  <c:v>2.2570000000000001</c:v>
                </c:pt>
                <c:pt idx="244">
                  <c:v>2.2128999999999999</c:v>
                </c:pt>
                <c:pt idx="245">
                  <c:v>2.1638000000000002</c:v>
                </c:pt>
                <c:pt idx="246">
                  <c:v>2.1619999999999999</c:v>
                </c:pt>
                <c:pt idx="247">
                  <c:v>2.0817000000000001</c:v>
                </c:pt>
                <c:pt idx="248">
                  <c:v>2.1181999999999999</c:v>
                </c:pt>
                <c:pt idx="249">
                  <c:v>2.0590999999999999</c:v>
                </c:pt>
                <c:pt idx="250">
                  <c:v>2.1356000000000002</c:v>
                </c:pt>
                <c:pt idx="251">
                  <c:v>2.2075</c:v>
                </c:pt>
                <c:pt idx="252">
                  <c:v>2.1617999999999999</c:v>
                </c:pt>
                <c:pt idx="253">
                  <c:v>2.1583000000000001</c:v>
                </c:pt>
                <c:pt idx="254">
                  <c:v>2.2614000000000001</c:v>
                </c:pt>
                <c:pt idx="255">
                  <c:v>2.2631999999999999</c:v>
                </c:pt>
                <c:pt idx="256">
                  <c:v>2.2631999999999999</c:v>
                </c:pt>
                <c:pt idx="257">
                  <c:v>2.2499000000000002</c:v>
                </c:pt>
                <c:pt idx="258">
                  <c:v>2.2021000000000002</c:v>
                </c:pt>
                <c:pt idx="259">
                  <c:v>2.1871</c:v>
                </c:pt>
                <c:pt idx="260">
                  <c:v>2.1711999999999998</c:v>
                </c:pt>
                <c:pt idx="261">
                  <c:v>2.1711999999999998</c:v>
                </c:pt>
                <c:pt idx="262">
                  <c:v>2.1105</c:v>
                </c:pt>
                <c:pt idx="263">
                  <c:v>2.032</c:v>
                </c:pt>
                <c:pt idx="264">
                  <c:v>1.9401999999999999</c:v>
                </c:pt>
                <c:pt idx="265">
                  <c:v>1.9677</c:v>
                </c:pt>
                <c:pt idx="266">
                  <c:v>2.0179</c:v>
                </c:pt>
                <c:pt idx="267">
                  <c:v>1.9449000000000001</c:v>
                </c:pt>
                <c:pt idx="268">
                  <c:v>1.907</c:v>
                </c:pt>
                <c:pt idx="269">
                  <c:v>1.9</c:v>
                </c:pt>
                <c:pt idx="270">
                  <c:v>1.8552999999999999</c:v>
                </c:pt>
                <c:pt idx="271">
                  <c:v>1.7149000000000001</c:v>
                </c:pt>
                <c:pt idx="272">
                  <c:v>1.8368</c:v>
                </c:pt>
                <c:pt idx="273">
                  <c:v>1.8368</c:v>
                </c:pt>
                <c:pt idx="274">
                  <c:v>1.788</c:v>
                </c:pt>
                <c:pt idx="275">
                  <c:v>1.8717000000000001</c:v>
                </c:pt>
                <c:pt idx="276">
                  <c:v>1.8631</c:v>
                </c:pt>
                <c:pt idx="277">
                  <c:v>1.7968</c:v>
                </c:pt>
                <c:pt idx="278">
                  <c:v>1.8241000000000001</c:v>
                </c:pt>
                <c:pt idx="279">
                  <c:v>1.8231000000000002</c:v>
                </c:pt>
                <c:pt idx="280">
                  <c:v>1.7206999999999999</c:v>
                </c:pt>
                <c:pt idx="281">
                  <c:v>1.7511999999999999</c:v>
                </c:pt>
                <c:pt idx="282">
                  <c:v>1.6407</c:v>
                </c:pt>
                <c:pt idx="283">
                  <c:v>1.6642000000000001</c:v>
                </c:pt>
                <c:pt idx="284">
                  <c:v>1.7915000000000001</c:v>
                </c:pt>
                <c:pt idx="285">
                  <c:v>1.7513000000000001</c:v>
                </c:pt>
                <c:pt idx="286">
                  <c:v>1.8204</c:v>
                </c:pt>
                <c:pt idx="287">
                  <c:v>1.9567000000000001</c:v>
                </c:pt>
                <c:pt idx="288">
                  <c:v>1.9775</c:v>
                </c:pt>
                <c:pt idx="289">
                  <c:v>1.9967000000000001</c:v>
                </c:pt>
                <c:pt idx="290">
                  <c:v>2.0175999999999998</c:v>
                </c:pt>
                <c:pt idx="291">
                  <c:v>1.9843999999999999</c:v>
                </c:pt>
                <c:pt idx="292">
                  <c:v>2.0503999999999998</c:v>
                </c:pt>
                <c:pt idx="293">
                  <c:v>2.0503999999999998</c:v>
                </c:pt>
                <c:pt idx="294">
                  <c:v>2.1379000000000001</c:v>
                </c:pt>
                <c:pt idx="295">
                  <c:v>2.08</c:v>
                </c:pt>
                <c:pt idx="296">
                  <c:v>2.1141999999999999</c:v>
                </c:pt>
                <c:pt idx="297">
                  <c:v>2.1116999999999999</c:v>
                </c:pt>
                <c:pt idx="298">
                  <c:v>2.0573999999999999</c:v>
                </c:pt>
                <c:pt idx="299">
                  <c:v>1.98</c:v>
                </c:pt>
                <c:pt idx="300">
                  <c:v>1.9687999999999999</c:v>
                </c:pt>
                <c:pt idx="301">
                  <c:v>2.0295000000000001</c:v>
                </c:pt>
                <c:pt idx="302">
                  <c:v>1.9929999999999999</c:v>
                </c:pt>
                <c:pt idx="303">
                  <c:v>2.0819999999999999</c:v>
                </c:pt>
                <c:pt idx="304">
                  <c:v>2.1189</c:v>
                </c:pt>
                <c:pt idx="305">
                  <c:v>2.1172</c:v>
                </c:pt>
                <c:pt idx="306">
                  <c:v>2.1154000000000002</c:v>
                </c:pt>
                <c:pt idx="307">
                  <c:v>2.2414000000000001</c:v>
                </c:pt>
                <c:pt idx="308">
                  <c:v>2.1907000000000001</c:v>
                </c:pt>
                <c:pt idx="309">
                  <c:v>2.1297000000000001</c:v>
                </c:pt>
                <c:pt idx="310">
                  <c:v>2.1086</c:v>
                </c:pt>
                <c:pt idx="311">
                  <c:v>2.1156000000000001</c:v>
                </c:pt>
                <c:pt idx="312">
                  <c:v>2.1139999999999999</c:v>
                </c:pt>
                <c:pt idx="313">
                  <c:v>2.0716999999999999</c:v>
                </c:pt>
                <c:pt idx="314">
                  <c:v>2.0507</c:v>
                </c:pt>
                <c:pt idx="315">
                  <c:v>1.9199000000000002</c:v>
                </c:pt>
                <c:pt idx="316">
                  <c:v>1.9685000000000001</c:v>
                </c:pt>
                <c:pt idx="317">
                  <c:v>1.9302999999999999</c:v>
                </c:pt>
                <c:pt idx="318">
                  <c:v>1.9119999999999999</c:v>
                </c:pt>
                <c:pt idx="319">
                  <c:v>1.8731</c:v>
                </c:pt>
                <c:pt idx="320">
                  <c:v>1.925</c:v>
                </c:pt>
                <c:pt idx="321">
                  <c:v>1.9893999999999998</c:v>
                </c:pt>
                <c:pt idx="322">
                  <c:v>1.9615</c:v>
                </c:pt>
                <c:pt idx="323">
                  <c:v>1.9475</c:v>
                </c:pt>
                <c:pt idx="324">
                  <c:v>1.9231</c:v>
                </c:pt>
                <c:pt idx="325">
                  <c:v>1.8573</c:v>
                </c:pt>
                <c:pt idx="326">
                  <c:v>1.9117</c:v>
                </c:pt>
                <c:pt idx="327">
                  <c:v>1.8389</c:v>
                </c:pt>
                <c:pt idx="328">
                  <c:v>1.8952</c:v>
                </c:pt>
                <c:pt idx="329">
                  <c:v>1.8848</c:v>
                </c:pt>
                <c:pt idx="330">
                  <c:v>1.9047000000000001</c:v>
                </c:pt>
                <c:pt idx="331">
                  <c:v>1.9596</c:v>
                </c:pt>
                <c:pt idx="332">
                  <c:v>1.9473</c:v>
                </c:pt>
                <c:pt idx="333">
                  <c:v>1.9272</c:v>
                </c:pt>
                <c:pt idx="334">
                  <c:v>1.8984999999999999</c:v>
                </c:pt>
                <c:pt idx="335">
                  <c:v>1.8879999999999999</c:v>
                </c:pt>
                <c:pt idx="336">
                  <c:v>1.8896999999999999</c:v>
                </c:pt>
                <c:pt idx="337">
                  <c:v>1.8653</c:v>
                </c:pt>
                <c:pt idx="338">
                  <c:v>1.8895999999999999</c:v>
                </c:pt>
                <c:pt idx="339">
                  <c:v>1.9087000000000001</c:v>
                </c:pt>
                <c:pt idx="340">
                  <c:v>1.9788000000000001</c:v>
                </c:pt>
                <c:pt idx="341">
                  <c:v>1.9577</c:v>
                </c:pt>
                <c:pt idx="342">
                  <c:v>1.9085999999999999</c:v>
                </c:pt>
                <c:pt idx="343">
                  <c:v>1.9207999999999998</c:v>
                </c:pt>
                <c:pt idx="344">
                  <c:v>2.0034000000000001</c:v>
                </c:pt>
                <c:pt idx="345">
                  <c:v>2.0388000000000002</c:v>
                </c:pt>
                <c:pt idx="346">
                  <c:v>2.0316999999999998</c:v>
                </c:pt>
                <c:pt idx="347">
                  <c:v>2.1135000000000002</c:v>
                </c:pt>
                <c:pt idx="348">
                  <c:v>2.1440000000000001</c:v>
                </c:pt>
                <c:pt idx="349">
                  <c:v>2.1852999999999998</c:v>
                </c:pt>
                <c:pt idx="350">
                  <c:v>2.2431000000000001</c:v>
                </c:pt>
                <c:pt idx="351">
                  <c:v>2.1800000000000002</c:v>
                </c:pt>
                <c:pt idx="352">
                  <c:v>2.1478000000000002</c:v>
                </c:pt>
                <c:pt idx="353">
                  <c:v>2.2797000000000001</c:v>
                </c:pt>
                <c:pt idx="354">
                  <c:v>2.2488999999999999</c:v>
                </c:pt>
                <c:pt idx="355">
                  <c:v>2.2926000000000002</c:v>
                </c:pt>
                <c:pt idx="356">
                  <c:v>2.2301000000000002</c:v>
                </c:pt>
                <c:pt idx="357">
                  <c:v>2.1423999999999999</c:v>
                </c:pt>
              </c:numCache>
            </c:numRef>
          </c:val>
          <c:smooth val="0"/>
        </c:ser>
        <c:dLbls>
          <c:showLegendKey val="0"/>
          <c:showVal val="0"/>
          <c:showCatName val="0"/>
          <c:showSerName val="0"/>
          <c:showPercent val="0"/>
          <c:showBubbleSize val="0"/>
        </c:dLbls>
        <c:marker val="1"/>
        <c:smooth val="0"/>
        <c:axId val="88273664"/>
        <c:axId val="88267776"/>
      </c:lineChart>
      <c:dateAx>
        <c:axId val="88264704"/>
        <c:scaling>
          <c:orientation val="minMax"/>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MX"/>
          </a:p>
        </c:txPr>
        <c:crossAx val="88266240"/>
        <c:crosses val="autoZero"/>
        <c:auto val="1"/>
        <c:lblOffset val="100"/>
        <c:baseTimeUnit val="days"/>
      </c:dateAx>
      <c:valAx>
        <c:axId val="88266240"/>
        <c:scaling>
          <c:orientation val="minMax"/>
          <c:max val="2"/>
        </c:scaling>
        <c:delete val="0"/>
        <c:axPos val="l"/>
        <c:majorGridlines>
          <c:spPr>
            <a:ln w="9525" cap="flat" cmpd="sng" algn="ctr">
              <a:no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rgbClr val="C00000"/>
                </a:solidFill>
                <a:latin typeface="+mn-lt"/>
                <a:ea typeface="+mn-ea"/>
                <a:cs typeface="+mn-cs"/>
              </a:defRPr>
            </a:pPr>
            <a:endParaRPr lang="es-MX"/>
          </a:p>
        </c:txPr>
        <c:crossAx val="88264704"/>
        <c:crosses val="autoZero"/>
        <c:crossBetween val="between"/>
        <c:majorUnit val="0.25"/>
      </c:valAx>
      <c:valAx>
        <c:axId val="88267776"/>
        <c:scaling>
          <c:orientation val="minMax"/>
          <c:max val="3"/>
          <c:min val="1.5"/>
        </c:scaling>
        <c:delete val="0"/>
        <c:axPos val="r"/>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lumMod val="50000"/>
                  </a:schemeClr>
                </a:solidFill>
                <a:latin typeface="+mn-lt"/>
                <a:ea typeface="+mn-ea"/>
                <a:cs typeface="+mn-cs"/>
              </a:defRPr>
            </a:pPr>
            <a:endParaRPr lang="es-MX"/>
          </a:p>
        </c:txPr>
        <c:crossAx val="88273664"/>
        <c:crosses val="max"/>
        <c:crossBetween val="between"/>
        <c:majorUnit val="0.25"/>
      </c:valAx>
      <c:dateAx>
        <c:axId val="88273664"/>
        <c:scaling>
          <c:orientation val="minMax"/>
        </c:scaling>
        <c:delete val="1"/>
        <c:axPos val="b"/>
        <c:numFmt formatCode="m/d/yyyy" sourceLinked="1"/>
        <c:majorTickMark val="out"/>
        <c:minorTickMark val="none"/>
        <c:tickLblPos val="nextTo"/>
        <c:crossAx val="88267776"/>
        <c:crosses val="autoZero"/>
        <c:auto val="1"/>
        <c:lblOffset val="100"/>
        <c:baseTimeUnit val="days"/>
      </c:date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rgbClr val="C00000"/>
                </a:solidFill>
                <a:latin typeface="+mn-lt"/>
                <a:ea typeface="+mn-ea"/>
                <a:cs typeface="+mn-cs"/>
              </a:defRPr>
            </a:pPr>
            <a:endParaRPr lang="es-MX"/>
          </a:p>
        </c:txPr>
      </c:legendEntry>
      <c:legendEntry>
        <c:idx val="1"/>
        <c:txPr>
          <a:bodyPr rot="0" spcFirstLastPara="1" vertOverflow="ellipsis" vert="horz" wrap="square" anchor="ctr" anchorCtr="1"/>
          <a:lstStyle/>
          <a:p>
            <a:pPr>
              <a:defRPr sz="1400" b="0" i="0" u="none" strike="noStrike" kern="1200" baseline="0">
                <a:solidFill>
                  <a:schemeClr val="bg1">
                    <a:lumMod val="50000"/>
                  </a:schemeClr>
                </a:solidFill>
                <a:latin typeface="+mn-lt"/>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sz="1400"/>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s-MX" sz="1400" b="1">
                <a:solidFill>
                  <a:schemeClr val="tx1"/>
                </a:solidFill>
              </a:rPr>
              <a:t>Tipo de cambio USDMXN</a:t>
            </a:r>
          </a:p>
        </c:rich>
      </c:tx>
      <c:layout/>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dLbls>
            <c:dLbl>
              <c:idx val="266"/>
              <c:layout>
                <c:manualLayout>
                  <c:x val="-1.1130252886116819E-16"/>
                  <c:y val="-0.11717454183873449"/>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'Tipo de cambio'!$H$7:$H$273</c:f>
              <c:numCache>
                <c:formatCode>m/d/yyyy</c:formatCode>
                <c:ptCount val="267"/>
                <c:pt idx="0">
                  <c:v>42139</c:v>
                </c:pt>
                <c:pt idx="1">
                  <c:v>42138</c:v>
                </c:pt>
                <c:pt idx="2">
                  <c:v>42137</c:v>
                </c:pt>
                <c:pt idx="3">
                  <c:v>42136</c:v>
                </c:pt>
                <c:pt idx="4">
                  <c:v>42135</c:v>
                </c:pt>
                <c:pt idx="5">
                  <c:v>42132</c:v>
                </c:pt>
                <c:pt idx="6">
                  <c:v>42131</c:v>
                </c:pt>
                <c:pt idx="7">
                  <c:v>42130</c:v>
                </c:pt>
                <c:pt idx="8">
                  <c:v>42129</c:v>
                </c:pt>
                <c:pt idx="9">
                  <c:v>42128</c:v>
                </c:pt>
                <c:pt idx="10">
                  <c:v>42125</c:v>
                </c:pt>
                <c:pt idx="11">
                  <c:v>42124</c:v>
                </c:pt>
                <c:pt idx="12">
                  <c:v>42123</c:v>
                </c:pt>
                <c:pt idx="13">
                  <c:v>42122</c:v>
                </c:pt>
                <c:pt idx="14">
                  <c:v>42121</c:v>
                </c:pt>
                <c:pt idx="15">
                  <c:v>42118</c:v>
                </c:pt>
                <c:pt idx="16">
                  <c:v>42117</c:v>
                </c:pt>
                <c:pt idx="17">
                  <c:v>42116</c:v>
                </c:pt>
                <c:pt idx="18">
                  <c:v>42115</c:v>
                </c:pt>
                <c:pt idx="19">
                  <c:v>42114</c:v>
                </c:pt>
                <c:pt idx="20">
                  <c:v>42111</c:v>
                </c:pt>
                <c:pt idx="21">
                  <c:v>42110</c:v>
                </c:pt>
                <c:pt idx="22">
                  <c:v>42109</c:v>
                </c:pt>
                <c:pt idx="23">
                  <c:v>42108</c:v>
                </c:pt>
                <c:pt idx="24">
                  <c:v>42107</c:v>
                </c:pt>
                <c:pt idx="25">
                  <c:v>42104</c:v>
                </c:pt>
                <c:pt idx="26">
                  <c:v>42103</c:v>
                </c:pt>
                <c:pt idx="27">
                  <c:v>42102</c:v>
                </c:pt>
                <c:pt idx="28">
                  <c:v>42101</c:v>
                </c:pt>
                <c:pt idx="29">
                  <c:v>42100</c:v>
                </c:pt>
                <c:pt idx="30">
                  <c:v>42097</c:v>
                </c:pt>
                <c:pt idx="31">
                  <c:v>42096</c:v>
                </c:pt>
                <c:pt idx="32">
                  <c:v>42095</c:v>
                </c:pt>
                <c:pt idx="33">
                  <c:v>42094</c:v>
                </c:pt>
                <c:pt idx="34">
                  <c:v>42093</c:v>
                </c:pt>
                <c:pt idx="35">
                  <c:v>42090</c:v>
                </c:pt>
                <c:pt idx="36">
                  <c:v>42089</c:v>
                </c:pt>
                <c:pt idx="37">
                  <c:v>42088</c:v>
                </c:pt>
                <c:pt idx="38">
                  <c:v>42087</c:v>
                </c:pt>
                <c:pt idx="39">
                  <c:v>42086</c:v>
                </c:pt>
                <c:pt idx="40">
                  <c:v>42083</c:v>
                </c:pt>
                <c:pt idx="41">
                  <c:v>42082</c:v>
                </c:pt>
                <c:pt idx="42">
                  <c:v>42081</c:v>
                </c:pt>
                <c:pt idx="43">
                  <c:v>42080</c:v>
                </c:pt>
                <c:pt idx="44">
                  <c:v>42079</c:v>
                </c:pt>
                <c:pt idx="45">
                  <c:v>42076</c:v>
                </c:pt>
                <c:pt idx="46">
                  <c:v>42075</c:v>
                </c:pt>
                <c:pt idx="47">
                  <c:v>42074</c:v>
                </c:pt>
                <c:pt idx="48">
                  <c:v>42073</c:v>
                </c:pt>
                <c:pt idx="49">
                  <c:v>42072</c:v>
                </c:pt>
                <c:pt idx="50">
                  <c:v>42069</c:v>
                </c:pt>
                <c:pt idx="51">
                  <c:v>42068</c:v>
                </c:pt>
                <c:pt idx="52">
                  <c:v>42067</c:v>
                </c:pt>
                <c:pt idx="53">
                  <c:v>42066</c:v>
                </c:pt>
                <c:pt idx="54">
                  <c:v>42065</c:v>
                </c:pt>
                <c:pt idx="55">
                  <c:v>42062</c:v>
                </c:pt>
                <c:pt idx="56">
                  <c:v>42061</c:v>
                </c:pt>
                <c:pt idx="57">
                  <c:v>42060</c:v>
                </c:pt>
                <c:pt idx="58">
                  <c:v>42059</c:v>
                </c:pt>
                <c:pt idx="59">
                  <c:v>42058</c:v>
                </c:pt>
                <c:pt idx="60">
                  <c:v>42055</c:v>
                </c:pt>
                <c:pt idx="61">
                  <c:v>42054</c:v>
                </c:pt>
                <c:pt idx="62">
                  <c:v>42053</c:v>
                </c:pt>
                <c:pt idx="63">
                  <c:v>42052</c:v>
                </c:pt>
                <c:pt idx="64">
                  <c:v>42051</c:v>
                </c:pt>
                <c:pt idx="65">
                  <c:v>42048</c:v>
                </c:pt>
                <c:pt idx="66">
                  <c:v>42047</c:v>
                </c:pt>
                <c:pt idx="67">
                  <c:v>42046</c:v>
                </c:pt>
                <c:pt idx="68">
                  <c:v>42045</c:v>
                </c:pt>
                <c:pt idx="69">
                  <c:v>42044</c:v>
                </c:pt>
                <c:pt idx="70">
                  <c:v>42041</c:v>
                </c:pt>
                <c:pt idx="71">
                  <c:v>42040</c:v>
                </c:pt>
                <c:pt idx="72">
                  <c:v>42039</c:v>
                </c:pt>
                <c:pt idx="73">
                  <c:v>42038</c:v>
                </c:pt>
                <c:pt idx="74">
                  <c:v>42037</c:v>
                </c:pt>
                <c:pt idx="75">
                  <c:v>42034</c:v>
                </c:pt>
                <c:pt idx="76">
                  <c:v>42033</c:v>
                </c:pt>
                <c:pt idx="77">
                  <c:v>42032</c:v>
                </c:pt>
                <c:pt idx="78">
                  <c:v>42031</c:v>
                </c:pt>
                <c:pt idx="79">
                  <c:v>42030</c:v>
                </c:pt>
                <c:pt idx="80">
                  <c:v>42027</c:v>
                </c:pt>
                <c:pt idx="81">
                  <c:v>42026</c:v>
                </c:pt>
                <c:pt idx="82">
                  <c:v>42025</c:v>
                </c:pt>
                <c:pt idx="83">
                  <c:v>42024</c:v>
                </c:pt>
                <c:pt idx="84">
                  <c:v>42023</c:v>
                </c:pt>
                <c:pt idx="85">
                  <c:v>42020</c:v>
                </c:pt>
                <c:pt idx="86">
                  <c:v>42019</c:v>
                </c:pt>
                <c:pt idx="87">
                  <c:v>42018</c:v>
                </c:pt>
                <c:pt idx="88">
                  <c:v>42017</c:v>
                </c:pt>
                <c:pt idx="89">
                  <c:v>42016</c:v>
                </c:pt>
                <c:pt idx="90">
                  <c:v>42013</c:v>
                </c:pt>
                <c:pt idx="91">
                  <c:v>42012</c:v>
                </c:pt>
                <c:pt idx="92">
                  <c:v>42011</c:v>
                </c:pt>
                <c:pt idx="93">
                  <c:v>42010</c:v>
                </c:pt>
                <c:pt idx="94">
                  <c:v>42009</c:v>
                </c:pt>
                <c:pt idx="95">
                  <c:v>42006</c:v>
                </c:pt>
                <c:pt idx="96">
                  <c:v>42005</c:v>
                </c:pt>
                <c:pt idx="97">
                  <c:v>42004</c:v>
                </c:pt>
                <c:pt idx="98">
                  <c:v>42003</c:v>
                </c:pt>
                <c:pt idx="99">
                  <c:v>42002</c:v>
                </c:pt>
                <c:pt idx="100">
                  <c:v>41999</c:v>
                </c:pt>
                <c:pt idx="101">
                  <c:v>41998</c:v>
                </c:pt>
                <c:pt idx="102">
                  <c:v>41997</c:v>
                </c:pt>
                <c:pt idx="103">
                  <c:v>41996</c:v>
                </c:pt>
                <c:pt idx="104">
                  <c:v>41995</c:v>
                </c:pt>
                <c:pt idx="105">
                  <c:v>41992</c:v>
                </c:pt>
                <c:pt idx="106">
                  <c:v>41991</c:v>
                </c:pt>
                <c:pt idx="107">
                  <c:v>41990</c:v>
                </c:pt>
                <c:pt idx="108">
                  <c:v>41989</c:v>
                </c:pt>
                <c:pt idx="109">
                  <c:v>41988</c:v>
                </c:pt>
                <c:pt idx="110">
                  <c:v>41985</c:v>
                </c:pt>
                <c:pt idx="111">
                  <c:v>41984</c:v>
                </c:pt>
                <c:pt idx="112">
                  <c:v>41983</c:v>
                </c:pt>
                <c:pt idx="113">
                  <c:v>41982</c:v>
                </c:pt>
                <c:pt idx="114">
                  <c:v>41981</c:v>
                </c:pt>
                <c:pt idx="115">
                  <c:v>41978</c:v>
                </c:pt>
                <c:pt idx="116">
                  <c:v>41977</c:v>
                </c:pt>
                <c:pt idx="117">
                  <c:v>41976</c:v>
                </c:pt>
                <c:pt idx="118">
                  <c:v>41975</c:v>
                </c:pt>
                <c:pt idx="119">
                  <c:v>41974</c:v>
                </c:pt>
                <c:pt idx="120">
                  <c:v>41971</c:v>
                </c:pt>
                <c:pt idx="121">
                  <c:v>41970</c:v>
                </c:pt>
                <c:pt idx="122">
                  <c:v>41969</c:v>
                </c:pt>
                <c:pt idx="123">
                  <c:v>41968</c:v>
                </c:pt>
                <c:pt idx="124">
                  <c:v>41967</c:v>
                </c:pt>
                <c:pt idx="125">
                  <c:v>41964</c:v>
                </c:pt>
                <c:pt idx="126">
                  <c:v>41963</c:v>
                </c:pt>
                <c:pt idx="127">
                  <c:v>41962</c:v>
                </c:pt>
                <c:pt idx="128">
                  <c:v>41961</c:v>
                </c:pt>
                <c:pt idx="129">
                  <c:v>41960</c:v>
                </c:pt>
                <c:pt idx="130">
                  <c:v>41957</c:v>
                </c:pt>
                <c:pt idx="131">
                  <c:v>41956</c:v>
                </c:pt>
                <c:pt idx="132">
                  <c:v>41955</c:v>
                </c:pt>
                <c:pt idx="133">
                  <c:v>41954</c:v>
                </c:pt>
                <c:pt idx="134">
                  <c:v>41953</c:v>
                </c:pt>
                <c:pt idx="135">
                  <c:v>41950</c:v>
                </c:pt>
                <c:pt idx="136">
                  <c:v>41949</c:v>
                </c:pt>
                <c:pt idx="137">
                  <c:v>41948</c:v>
                </c:pt>
                <c:pt idx="138">
                  <c:v>41947</c:v>
                </c:pt>
                <c:pt idx="139">
                  <c:v>41946</c:v>
                </c:pt>
                <c:pt idx="140">
                  <c:v>41943</c:v>
                </c:pt>
                <c:pt idx="141">
                  <c:v>41942</c:v>
                </c:pt>
                <c:pt idx="142">
                  <c:v>41941</c:v>
                </c:pt>
                <c:pt idx="143">
                  <c:v>41940</c:v>
                </c:pt>
                <c:pt idx="144">
                  <c:v>41939</c:v>
                </c:pt>
                <c:pt idx="145">
                  <c:v>41936</c:v>
                </c:pt>
                <c:pt idx="146">
                  <c:v>41935</c:v>
                </c:pt>
                <c:pt idx="147">
                  <c:v>41934</c:v>
                </c:pt>
                <c:pt idx="148">
                  <c:v>41933</c:v>
                </c:pt>
                <c:pt idx="149">
                  <c:v>41932</c:v>
                </c:pt>
                <c:pt idx="150">
                  <c:v>41929</c:v>
                </c:pt>
                <c:pt idx="151">
                  <c:v>41928</c:v>
                </c:pt>
                <c:pt idx="152">
                  <c:v>41927</c:v>
                </c:pt>
                <c:pt idx="153">
                  <c:v>41926</c:v>
                </c:pt>
                <c:pt idx="154">
                  <c:v>41925</c:v>
                </c:pt>
                <c:pt idx="155">
                  <c:v>41922</c:v>
                </c:pt>
                <c:pt idx="156">
                  <c:v>41921</c:v>
                </c:pt>
                <c:pt idx="157">
                  <c:v>41920</c:v>
                </c:pt>
                <c:pt idx="158">
                  <c:v>41919</c:v>
                </c:pt>
                <c:pt idx="159">
                  <c:v>41918</c:v>
                </c:pt>
                <c:pt idx="160">
                  <c:v>41915</c:v>
                </c:pt>
                <c:pt idx="161">
                  <c:v>41914</c:v>
                </c:pt>
                <c:pt idx="162">
                  <c:v>41913</c:v>
                </c:pt>
                <c:pt idx="163">
                  <c:v>41912</c:v>
                </c:pt>
                <c:pt idx="164">
                  <c:v>41911</c:v>
                </c:pt>
                <c:pt idx="165">
                  <c:v>41908</c:v>
                </c:pt>
                <c:pt idx="166">
                  <c:v>41907</c:v>
                </c:pt>
                <c:pt idx="167">
                  <c:v>41906</c:v>
                </c:pt>
                <c:pt idx="168">
                  <c:v>41905</c:v>
                </c:pt>
                <c:pt idx="169">
                  <c:v>41904</c:v>
                </c:pt>
                <c:pt idx="170">
                  <c:v>41901</c:v>
                </c:pt>
                <c:pt idx="171">
                  <c:v>41900</c:v>
                </c:pt>
                <c:pt idx="172">
                  <c:v>41899</c:v>
                </c:pt>
                <c:pt idx="173">
                  <c:v>41898</c:v>
                </c:pt>
                <c:pt idx="174">
                  <c:v>41897</c:v>
                </c:pt>
                <c:pt idx="175">
                  <c:v>41894</c:v>
                </c:pt>
                <c:pt idx="176">
                  <c:v>41893</c:v>
                </c:pt>
                <c:pt idx="177">
                  <c:v>41892</c:v>
                </c:pt>
                <c:pt idx="178">
                  <c:v>41891</c:v>
                </c:pt>
                <c:pt idx="179">
                  <c:v>41890</c:v>
                </c:pt>
                <c:pt idx="180">
                  <c:v>41887</c:v>
                </c:pt>
                <c:pt idx="181">
                  <c:v>41886</c:v>
                </c:pt>
                <c:pt idx="182">
                  <c:v>41885</c:v>
                </c:pt>
                <c:pt idx="183">
                  <c:v>41884</c:v>
                </c:pt>
                <c:pt idx="184">
                  <c:v>41883</c:v>
                </c:pt>
                <c:pt idx="185">
                  <c:v>41880</c:v>
                </c:pt>
                <c:pt idx="186">
                  <c:v>41879</c:v>
                </c:pt>
                <c:pt idx="187">
                  <c:v>41878</c:v>
                </c:pt>
                <c:pt idx="188">
                  <c:v>41877</c:v>
                </c:pt>
                <c:pt idx="189">
                  <c:v>41876</c:v>
                </c:pt>
                <c:pt idx="190">
                  <c:v>41873</c:v>
                </c:pt>
                <c:pt idx="191">
                  <c:v>41872</c:v>
                </c:pt>
                <c:pt idx="192">
                  <c:v>41871</c:v>
                </c:pt>
                <c:pt idx="193">
                  <c:v>41870</c:v>
                </c:pt>
                <c:pt idx="194">
                  <c:v>41869</c:v>
                </c:pt>
                <c:pt idx="195">
                  <c:v>41866</c:v>
                </c:pt>
                <c:pt idx="196">
                  <c:v>41865</c:v>
                </c:pt>
                <c:pt idx="197">
                  <c:v>41864</c:v>
                </c:pt>
                <c:pt idx="198">
                  <c:v>41863</c:v>
                </c:pt>
                <c:pt idx="199">
                  <c:v>41862</c:v>
                </c:pt>
                <c:pt idx="200">
                  <c:v>41859</c:v>
                </c:pt>
                <c:pt idx="201">
                  <c:v>41858</c:v>
                </c:pt>
                <c:pt idx="202">
                  <c:v>41857</c:v>
                </c:pt>
                <c:pt idx="203">
                  <c:v>41856</c:v>
                </c:pt>
                <c:pt idx="204">
                  <c:v>41855</c:v>
                </c:pt>
                <c:pt idx="205">
                  <c:v>41852</c:v>
                </c:pt>
                <c:pt idx="206">
                  <c:v>41851</c:v>
                </c:pt>
                <c:pt idx="207">
                  <c:v>41850</c:v>
                </c:pt>
                <c:pt idx="208">
                  <c:v>41849</c:v>
                </c:pt>
                <c:pt idx="209">
                  <c:v>41848</c:v>
                </c:pt>
                <c:pt idx="210">
                  <c:v>41845</c:v>
                </c:pt>
                <c:pt idx="211">
                  <c:v>41844</c:v>
                </c:pt>
                <c:pt idx="212">
                  <c:v>41843</c:v>
                </c:pt>
                <c:pt idx="213">
                  <c:v>41842</c:v>
                </c:pt>
                <c:pt idx="214">
                  <c:v>41841</c:v>
                </c:pt>
                <c:pt idx="215">
                  <c:v>41838</c:v>
                </c:pt>
                <c:pt idx="216">
                  <c:v>41837</c:v>
                </c:pt>
                <c:pt idx="217">
                  <c:v>41836</c:v>
                </c:pt>
                <c:pt idx="218">
                  <c:v>41835</c:v>
                </c:pt>
                <c:pt idx="219">
                  <c:v>41834</c:v>
                </c:pt>
                <c:pt idx="220">
                  <c:v>41831</c:v>
                </c:pt>
                <c:pt idx="221">
                  <c:v>41830</c:v>
                </c:pt>
                <c:pt idx="222">
                  <c:v>41829</c:v>
                </c:pt>
                <c:pt idx="223">
                  <c:v>41828</c:v>
                </c:pt>
                <c:pt idx="224">
                  <c:v>41827</c:v>
                </c:pt>
                <c:pt idx="225">
                  <c:v>41824</c:v>
                </c:pt>
                <c:pt idx="226">
                  <c:v>41823</c:v>
                </c:pt>
                <c:pt idx="227">
                  <c:v>41822</c:v>
                </c:pt>
                <c:pt idx="228">
                  <c:v>41821</c:v>
                </c:pt>
                <c:pt idx="229">
                  <c:v>41820</c:v>
                </c:pt>
                <c:pt idx="230">
                  <c:v>41817</c:v>
                </c:pt>
                <c:pt idx="231">
                  <c:v>41816</c:v>
                </c:pt>
                <c:pt idx="232">
                  <c:v>41815</c:v>
                </c:pt>
                <c:pt idx="233">
                  <c:v>41814</c:v>
                </c:pt>
                <c:pt idx="234">
                  <c:v>41813</c:v>
                </c:pt>
                <c:pt idx="235">
                  <c:v>41810</c:v>
                </c:pt>
                <c:pt idx="236">
                  <c:v>41809</c:v>
                </c:pt>
                <c:pt idx="237">
                  <c:v>41808</c:v>
                </c:pt>
                <c:pt idx="238">
                  <c:v>41807</c:v>
                </c:pt>
                <c:pt idx="239">
                  <c:v>41806</c:v>
                </c:pt>
                <c:pt idx="240">
                  <c:v>41803</c:v>
                </c:pt>
                <c:pt idx="241">
                  <c:v>41802</c:v>
                </c:pt>
                <c:pt idx="242">
                  <c:v>41801</c:v>
                </c:pt>
                <c:pt idx="243">
                  <c:v>41800</c:v>
                </c:pt>
                <c:pt idx="244">
                  <c:v>41799</c:v>
                </c:pt>
                <c:pt idx="245">
                  <c:v>41796</c:v>
                </c:pt>
                <c:pt idx="246">
                  <c:v>41795</c:v>
                </c:pt>
                <c:pt idx="247">
                  <c:v>41794</c:v>
                </c:pt>
                <c:pt idx="248">
                  <c:v>41793</c:v>
                </c:pt>
                <c:pt idx="249">
                  <c:v>41792</c:v>
                </c:pt>
                <c:pt idx="250">
                  <c:v>41789</c:v>
                </c:pt>
                <c:pt idx="251">
                  <c:v>41788</c:v>
                </c:pt>
                <c:pt idx="252">
                  <c:v>41787</c:v>
                </c:pt>
                <c:pt idx="253">
                  <c:v>41786</c:v>
                </c:pt>
                <c:pt idx="254">
                  <c:v>41785</c:v>
                </c:pt>
                <c:pt idx="255">
                  <c:v>41782</c:v>
                </c:pt>
                <c:pt idx="256">
                  <c:v>41781</c:v>
                </c:pt>
                <c:pt idx="257">
                  <c:v>41780</c:v>
                </c:pt>
                <c:pt idx="258">
                  <c:v>41779</c:v>
                </c:pt>
                <c:pt idx="259">
                  <c:v>41778</c:v>
                </c:pt>
                <c:pt idx="260">
                  <c:v>41775</c:v>
                </c:pt>
                <c:pt idx="261">
                  <c:v>41774</c:v>
                </c:pt>
                <c:pt idx="262">
                  <c:v>41773</c:v>
                </c:pt>
                <c:pt idx="263">
                  <c:v>41772</c:v>
                </c:pt>
                <c:pt idx="264">
                  <c:v>41771</c:v>
                </c:pt>
                <c:pt idx="265">
                  <c:v>41768</c:v>
                </c:pt>
                <c:pt idx="266">
                  <c:v>41767</c:v>
                </c:pt>
              </c:numCache>
            </c:numRef>
          </c:cat>
          <c:val>
            <c:numRef>
              <c:f>'Tipo de cambio'!$I$7:$I$273</c:f>
              <c:numCache>
                <c:formatCode>General</c:formatCode>
                <c:ptCount val="267"/>
                <c:pt idx="0">
                  <c:v>15.0077</c:v>
                </c:pt>
                <c:pt idx="1">
                  <c:v>15.089399999999999</c:v>
                </c:pt>
                <c:pt idx="2">
                  <c:v>15.2654</c:v>
                </c:pt>
                <c:pt idx="3">
                  <c:v>15.3376</c:v>
                </c:pt>
                <c:pt idx="4">
                  <c:v>15.3628</c:v>
                </c:pt>
                <c:pt idx="5">
                  <c:v>15.120799999999999</c:v>
                </c:pt>
                <c:pt idx="6">
                  <c:v>15.317399999999999</c:v>
                </c:pt>
                <c:pt idx="7">
                  <c:v>15.361000000000001</c:v>
                </c:pt>
                <c:pt idx="8">
                  <c:v>15.3416</c:v>
                </c:pt>
                <c:pt idx="9">
                  <c:v>15.454599999999999</c:v>
                </c:pt>
                <c:pt idx="10">
                  <c:v>15.542</c:v>
                </c:pt>
                <c:pt idx="11">
                  <c:v>15.3505</c:v>
                </c:pt>
                <c:pt idx="12">
                  <c:v>15.2285</c:v>
                </c:pt>
                <c:pt idx="13">
                  <c:v>15.257199999999999</c:v>
                </c:pt>
                <c:pt idx="14">
                  <c:v>15.351699999999999</c:v>
                </c:pt>
                <c:pt idx="15">
                  <c:v>15.382</c:v>
                </c:pt>
                <c:pt idx="16">
                  <c:v>15.3538</c:v>
                </c:pt>
                <c:pt idx="17">
                  <c:v>15.4438</c:v>
                </c:pt>
                <c:pt idx="18">
                  <c:v>15.4375</c:v>
                </c:pt>
                <c:pt idx="19">
                  <c:v>15.455299999999999</c:v>
                </c:pt>
                <c:pt idx="20">
                  <c:v>15.335599999999999</c:v>
                </c:pt>
                <c:pt idx="21">
                  <c:v>15.1724</c:v>
                </c:pt>
                <c:pt idx="22">
                  <c:v>15.2744</c:v>
                </c:pt>
                <c:pt idx="23">
                  <c:v>15.263500000000001</c:v>
                </c:pt>
                <c:pt idx="24">
                  <c:v>15.3827</c:v>
                </c:pt>
                <c:pt idx="25">
                  <c:v>15.2263</c:v>
                </c:pt>
                <c:pt idx="26">
                  <c:v>15.089</c:v>
                </c:pt>
                <c:pt idx="27">
                  <c:v>14.907299999999999</c:v>
                </c:pt>
                <c:pt idx="28">
                  <c:v>14.9329</c:v>
                </c:pt>
                <c:pt idx="29">
                  <c:v>14.9193</c:v>
                </c:pt>
                <c:pt idx="30">
                  <c:v>14.827199999999999</c:v>
                </c:pt>
                <c:pt idx="31">
                  <c:v>15.006600000000001</c:v>
                </c:pt>
                <c:pt idx="32">
                  <c:v>15.1523</c:v>
                </c:pt>
                <c:pt idx="33">
                  <c:v>15.263500000000001</c:v>
                </c:pt>
                <c:pt idx="34">
                  <c:v>15.2636</c:v>
                </c:pt>
                <c:pt idx="35">
                  <c:v>15.237299999999999</c:v>
                </c:pt>
                <c:pt idx="36">
                  <c:v>15.143000000000001</c:v>
                </c:pt>
                <c:pt idx="37">
                  <c:v>14.986800000000001</c:v>
                </c:pt>
                <c:pt idx="38">
                  <c:v>14.943</c:v>
                </c:pt>
                <c:pt idx="39">
                  <c:v>14.928800000000001</c:v>
                </c:pt>
                <c:pt idx="40">
                  <c:v>15.0562</c:v>
                </c:pt>
                <c:pt idx="41">
                  <c:v>15.2766</c:v>
                </c:pt>
                <c:pt idx="42">
                  <c:v>15.095000000000001</c:v>
                </c:pt>
                <c:pt idx="43">
                  <c:v>15.3757</c:v>
                </c:pt>
                <c:pt idx="44">
                  <c:v>15.4184</c:v>
                </c:pt>
                <c:pt idx="45">
                  <c:v>15.4877</c:v>
                </c:pt>
                <c:pt idx="46">
                  <c:v>15.390499999999999</c:v>
                </c:pt>
                <c:pt idx="47">
                  <c:v>15.4964</c:v>
                </c:pt>
                <c:pt idx="48">
                  <c:v>15.624000000000001</c:v>
                </c:pt>
                <c:pt idx="49">
                  <c:v>15.476100000000001</c:v>
                </c:pt>
                <c:pt idx="50">
                  <c:v>15.4986</c:v>
                </c:pt>
                <c:pt idx="51">
                  <c:v>15.194800000000001</c:v>
                </c:pt>
                <c:pt idx="52">
                  <c:v>15.055099999999999</c:v>
                </c:pt>
                <c:pt idx="53">
                  <c:v>14.996499999999999</c:v>
                </c:pt>
                <c:pt idx="54">
                  <c:v>15.0152</c:v>
                </c:pt>
                <c:pt idx="55">
                  <c:v>14.9499</c:v>
                </c:pt>
                <c:pt idx="56">
                  <c:v>14.997199999999999</c:v>
                </c:pt>
                <c:pt idx="57">
                  <c:v>14.93</c:v>
                </c:pt>
                <c:pt idx="58">
                  <c:v>14.9147</c:v>
                </c:pt>
                <c:pt idx="59">
                  <c:v>15.089600000000001</c:v>
                </c:pt>
                <c:pt idx="60">
                  <c:v>15.0313</c:v>
                </c:pt>
                <c:pt idx="61">
                  <c:v>15.001899999999999</c:v>
                </c:pt>
                <c:pt idx="62">
                  <c:v>14.863099999999999</c:v>
                </c:pt>
                <c:pt idx="63">
                  <c:v>14.9138</c:v>
                </c:pt>
                <c:pt idx="64">
                  <c:v>14.9251</c:v>
                </c:pt>
                <c:pt idx="65">
                  <c:v>14.885199999999999</c:v>
                </c:pt>
                <c:pt idx="66">
                  <c:v>14.916600000000001</c:v>
                </c:pt>
                <c:pt idx="67">
                  <c:v>15.072699999999999</c:v>
                </c:pt>
                <c:pt idx="68">
                  <c:v>14.9552</c:v>
                </c:pt>
                <c:pt idx="69">
                  <c:v>14.8345</c:v>
                </c:pt>
                <c:pt idx="70">
                  <c:v>14.8484</c:v>
                </c:pt>
                <c:pt idx="71">
                  <c:v>14.7879</c:v>
                </c:pt>
                <c:pt idx="72">
                  <c:v>14.8932</c:v>
                </c:pt>
                <c:pt idx="73">
                  <c:v>14.653</c:v>
                </c:pt>
                <c:pt idx="74">
                  <c:v>14.867599999999999</c:v>
                </c:pt>
                <c:pt idx="75">
                  <c:v>14.977</c:v>
                </c:pt>
                <c:pt idx="76">
                  <c:v>14.795</c:v>
                </c:pt>
                <c:pt idx="77">
                  <c:v>14.754200000000001</c:v>
                </c:pt>
                <c:pt idx="78">
                  <c:v>14.6181</c:v>
                </c:pt>
                <c:pt idx="79">
                  <c:v>14.5768</c:v>
                </c:pt>
                <c:pt idx="80">
                  <c:v>14.6572</c:v>
                </c:pt>
                <c:pt idx="81">
                  <c:v>14.6318</c:v>
                </c:pt>
                <c:pt idx="82">
                  <c:v>14.7544</c:v>
                </c:pt>
                <c:pt idx="83">
                  <c:v>14.6609</c:v>
                </c:pt>
                <c:pt idx="84">
                  <c:v>14.621700000000001</c:v>
                </c:pt>
                <c:pt idx="85">
                  <c:v>14.558199999999999</c:v>
                </c:pt>
                <c:pt idx="86">
                  <c:v>14.6663</c:v>
                </c:pt>
                <c:pt idx="87">
                  <c:v>14.4886</c:v>
                </c:pt>
                <c:pt idx="88">
                  <c:v>14.6136</c:v>
                </c:pt>
                <c:pt idx="89">
                  <c:v>14.653700000000001</c:v>
                </c:pt>
                <c:pt idx="90">
                  <c:v>14.603</c:v>
                </c:pt>
                <c:pt idx="91">
                  <c:v>14.666700000000001</c:v>
                </c:pt>
                <c:pt idx="92">
                  <c:v>14.715</c:v>
                </c:pt>
                <c:pt idx="93">
                  <c:v>14.8948</c:v>
                </c:pt>
                <c:pt idx="94">
                  <c:v>14.9453</c:v>
                </c:pt>
                <c:pt idx="95">
                  <c:v>14.8384</c:v>
                </c:pt>
                <c:pt idx="96">
                  <c:v>14.746700000000001</c:v>
                </c:pt>
                <c:pt idx="97">
                  <c:v>14.7515</c:v>
                </c:pt>
                <c:pt idx="98">
                  <c:v>14.736499999999999</c:v>
                </c:pt>
                <c:pt idx="99">
                  <c:v>14.767900000000001</c:v>
                </c:pt>
                <c:pt idx="100">
                  <c:v>14.7158</c:v>
                </c:pt>
                <c:pt idx="101">
                  <c:v>14.731999999999999</c:v>
                </c:pt>
                <c:pt idx="102">
                  <c:v>14.719799999999999</c:v>
                </c:pt>
                <c:pt idx="103">
                  <c:v>14.759399999999999</c:v>
                </c:pt>
                <c:pt idx="104">
                  <c:v>14.6615</c:v>
                </c:pt>
                <c:pt idx="105">
                  <c:v>14.5977</c:v>
                </c:pt>
                <c:pt idx="106">
                  <c:v>14.5787</c:v>
                </c:pt>
                <c:pt idx="107">
                  <c:v>14.5627</c:v>
                </c:pt>
                <c:pt idx="108">
                  <c:v>14.7525</c:v>
                </c:pt>
                <c:pt idx="109">
                  <c:v>14.761100000000001</c:v>
                </c:pt>
                <c:pt idx="110">
                  <c:v>14.7624</c:v>
                </c:pt>
                <c:pt idx="111">
                  <c:v>14.777200000000001</c:v>
                </c:pt>
                <c:pt idx="112">
                  <c:v>14.559900000000001</c:v>
                </c:pt>
                <c:pt idx="113">
                  <c:v>14.4221</c:v>
                </c:pt>
                <c:pt idx="114">
                  <c:v>14.382</c:v>
                </c:pt>
                <c:pt idx="115">
                  <c:v>14.3591</c:v>
                </c:pt>
                <c:pt idx="116">
                  <c:v>14.1563</c:v>
                </c:pt>
                <c:pt idx="117">
                  <c:v>14.1007</c:v>
                </c:pt>
                <c:pt idx="118">
                  <c:v>14.1037</c:v>
                </c:pt>
                <c:pt idx="119">
                  <c:v>13.993</c:v>
                </c:pt>
                <c:pt idx="120">
                  <c:v>13.9293</c:v>
                </c:pt>
                <c:pt idx="121">
                  <c:v>13.7661</c:v>
                </c:pt>
                <c:pt idx="122">
                  <c:v>13.7242</c:v>
                </c:pt>
                <c:pt idx="123">
                  <c:v>13.674200000000001</c:v>
                </c:pt>
                <c:pt idx="124">
                  <c:v>13.658200000000001</c:v>
                </c:pt>
                <c:pt idx="125">
                  <c:v>13.6175</c:v>
                </c:pt>
                <c:pt idx="126">
                  <c:v>13.6511</c:v>
                </c:pt>
                <c:pt idx="127">
                  <c:v>13.619199999999999</c:v>
                </c:pt>
                <c:pt idx="128">
                  <c:v>13.559100000000001</c:v>
                </c:pt>
                <c:pt idx="129">
                  <c:v>13.5898</c:v>
                </c:pt>
                <c:pt idx="130">
                  <c:v>13.534599999999999</c:v>
                </c:pt>
                <c:pt idx="131">
                  <c:v>13.604200000000001</c:v>
                </c:pt>
                <c:pt idx="132">
                  <c:v>13.5572</c:v>
                </c:pt>
                <c:pt idx="133">
                  <c:v>13.604900000000001</c:v>
                </c:pt>
                <c:pt idx="134">
                  <c:v>13.61</c:v>
                </c:pt>
                <c:pt idx="135">
                  <c:v>13.541</c:v>
                </c:pt>
                <c:pt idx="136">
                  <c:v>13.636800000000001</c:v>
                </c:pt>
                <c:pt idx="137">
                  <c:v>13.575099999999999</c:v>
                </c:pt>
                <c:pt idx="138">
                  <c:v>13.555400000000001</c:v>
                </c:pt>
                <c:pt idx="139">
                  <c:v>13.607699999999999</c:v>
                </c:pt>
                <c:pt idx="140">
                  <c:v>13.481299999999999</c:v>
                </c:pt>
                <c:pt idx="141">
                  <c:v>13.4419</c:v>
                </c:pt>
                <c:pt idx="142">
                  <c:v>13.4977</c:v>
                </c:pt>
                <c:pt idx="143">
                  <c:v>13.442399999999999</c:v>
                </c:pt>
                <c:pt idx="144">
                  <c:v>13.5396</c:v>
                </c:pt>
                <c:pt idx="145">
                  <c:v>13.5596</c:v>
                </c:pt>
                <c:pt idx="146">
                  <c:v>13.5616</c:v>
                </c:pt>
                <c:pt idx="147">
                  <c:v>13.5594</c:v>
                </c:pt>
                <c:pt idx="148">
                  <c:v>13.538499999999999</c:v>
                </c:pt>
                <c:pt idx="149">
                  <c:v>13.536300000000001</c:v>
                </c:pt>
                <c:pt idx="150">
                  <c:v>13.5237</c:v>
                </c:pt>
                <c:pt idx="151">
                  <c:v>13.5603</c:v>
                </c:pt>
                <c:pt idx="152">
                  <c:v>13.531499999999999</c:v>
                </c:pt>
                <c:pt idx="153">
                  <c:v>13.445399999999999</c:v>
                </c:pt>
                <c:pt idx="154">
                  <c:v>13.4476</c:v>
                </c:pt>
                <c:pt idx="155">
                  <c:v>13.4802</c:v>
                </c:pt>
                <c:pt idx="156">
                  <c:v>13.439</c:v>
                </c:pt>
                <c:pt idx="157">
                  <c:v>13.337199999999999</c:v>
                </c:pt>
                <c:pt idx="158">
                  <c:v>13.4754</c:v>
                </c:pt>
                <c:pt idx="159">
                  <c:v>13.398</c:v>
                </c:pt>
                <c:pt idx="160">
                  <c:v>13.4885</c:v>
                </c:pt>
                <c:pt idx="161">
                  <c:v>13.382</c:v>
                </c:pt>
                <c:pt idx="162">
                  <c:v>13.455</c:v>
                </c:pt>
                <c:pt idx="163">
                  <c:v>13.428599999999999</c:v>
                </c:pt>
                <c:pt idx="164">
                  <c:v>13.4993</c:v>
                </c:pt>
                <c:pt idx="165">
                  <c:v>13.4467</c:v>
                </c:pt>
                <c:pt idx="166">
                  <c:v>13.3863</c:v>
                </c:pt>
                <c:pt idx="167">
                  <c:v>13.2759</c:v>
                </c:pt>
                <c:pt idx="168">
                  <c:v>13.317399999999999</c:v>
                </c:pt>
                <c:pt idx="169">
                  <c:v>13.2783</c:v>
                </c:pt>
                <c:pt idx="170">
                  <c:v>13.2104</c:v>
                </c:pt>
                <c:pt idx="171">
                  <c:v>13.236599999999999</c:v>
                </c:pt>
                <c:pt idx="172">
                  <c:v>13.2453</c:v>
                </c:pt>
                <c:pt idx="173">
                  <c:v>13.1595</c:v>
                </c:pt>
                <c:pt idx="174">
                  <c:v>13.2362</c:v>
                </c:pt>
                <c:pt idx="175">
                  <c:v>13.258699999999999</c:v>
                </c:pt>
                <c:pt idx="176">
                  <c:v>13.2316</c:v>
                </c:pt>
                <c:pt idx="177">
                  <c:v>13.1929</c:v>
                </c:pt>
                <c:pt idx="178">
                  <c:v>13.202999999999999</c:v>
                </c:pt>
                <c:pt idx="179">
                  <c:v>13.137600000000001</c:v>
                </c:pt>
                <c:pt idx="180">
                  <c:v>13.0327</c:v>
                </c:pt>
                <c:pt idx="181">
                  <c:v>13.1494</c:v>
                </c:pt>
                <c:pt idx="182">
                  <c:v>13.098599999999999</c:v>
                </c:pt>
                <c:pt idx="183">
                  <c:v>13.109</c:v>
                </c:pt>
                <c:pt idx="184">
                  <c:v>13.0959</c:v>
                </c:pt>
                <c:pt idx="185">
                  <c:v>13.0847</c:v>
                </c:pt>
                <c:pt idx="186">
                  <c:v>13.085599999999999</c:v>
                </c:pt>
                <c:pt idx="187">
                  <c:v>13.0844</c:v>
                </c:pt>
                <c:pt idx="188">
                  <c:v>13.0967</c:v>
                </c:pt>
                <c:pt idx="189">
                  <c:v>13.150700000000001</c:v>
                </c:pt>
                <c:pt idx="190">
                  <c:v>13.137</c:v>
                </c:pt>
                <c:pt idx="191">
                  <c:v>13.107699999999999</c:v>
                </c:pt>
                <c:pt idx="192">
                  <c:v>13.1348</c:v>
                </c:pt>
                <c:pt idx="193">
                  <c:v>13.0473</c:v>
                </c:pt>
                <c:pt idx="194">
                  <c:v>13.047000000000001</c:v>
                </c:pt>
                <c:pt idx="195">
                  <c:v>13.074199999999999</c:v>
                </c:pt>
                <c:pt idx="196">
                  <c:v>13.071199999999999</c:v>
                </c:pt>
                <c:pt idx="197">
                  <c:v>13.135999999999999</c:v>
                </c:pt>
                <c:pt idx="198">
                  <c:v>13.1365</c:v>
                </c:pt>
                <c:pt idx="199">
                  <c:v>13.179399999999999</c:v>
                </c:pt>
                <c:pt idx="200">
                  <c:v>13.248699999999999</c:v>
                </c:pt>
                <c:pt idx="201">
                  <c:v>13.2799</c:v>
                </c:pt>
                <c:pt idx="202">
                  <c:v>13.2361</c:v>
                </c:pt>
                <c:pt idx="203">
                  <c:v>13.292199999999999</c:v>
                </c:pt>
                <c:pt idx="204">
                  <c:v>13.196</c:v>
                </c:pt>
                <c:pt idx="205">
                  <c:v>13.1823</c:v>
                </c:pt>
                <c:pt idx="206">
                  <c:v>13.2166</c:v>
                </c:pt>
                <c:pt idx="207">
                  <c:v>13.1539</c:v>
                </c:pt>
                <c:pt idx="208">
                  <c:v>13.0671</c:v>
                </c:pt>
                <c:pt idx="209">
                  <c:v>13.0052</c:v>
                </c:pt>
                <c:pt idx="210">
                  <c:v>12.946199999999999</c:v>
                </c:pt>
                <c:pt idx="211">
                  <c:v>12.960699999999999</c:v>
                </c:pt>
                <c:pt idx="212">
                  <c:v>12.9331</c:v>
                </c:pt>
                <c:pt idx="213">
                  <c:v>12.9438</c:v>
                </c:pt>
                <c:pt idx="214">
                  <c:v>12.971299999999999</c:v>
                </c:pt>
                <c:pt idx="215">
                  <c:v>12.9476</c:v>
                </c:pt>
                <c:pt idx="216">
                  <c:v>12.9985</c:v>
                </c:pt>
                <c:pt idx="217">
                  <c:v>12.9168</c:v>
                </c:pt>
                <c:pt idx="218">
                  <c:v>12.9468</c:v>
                </c:pt>
                <c:pt idx="219">
                  <c:v>12.951700000000001</c:v>
                </c:pt>
                <c:pt idx="220">
                  <c:v>12.9954</c:v>
                </c:pt>
                <c:pt idx="221">
                  <c:v>12.991099999999999</c:v>
                </c:pt>
                <c:pt idx="222">
                  <c:v>12.9678</c:v>
                </c:pt>
                <c:pt idx="223">
                  <c:v>12.981999999999999</c:v>
                </c:pt>
                <c:pt idx="224">
                  <c:v>13.0212</c:v>
                </c:pt>
                <c:pt idx="225">
                  <c:v>12.9741</c:v>
                </c:pt>
                <c:pt idx="226">
                  <c:v>12.9543</c:v>
                </c:pt>
                <c:pt idx="227">
                  <c:v>12.996499999999999</c:v>
                </c:pt>
                <c:pt idx="228">
                  <c:v>12.942</c:v>
                </c:pt>
                <c:pt idx="229">
                  <c:v>12.968299999999999</c:v>
                </c:pt>
                <c:pt idx="230">
                  <c:v>12.9625</c:v>
                </c:pt>
                <c:pt idx="231">
                  <c:v>13.0168</c:v>
                </c:pt>
                <c:pt idx="232">
                  <c:v>13.0055</c:v>
                </c:pt>
                <c:pt idx="233">
                  <c:v>13.061299999999999</c:v>
                </c:pt>
                <c:pt idx="234">
                  <c:v>13.029</c:v>
                </c:pt>
                <c:pt idx="235">
                  <c:v>12.9909</c:v>
                </c:pt>
                <c:pt idx="236">
                  <c:v>13.0244</c:v>
                </c:pt>
                <c:pt idx="237">
                  <c:v>12.9788</c:v>
                </c:pt>
                <c:pt idx="238">
                  <c:v>13.1153</c:v>
                </c:pt>
                <c:pt idx="239">
                  <c:v>13.0442</c:v>
                </c:pt>
                <c:pt idx="240">
                  <c:v>13.0151</c:v>
                </c:pt>
                <c:pt idx="241">
                  <c:v>12.9778</c:v>
                </c:pt>
                <c:pt idx="242">
                  <c:v>13.0083</c:v>
                </c:pt>
                <c:pt idx="243">
                  <c:v>13.018800000000001</c:v>
                </c:pt>
                <c:pt idx="244">
                  <c:v>13.030200000000001</c:v>
                </c:pt>
                <c:pt idx="245">
                  <c:v>12.9292</c:v>
                </c:pt>
                <c:pt idx="246">
                  <c:v>12.8665</c:v>
                </c:pt>
                <c:pt idx="247">
                  <c:v>12.921799999999999</c:v>
                </c:pt>
                <c:pt idx="248">
                  <c:v>12.9389</c:v>
                </c:pt>
                <c:pt idx="249">
                  <c:v>12.913399999999999</c:v>
                </c:pt>
                <c:pt idx="250">
                  <c:v>12.858000000000001</c:v>
                </c:pt>
                <c:pt idx="251">
                  <c:v>12.840999999999999</c:v>
                </c:pt>
                <c:pt idx="252">
                  <c:v>12.8744</c:v>
                </c:pt>
                <c:pt idx="253">
                  <c:v>12.856299999999999</c:v>
                </c:pt>
                <c:pt idx="254">
                  <c:v>12.871499999999999</c:v>
                </c:pt>
                <c:pt idx="255">
                  <c:v>12.856199999999999</c:v>
                </c:pt>
                <c:pt idx="256">
                  <c:v>12.8788</c:v>
                </c:pt>
                <c:pt idx="257">
                  <c:v>12.927199999999999</c:v>
                </c:pt>
                <c:pt idx="258">
                  <c:v>12.9093</c:v>
                </c:pt>
                <c:pt idx="259">
                  <c:v>12.9009</c:v>
                </c:pt>
                <c:pt idx="260">
                  <c:v>12.902799999999999</c:v>
                </c:pt>
                <c:pt idx="261">
                  <c:v>12.9587</c:v>
                </c:pt>
                <c:pt idx="262">
                  <c:v>12.898</c:v>
                </c:pt>
                <c:pt idx="263">
                  <c:v>12.906000000000001</c:v>
                </c:pt>
                <c:pt idx="264">
                  <c:v>12.953799999999999</c:v>
                </c:pt>
                <c:pt idx="265">
                  <c:v>12.948</c:v>
                </c:pt>
                <c:pt idx="266">
                  <c:v>12.9474</c:v>
                </c:pt>
              </c:numCache>
            </c:numRef>
          </c:val>
          <c:smooth val="0"/>
        </c:ser>
        <c:dLbls>
          <c:showLegendKey val="0"/>
          <c:showVal val="0"/>
          <c:showCatName val="0"/>
          <c:showSerName val="0"/>
          <c:showPercent val="0"/>
          <c:showBubbleSize val="0"/>
        </c:dLbls>
        <c:marker val="1"/>
        <c:smooth val="0"/>
        <c:axId val="88659072"/>
        <c:axId val="88660608"/>
      </c:lineChart>
      <c:dateAx>
        <c:axId val="88659072"/>
        <c:scaling>
          <c:orientation val="minMax"/>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88660608"/>
        <c:crosses val="autoZero"/>
        <c:auto val="1"/>
        <c:lblOffset val="100"/>
        <c:baseTimeUnit val="days"/>
      </c:dateAx>
      <c:valAx>
        <c:axId val="88660608"/>
        <c:scaling>
          <c:orientation val="minMax"/>
          <c:min val="12.5"/>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8865907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s-MX" sz="1400" b="1">
                <a:solidFill>
                  <a:schemeClr val="tx1"/>
                </a:solidFill>
              </a:rPr>
              <a:t>Mezcla mexicana de petróleo (USD ppb)</a:t>
            </a:r>
          </a:p>
        </c:rich>
      </c:tx>
      <c:layout/>
      <c:overlay val="0"/>
      <c:spPr>
        <a:noFill/>
        <a:ln>
          <a:noFill/>
        </a:ln>
        <a:effectLst/>
      </c:spPr>
    </c:title>
    <c:autoTitleDeleted val="0"/>
    <c:plotArea>
      <c:layout/>
      <c:lineChart>
        <c:grouping val="standard"/>
        <c:varyColors val="0"/>
        <c:ser>
          <c:idx val="0"/>
          <c:order val="0"/>
          <c:spPr>
            <a:ln w="28575" cap="rnd">
              <a:solidFill>
                <a:srgbClr val="C00000"/>
              </a:solidFill>
              <a:round/>
            </a:ln>
            <a:effectLst/>
          </c:spPr>
          <c:marker>
            <c:symbol val="none"/>
          </c:marker>
          <c:dLbls>
            <c:dLbl>
              <c:idx val="238"/>
              <c:layout>
                <c:manualLayout>
                  <c:x val="-3.035558581022166E-3"/>
                  <c:y val="-0.10352599766047559"/>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'Mezla Mx'!$H$4:$H$242</c:f>
              <c:numCache>
                <c:formatCode>m/d/yyyy</c:formatCode>
                <c:ptCount val="239"/>
                <c:pt idx="0">
                  <c:v>42139</c:v>
                </c:pt>
                <c:pt idx="1">
                  <c:v>42138</c:v>
                </c:pt>
                <c:pt idx="2">
                  <c:v>42137</c:v>
                </c:pt>
                <c:pt idx="3">
                  <c:v>42136</c:v>
                </c:pt>
                <c:pt idx="4">
                  <c:v>42135</c:v>
                </c:pt>
                <c:pt idx="5">
                  <c:v>42132</c:v>
                </c:pt>
                <c:pt idx="6">
                  <c:v>42131</c:v>
                </c:pt>
                <c:pt idx="7">
                  <c:v>42130</c:v>
                </c:pt>
                <c:pt idx="8">
                  <c:v>42129</c:v>
                </c:pt>
                <c:pt idx="9">
                  <c:v>42124</c:v>
                </c:pt>
                <c:pt idx="10">
                  <c:v>42123</c:v>
                </c:pt>
                <c:pt idx="11">
                  <c:v>42122</c:v>
                </c:pt>
                <c:pt idx="12">
                  <c:v>42121</c:v>
                </c:pt>
                <c:pt idx="13">
                  <c:v>42118</c:v>
                </c:pt>
                <c:pt idx="14">
                  <c:v>42117</c:v>
                </c:pt>
                <c:pt idx="15">
                  <c:v>42116</c:v>
                </c:pt>
                <c:pt idx="16">
                  <c:v>42115</c:v>
                </c:pt>
                <c:pt idx="17">
                  <c:v>42114</c:v>
                </c:pt>
                <c:pt idx="18">
                  <c:v>42111</c:v>
                </c:pt>
                <c:pt idx="19">
                  <c:v>42110</c:v>
                </c:pt>
                <c:pt idx="20">
                  <c:v>42109</c:v>
                </c:pt>
                <c:pt idx="21">
                  <c:v>42108</c:v>
                </c:pt>
                <c:pt idx="22">
                  <c:v>42107</c:v>
                </c:pt>
                <c:pt idx="23">
                  <c:v>42104</c:v>
                </c:pt>
                <c:pt idx="24">
                  <c:v>42103</c:v>
                </c:pt>
                <c:pt idx="25">
                  <c:v>42102</c:v>
                </c:pt>
                <c:pt idx="26">
                  <c:v>42101</c:v>
                </c:pt>
                <c:pt idx="27">
                  <c:v>42096</c:v>
                </c:pt>
                <c:pt idx="28">
                  <c:v>42095</c:v>
                </c:pt>
                <c:pt idx="29">
                  <c:v>42094</c:v>
                </c:pt>
                <c:pt idx="30">
                  <c:v>42093</c:v>
                </c:pt>
                <c:pt idx="31">
                  <c:v>42090</c:v>
                </c:pt>
                <c:pt idx="32">
                  <c:v>42089</c:v>
                </c:pt>
                <c:pt idx="33">
                  <c:v>42088</c:v>
                </c:pt>
                <c:pt idx="34">
                  <c:v>42087</c:v>
                </c:pt>
                <c:pt idx="35">
                  <c:v>42086</c:v>
                </c:pt>
                <c:pt idx="36">
                  <c:v>42083</c:v>
                </c:pt>
                <c:pt idx="37">
                  <c:v>42082</c:v>
                </c:pt>
                <c:pt idx="38">
                  <c:v>42081</c:v>
                </c:pt>
                <c:pt idx="39">
                  <c:v>42080</c:v>
                </c:pt>
                <c:pt idx="40">
                  <c:v>42079</c:v>
                </c:pt>
                <c:pt idx="41">
                  <c:v>42076</c:v>
                </c:pt>
                <c:pt idx="42">
                  <c:v>42075</c:v>
                </c:pt>
                <c:pt idx="43">
                  <c:v>42074</c:v>
                </c:pt>
                <c:pt idx="44">
                  <c:v>42073</c:v>
                </c:pt>
                <c:pt idx="45">
                  <c:v>42072</c:v>
                </c:pt>
                <c:pt idx="46">
                  <c:v>42069</c:v>
                </c:pt>
                <c:pt idx="47">
                  <c:v>42068</c:v>
                </c:pt>
                <c:pt idx="48">
                  <c:v>42067</c:v>
                </c:pt>
                <c:pt idx="49">
                  <c:v>42066</c:v>
                </c:pt>
                <c:pt idx="50">
                  <c:v>42065</c:v>
                </c:pt>
                <c:pt idx="51">
                  <c:v>42062</c:v>
                </c:pt>
                <c:pt idx="52">
                  <c:v>42061</c:v>
                </c:pt>
                <c:pt idx="53">
                  <c:v>42060</c:v>
                </c:pt>
                <c:pt idx="54">
                  <c:v>42059</c:v>
                </c:pt>
                <c:pt idx="55">
                  <c:v>42058</c:v>
                </c:pt>
                <c:pt idx="56">
                  <c:v>42053</c:v>
                </c:pt>
                <c:pt idx="57">
                  <c:v>42052</c:v>
                </c:pt>
                <c:pt idx="58">
                  <c:v>42048</c:v>
                </c:pt>
                <c:pt idx="59">
                  <c:v>42047</c:v>
                </c:pt>
                <c:pt idx="60">
                  <c:v>42046</c:v>
                </c:pt>
                <c:pt idx="61">
                  <c:v>42045</c:v>
                </c:pt>
                <c:pt idx="62">
                  <c:v>42044</c:v>
                </c:pt>
                <c:pt idx="63">
                  <c:v>42041</c:v>
                </c:pt>
                <c:pt idx="64">
                  <c:v>42040</c:v>
                </c:pt>
                <c:pt idx="65">
                  <c:v>42039</c:v>
                </c:pt>
                <c:pt idx="66">
                  <c:v>42038</c:v>
                </c:pt>
                <c:pt idx="67">
                  <c:v>42037</c:v>
                </c:pt>
                <c:pt idx="68">
                  <c:v>42034</c:v>
                </c:pt>
                <c:pt idx="69">
                  <c:v>42033</c:v>
                </c:pt>
                <c:pt idx="70">
                  <c:v>42032</c:v>
                </c:pt>
                <c:pt idx="71">
                  <c:v>42031</c:v>
                </c:pt>
                <c:pt idx="72">
                  <c:v>42030</c:v>
                </c:pt>
                <c:pt idx="73">
                  <c:v>42027</c:v>
                </c:pt>
                <c:pt idx="74">
                  <c:v>42026</c:v>
                </c:pt>
                <c:pt idx="75">
                  <c:v>42025</c:v>
                </c:pt>
                <c:pt idx="76">
                  <c:v>42024</c:v>
                </c:pt>
                <c:pt idx="77">
                  <c:v>42020</c:v>
                </c:pt>
                <c:pt idx="78">
                  <c:v>42019</c:v>
                </c:pt>
                <c:pt idx="79">
                  <c:v>42018</c:v>
                </c:pt>
                <c:pt idx="80">
                  <c:v>42017</c:v>
                </c:pt>
                <c:pt idx="81">
                  <c:v>42016</c:v>
                </c:pt>
                <c:pt idx="82">
                  <c:v>42013</c:v>
                </c:pt>
                <c:pt idx="83">
                  <c:v>42012</c:v>
                </c:pt>
                <c:pt idx="84">
                  <c:v>42011</c:v>
                </c:pt>
                <c:pt idx="85">
                  <c:v>42010</c:v>
                </c:pt>
                <c:pt idx="86">
                  <c:v>42009</c:v>
                </c:pt>
                <c:pt idx="87">
                  <c:v>42006</c:v>
                </c:pt>
                <c:pt idx="88">
                  <c:v>42004</c:v>
                </c:pt>
                <c:pt idx="89">
                  <c:v>42003</c:v>
                </c:pt>
                <c:pt idx="90">
                  <c:v>42002</c:v>
                </c:pt>
                <c:pt idx="91">
                  <c:v>41997</c:v>
                </c:pt>
                <c:pt idx="92">
                  <c:v>41996</c:v>
                </c:pt>
                <c:pt idx="93">
                  <c:v>41995</c:v>
                </c:pt>
                <c:pt idx="94">
                  <c:v>41992</c:v>
                </c:pt>
                <c:pt idx="95">
                  <c:v>41991</c:v>
                </c:pt>
                <c:pt idx="96">
                  <c:v>41990</c:v>
                </c:pt>
                <c:pt idx="97">
                  <c:v>41989</c:v>
                </c:pt>
                <c:pt idx="98">
                  <c:v>41988</c:v>
                </c:pt>
                <c:pt idx="99">
                  <c:v>41985</c:v>
                </c:pt>
                <c:pt idx="100">
                  <c:v>41984</c:v>
                </c:pt>
                <c:pt idx="101">
                  <c:v>41983</c:v>
                </c:pt>
                <c:pt idx="102">
                  <c:v>41982</c:v>
                </c:pt>
                <c:pt idx="103">
                  <c:v>41981</c:v>
                </c:pt>
                <c:pt idx="104">
                  <c:v>41978</c:v>
                </c:pt>
                <c:pt idx="105">
                  <c:v>41977</c:v>
                </c:pt>
                <c:pt idx="106">
                  <c:v>41976</c:v>
                </c:pt>
                <c:pt idx="107">
                  <c:v>41975</c:v>
                </c:pt>
                <c:pt idx="108">
                  <c:v>41974</c:v>
                </c:pt>
                <c:pt idx="109">
                  <c:v>41969</c:v>
                </c:pt>
                <c:pt idx="110">
                  <c:v>41968</c:v>
                </c:pt>
                <c:pt idx="111">
                  <c:v>41967</c:v>
                </c:pt>
                <c:pt idx="112">
                  <c:v>41964</c:v>
                </c:pt>
                <c:pt idx="113">
                  <c:v>41963</c:v>
                </c:pt>
                <c:pt idx="114">
                  <c:v>41962</c:v>
                </c:pt>
                <c:pt idx="115">
                  <c:v>41961</c:v>
                </c:pt>
                <c:pt idx="116">
                  <c:v>41960</c:v>
                </c:pt>
                <c:pt idx="117">
                  <c:v>41957</c:v>
                </c:pt>
                <c:pt idx="118">
                  <c:v>41956</c:v>
                </c:pt>
                <c:pt idx="119">
                  <c:v>41955</c:v>
                </c:pt>
                <c:pt idx="120">
                  <c:v>41954</c:v>
                </c:pt>
                <c:pt idx="121">
                  <c:v>41953</c:v>
                </c:pt>
                <c:pt idx="122">
                  <c:v>41950</c:v>
                </c:pt>
                <c:pt idx="123">
                  <c:v>41949</c:v>
                </c:pt>
                <c:pt idx="124">
                  <c:v>41948</c:v>
                </c:pt>
                <c:pt idx="125">
                  <c:v>41947</c:v>
                </c:pt>
                <c:pt idx="126">
                  <c:v>41946</c:v>
                </c:pt>
                <c:pt idx="127">
                  <c:v>41943</c:v>
                </c:pt>
                <c:pt idx="128">
                  <c:v>41942</c:v>
                </c:pt>
                <c:pt idx="129">
                  <c:v>41941</c:v>
                </c:pt>
                <c:pt idx="130">
                  <c:v>41940</c:v>
                </c:pt>
                <c:pt idx="131">
                  <c:v>41939</c:v>
                </c:pt>
                <c:pt idx="132">
                  <c:v>41936</c:v>
                </c:pt>
                <c:pt idx="133">
                  <c:v>41935</c:v>
                </c:pt>
                <c:pt idx="134">
                  <c:v>41933</c:v>
                </c:pt>
                <c:pt idx="135">
                  <c:v>41932</c:v>
                </c:pt>
                <c:pt idx="136">
                  <c:v>41929</c:v>
                </c:pt>
                <c:pt idx="137">
                  <c:v>41928</c:v>
                </c:pt>
                <c:pt idx="138">
                  <c:v>41927</c:v>
                </c:pt>
                <c:pt idx="139">
                  <c:v>41926</c:v>
                </c:pt>
                <c:pt idx="140">
                  <c:v>41925</c:v>
                </c:pt>
                <c:pt idx="141">
                  <c:v>41922</c:v>
                </c:pt>
                <c:pt idx="142">
                  <c:v>41921</c:v>
                </c:pt>
                <c:pt idx="143">
                  <c:v>41920</c:v>
                </c:pt>
                <c:pt idx="144">
                  <c:v>41919</c:v>
                </c:pt>
                <c:pt idx="145">
                  <c:v>41915</c:v>
                </c:pt>
                <c:pt idx="146">
                  <c:v>41914</c:v>
                </c:pt>
                <c:pt idx="147">
                  <c:v>41913</c:v>
                </c:pt>
                <c:pt idx="148">
                  <c:v>41912</c:v>
                </c:pt>
                <c:pt idx="149">
                  <c:v>41911</c:v>
                </c:pt>
                <c:pt idx="150">
                  <c:v>41908</c:v>
                </c:pt>
                <c:pt idx="151">
                  <c:v>41907</c:v>
                </c:pt>
                <c:pt idx="152">
                  <c:v>41906</c:v>
                </c:pt>
                <c:pt idx="153">
                  <c:v>41905</c:v>
                </c:pt>
                <c:pt idx="154">
                  <c:v>41904</c:v>
                </c:pt>
                <c:pt idx="155">
                  <c:v>41901</c:v>
                </c:pt>
                <c:pt idx="156">
                  <c:v>41900</c:v>
                </c:pt>
                <c:pt idx="157">
                  <c:v>41899</c:v>
                </c:pt>
                <c:pt idx="158">
                  <c:v>41898</c:v>
                </c:pt>
                <c:pt idx="159">
                  <c:v>41897</c:v>
                </c:pt>
                <c:pt idx="160">
                  <c:v>41894</c:v>
                </c:pt>
                <c:pt idx="161">
                  <c:v>41893</c:v>
                </c:pt>
                <c:pt idx="162">
                  <c:v>41892</c:v>
                </c:pt>
                <c:pt idx="163">
                  <c:v>41891</c:v>
                </c:pt>
                <c:pt idx="164">
                  <c:v>41890</c:v>
                </c:pt>
                <c:pt idx="165">
                  <c:v>41887</c:v>
                </c:pt>
                <c:pt idx="166">
                  <c:v>41886</c:v>
                </c:pt>
                <c:pt idx="167">
                  <c:v>41885</c:v>
                </c:pt>
                <c:pt idx="168">
                  <c:v>41884</c:v>
                </c:pt>
                <c:pt idx="169">
                  <c:v>41880</c:v>
                </c:pt>
                <c:pt idx="170">
                  <c:v>41879</c:v>
                </c:pt>
                <c:pt idx="171">
                  <c:v>41878</c:v>
                </c:pt>
                <c:pt idx="172">
                  <c:v>41877</c:v>
                </c:pt>
                <c:pt idx="173">
                  <c:v>41873</c:v>
                </c:pt>
                <c:pt idx="174">
                  <c:v>41872</c:v>
                </c:pt>
                <c:pt idx="175">
                  <c:v>41871</c:v>
                </c:pt>
                <c:pt idx="176">
                  <c:v>41870</c:v>
                </c:pt>
                <c:pt idx="177">
                  <c:v>41869</c:v>
                </c:pt>
                <c:pt idx="178">
                  <c:v>41866</c:v>
                </c:pt>
                <c:pt idx="179">
                  <c:v>41865</c:v>
                </c:pt>
                <c:pt idx="180">
                  <c:v>41864</c:v>
                </c:pt>
                <c:pt idx="181">
                  <c:v>41863</c:v>
                </c:pt>
                <c:pt idx="182">
                  <c:v>41862</c:v>
                </c:pt>
                <c:pt idx="183">
                  <c:v>41859</c:v>
                </c:pt>
                <c:pt idx="184">
                  <c:v>41858</c:v>
                </c:pt>
                <c:pt idx="185">
                  <c:v>41857</c:v>
                </c:pt>
                <c:pt idx="186">
                  <c:v>41856</c:v>
                </c:pt>
                <c:pt idx="187">
                  <c:v>41855</c:v>
                </c:pt>
                <c:pt idx="188">
                  <c:v>41852</c:v>
                </c:pt>
                <c:pt idx="189">
                  <c:v>41851</c:v>
                </c:pt>
                <c:pt idx="190">
                  <c:v>41850</c:v>
                </c:pt>
                <c:pt idx="191">
                  <c:v>41849</c:v>
                </c:pt>
                <c:pt idx="192">
                  <c:v>41845</c:v>
                </c:pt>
                <c:pt idx="193">
                  <c:v>41844</c:v>
                </c:pt>
                <c:pt idx="194">
                  <c:v>41843</c:v>
                </c:pt>
                <c:pt idx="195">
                  <c:v>41842</c:v>
                </c:pt>
                <c:pt idx="196">
                  <c:v>41841</c:v>
                </c:pt>
                <c:pt idx="197">
                  <c:v>41838</c:v>
                </c:pt>
                <c:pt idx="198">
                  <c:v>41837</c:v>
                </c:pt>
                <c:pt idx="199">
                  <c:v>41836</c:v>
                </c:pt>
                <c:pt idx="200">
                  <c:v>41835</c:v>
                </c:pt>
                <c:pt idx="201">
                  <c:v>41834</c:v>
                </c:pt>
                <c:pt idx="202">
                  <c:v>41831</c:v>
                </c:pt>
                <c:pt idx="203">
                  <c:v>41830</c:v>
                </c:pt>
                <c:pt idx="204">
                  <c:v>41829</c:v>
                </c:pt>
                <c:pt idx="205">
                  <c:v>41828</c:v>
                </c:pt>
                <c:pt idx="206">
                  <c:v>41827</c:v>
                </c:pt>
                <c:pt idx="207">
                  <c:v>41823</c:v>
                </c:pt>
                <c:pt idx="208">
                  <c:v>41822</c:v>
                </c:pt>
                <c:pt idx="209">
                  <c:v>41821</c:v>
                </c:pt>
                <c:pt idx="210">
                  <c:v>41820</c:v>
                </c:pt>
                <c:pt idx="211">
                  <c:v>41817</c:v>
                </c:pt>
                <c:pt idx="212">
                  <c:v>41816</c:v>
                </c:pt>
                <c:pt idx="213">
                  <c:v>41815</c:v>
                </c:pt>
                <c:pt idx="214">
                  <c:v>41814</c:v>
                </c:pt>
                <c:pt idx="215">
                  <c:v>41813</c:v>
                </c:pt>
                <c:pt idx="216">
                  <c:v>41810</c:v>
                </c:pt>
                <c:pt idx="217">
                  <c:v>41809</c:v>
                </c:pt>
                <c:pt idx="218">
                  <c:v>41808</c:v>
                </c:pt>
                <c:pt idx="219">
                  <c:v>41807</c:v>
                </c:pt>
                <c:pt idx="220">
                  <c:v>41806</c:v>
                </c:pt>
                <c:pt idx="221">
                  <c:v>41803</c:v>
                </c:pt>
                <c:pt idx="222">
                  <c:v>41802</c:v>
                </c:pt>
                <c:pt idx="223">
                  <c:v>41801</c:v>
                </c:pt>
                <c:pt idx="224">
                  <c:v>41800</c:v>
                </c:pt>
                <c:pt idx="225">
                  <c:v>41799</c:v>
                </c:pt>
                <c:pt idx="226">
                  <c:v>41796</c:v>
                </c:pt>
                <c:pt idx="227">
                  <c:v>41795</c:v>
                </c:pt>
                <c:pt idx="228">
                  <c:v>41794</c:v>
                </c:pt>
                <c:pt idx="229">
                  <c:v>41793</c:v>
                </c:pt>
                <c:pt idx="230">
                  <c:v>41792</c:v>
                </c:pt>
                <c:pt idx="231">
                  <c:v>41789</c:v>
                </c:pt>
                <c:pt idx="232">
                  <c:v>41788</c:v>
                </c:pt>
                <c:pt idx="233">
                  <c:v>41787</c:v>
                </c:pt>
                <c:pt idx="234">
                  <c:v>41786</c:v>
                </c:pt>
                <c:pt idx="235">
                  <c:v>41782</c:v>
                </c:pt>
                <c:pt idx="236">
                  <c:v>41781</c:v>
                </c:pt>
                <c:pt idx="237">
                  <c:v>41780</c:v>
                </c:pt>
                <c:pt idx="238">
                  <c:v>41779</c:v>
                </c:pt>
              </c:numCache>
            </c:numRef>
          </c:cat>
          <c:val>
            <c:numRef>
              <c:f>'Mezla Mx'!$I$4:$I$242</c:f>
              <c:numCache>
                <c:formatCode>General</c:formatCode>
                <c:ptCount val="239"/>
                <c:pt idx="0">
                  <c:v>57.73</c:v>
                </c:pt>
                <c:pt idx="1">
                  <c:v>57.87</c:v>
                </c:pt>
                <c:pt idx="2">
                  <c:v>58.51</c:v>
                </c:pt>
                <c:pt idx="3">
                  <c:v>58.28</c:v>
                </c:pt>
                <c:pt idx="4">
                  <c:v>56.92</c:v>
                </c:pt>
                <c:pt idx="5">
                  <c:v>57.27</c:v>
                </c:pt>
                <c:pt idx="6">
                  <c:v>57.56</c:v>
                </c:pt>
                <c:pt idx="7">
                  <c:v>59.45</c:v>
                </c:pt>
                <c:pt idx="8">
                  <c:v>58.85</c:v>
                </c:pt>
                <c:pt idx="9">
                  <c:v>57.01</c:v>
                </c:pt>
                <c:pt idx="10">
                  <c:v>56.01</c:v>
                </c:pt>
                <c:pt idx="11">
                  <c:v>54.9</c:v>
                </c:pt>
                <c:pt idx="12">
                  <c:v>55.1</c:v>
                </c:pt>
                <c:pt idx="13">
                  <c:v>54.65</c:v>
                </c:pt>
                <c:pt idx="14">
                  <c:v>54.28</c:v>
                </c:pt>
                <c:pt idx="15">
                  <c:v>52.8</c:v>
                </c:pt>
                <c:pt idx="16">
                  <c:v>52.93</c:v>
                </c:pt>
                <c:pt idx="17">
                  <c:v>53.85</c:v>
                </c:pt>
                <c:pt idx="18">
                  <c:v>53.89</c:v>
                </c:pt>
                <c:pt idx="19">
                  <c:v>53.85</c:v>
                </c:pt>
                <c:pt idx="20">
                  <c:v>52.8</c:v>
                </c:pt>
                <c:pt idx="21">
                  <c:v>50.87</c:v>
                </c:pt>
                <c:pt idx="22">
                  <c:v>50.18</c:v>
                </c:pt>
                <c:pt idx="23">
                  <c:v>49.69</c:v>
                </c:pt>
                <c:pt idx="24">
                  <c:v>48.76</c:v>
                </c:pt>
                <c:pt idx="25">
                  <c:v>48.64</c:v>
                </c:pt>
                <c:pt idx="26">
                  <c:v>50.67</c:v>
                </c:pt>
                <c:pt idx="27">
                  <c:v>47.36</c:v>
                </c:pt>
                <c:pt idx="28">
                  <c:v>48.06</c:v>
                </c:pt>
                <c:pt idx="29">
                  <c:v>45.15</c:v>
                </c:pt>
                <c:pt idx="30">
                  <c:v>45.94</c:v>
                </c:pt>
                <c:pt idx="31">
                  <c:v>46.91</c:v>
                </c:pt>
                <c:pt idx="32">
                  <c:v>48.76</c:v>
                </c:pt>
                <c:pt idx="33">
                  <c:v>45.77</c:v>
                </c:pt>
                <c:pt idx="34">
                  <c:v>45.23</c:v>
                </c:pt>
                <c:pt idx="35">
                  <c:v>45.24</c:v>
                </c:pt>
                <c:pt idx="36">
                  <c:v>44.46</c:v>
                </c:pt>
                <c:pt idx="37">
                  <c:v>43.87</c:v>
                </c:pt>
                <c:pt idx="38">
                  <c:v>43.84</c:v>
                </c:pt>
                <c:pt idx="39">
                  <c:v>42.45</c:v>
                </c:pt>
                <c:pt idx="40">
                  <c:v>42.84</c:v>
                </c:pt>
                <c:pt idx="41">
                  <c:v>44.31</c:v>
                </c:pt>
                <c:pt idx="42">
                  <c:v>46.44</c:v>
                </c:pt>
                <c:pt idx="43">
                  <c:v>46.47</c:v>
                </c:pt>
                <c:pt idx="44">
                  <c:v>45.96</c:v>
                </c:pt>
                <c:pt idx="45">
                  <c:v>47.95</c:v>
                </c:pt>
                <c:pt idx="46">
                  <c:v>48.56</c:v>
                </c:pt>
                <c:pt idx="47">
                  <c:v>49.4</c:v>
                </c:pt>
                <c:pt idx="48">
                  <c:v>49.41</c:v>
                </c:pt>
                <c:pt idx="49">
                  <c:v>50.02</c:v>
                </c:pt>
                <c:pt idx="50">
                  <c:v>49.42</c:v>
                </c:pt>
                <c:pt idx="51">
                  <c:v>49.51</c:v>
                </c:pt>
                <c:pt idx="52">
                  <c:v>48.55</c:v>
                </c:pt>
                <c:pt idx="53">
                  <c:v>47.97</c:v>
                </c:pt>
                <c:pt idx="54">
                  <c:v>47.19</c:v>
                </c:pt>
                <c:pt idx="55">
                  <c:v>47.27</c:v>
                </c:pt>
                <c:pt idx="56">
                  <c:v>49.57</c:v>
                </c:pt>
                <c:pt idx="57">
                  <c:v>50.57</c:v>
                </c:pt>
                <c:pt idx="58">
                  <c:v>49.97</c:v>
                </c:pt>
                <c:pt idx="59">
                  <c:v>47.62</c:v>
                </c:pt>
                <c:pt idx="60">
                  <c:v>45.37</c:v>
                </c:pt>
                <c:pt idx="61">
                  <c:v>46.57</c:v>
                </c:pt>
                <c:pt idx="62">
                  <c:v>48.01</c:v>
                </c:pt>
                <c:pt idx="63">
                  <c:v>47.52</c:v>
                </c:pt>
                <c:pt idx="64">
                  <c:v>46.1</c:v>
                </c:pt>
                <c:pt idx="65">
                  <c:v>44.9</c:v>
                </c:pt>
                <c:pt idx="66">
                  <c:v>46.31</c:v>
                </c:pt>
                <c:pt idx="67">
                  <c:v>43.57</c:v>
                </c:pt>
                <c:pt idx="68">
                  <c:v>40.4</c:v>
                </c:pt>
                <c:pt idx="69">
                  <c:v>38.42</c:v>
                </c:pt>
                <c:pt idx="70">
                  <c:v>38.450000000000003</c:v>
                </c:pt>
                <c:pt idx="71">
                  <c:v>38.590000000000003</c:v>
                </c:pt>
                <c:pt idx="72">
                  <c:v>37.770000000000003</c:v>
                </c:pt>
                <c:pt idx="73">
                  <c:v>38.03</c:v>
                </c:pt>
                <c:pt idx="74">
                  <c:v>38.18</c:v>
                </c:pt>
                <c:pt idx="75">
                  <c:v>38.43</c:v>
                </c:pt>
                <c:pt idx="76">
                  <c:v>38.07</c:v>
                </c:pt>
                <c:pt idx="77">
                  <c:v>39.119999999999997</c:v>
                </c:pt>
                <c:pt idx="78">
                  <c:v>38.520000000000003</c:v>
                </c:pt>
                <c:pt idx="79">
                  <c:v>38.479999999999997</c:v>
                </c:pt>
                <c:pt idx="80">
                  <c:v>37.36</c:v>
                </c:pt>
                <c:pt idx="81">
                  <c:v>38.11</c:v>
                </c:pt>
                <c:pt idx="82">
                  <c:v>39.700000000000003</c:v>
                </c:pt>
                <c:pt idx="83">
                  <c:v>40.47</c:v>
                </c:pt>
                <c:pt idx="84">
                  <c:v>40.07</c:v>
                </c:pt>
                <c:pt idx="85">
                  <c:v>39.94</c:v>
                </c:pt>
                <c:pt idx="86">
                  <c:v>41.52</c:v>
                </c:pt>
                <c:pt idx="87">
                  <c:v>44.81</c:v>
                </c:pt>
                <c:pt idx="88">
                  <c:v>45.45</c:v>
                </c:pt>
                <c:pt idx="89">
                  <c:v>46.27</c:v>
                </c:pt>
                <c:pt idx="90">
                  <c:v>47.04</c:v>
                </c:pt>
                <c:pt idx="91">
                  <c:v>48.4</c:v>
                </c:pt>
                <c:pt idx="92">
                  <c:v>49.48</c:v>
                </c:pt>
                <c:pt idx="93">
                  <c:v>48.2</c:v>
                </c:pt>
                <c:pt idx="94">
                  <c:v>49.85</c:v>
                </c:pt>
                <c:pt idx="95">
                  <c:v>48.43</c:v>
                </c:pt>
                <c:pt idx="96">
                  <c:v>49.22</c:v>
                </c:pt>
                <c:pt idx="97">
                  <c:v>49.46</c:v>
                </c:pt>
                <c:pt idx="98">
                  <c:v>50.26</c:v>
                </c:pt>
                <c:pt idx="99">
                  <c:v>51.62</c:v>
                </c:pt>
                <c:pt idx="100">
                  <c:v>53.72</c:v>
                </c:pt>
                <c:pt idx="101">
                  <c:v>54.4</c:v>
                </c:pt>
                <c:pt idx="102">
                  <c:v>57.14</c:v>
                </c:pt>
                <c:pt idx="103">
                  <c:v>56.7</c:v>
                </c:pt>
                <c:pt idx="104">
                  <c:v>58.98</c:v>
                </c:pt>
                <c:pt idx="105">
                  <c:v>59.73</c:v>
                </c:pt>
                <c:pt idx="106">
                  <c:v>60.67</c:v>
                </c:pt>
                <c:pt idx="107">
                  <c:v>61.07</c:v>
                </c:pt>
                <c:pt idx="108">
                  <c:v>62.26</c:v>
                </c:pt>
                <c:pt idx="109">
                  <c:v>69.77</c:v>
                </c:pt>
                <c:pt idx="110">
                  <c:v>69.94</c:v>
                </c:pt>
                <c:pt idx="111">
                  <c:v>71.680000000000007</c:v>
                </c:pt>
                <c:pt idx="112">
                  <c:v>71.97</c:v>
                </c:pt>
                <c:pt idx="113">
                  <c:v>70.92</c:v>
                </c:pt>
                <c:pt idx="114">
                  <c:v>70.2</c:v>
                </c:pt>
                <c:pt idx="115">
                  <c:v>70.3</c:v>
                </c:pt>
                <c:pt idx="116">
                  <c:v>70.64</c:v>
                </c:pt>
                <c:pt idx="117">
                  <c:v>71.16</c:v>
                </c:pt>
                <c:pt idx="118">
                  <c:v>70.599999999999994</c:v>
                </c:pt>
                <c:pt idx="119">
                  <c:v>73.12</c:v>
                </c:pt>
                <c:pt idx="120">
                  <c:v>73.739999999999995</c:v>
                </c:pt>
                <c:pt idx="121">
                  <c:v>74.2</c:v>
                </c:pt>
                <c:pt idx="122">
                  <c:v>75.19</c:v>
                </c:pt>
                <c:pt idx="123">
                  <c:v>74.42</c:v>
                </c:pt>
                <c:pt idx="124">
                  <c:v>75.11</c:v>
                </c:pt>
                <c:pt idx="125">
                  <c:v>74.09</c:v>
                </c:pt>
                <c:pt idx="126">
                  <c:v>75.650000000000006</c:v>
                </c:pt>
                <c:pt idx="127">
                  <c:v>76.98</c:v>
                </c:pt>
                <c:pt idx="128">
                  <c:v>77.3</c:v>
                </c:pt>
                <c:pt idx="129">
                  <c:v>78.31</c:v>
                </c:pt>
                <c:pt idx="130">
                  <c:v>77.19</c:v>
                </c:pt>
                <c:pt idx="131">
                  <c:v>76.349999999999994</c:v>
                </c:pt>
                <c:pt idx="132">
                  <c:v>78.150000000000006</c:v>
                </c:pt>
                <c:pt idx="133">
                  <c:v>77.8</c:v>
                </c:pt>
                <c:pt idx="134">
                  <c:v>77.63</c:v>
                </c:pt>
                <c:pt idx="135">
                  <c:v>77</c:v>
                </c:pt>
                <c:pt idx="136">
                  <c:v>77.680000000000007</c:v>
                </c:pt>
                <c:pt idx="137">
                  <c:v>76.7</c:v>
                </c:pt>
                <c:pt idx="138">
                  <c:v>75.69</c:v>
                </c:pt>
                <c:pt idx="139">
                  <c:v>77.09</c:v>
                </c:pt>
                <c:pt idx="140">
                  <c:v>80.180000000000007</c:v>
                </c:pt>
                <c:pt idx="141">
                  <c:v>80.88</c:v>
                </c:pt>
                <c:pt idx="142">
                  <c:v>81.12</c:v>
                </c:pt>
                <c:pt idx="143">
                  <c:v>82.53</c:v>
                </c:pt>
                <c:pt idx="144">
                  <c:v>83.41</c:v>
                </c:pt>
                <c:pt idx="145">
                  <c:v>84.15</c:v>
                </c:pt>
                <c:pt idx="146">
                  <c:v>85.35</c:v>
                </c:pt>
                <c:pt idx="147">
                  <c:v>86.31</c:v>
                </c:pt>
                <c:pt idx="148">
                  <c:v>87.51</c:v>
                </c:pt>
                <c:pt idx="149">
                  <c:v>89.75</c:v>
                </c:pt>
                <c:pt idx="150">
                  <c:v>89.08</c:v>
                </c:pt>
                <c:pt idx="151">
                  <c:v>88.89</c:v>
                </c:pt>
                <c:pt idx="152">
                  <c:v>88.77</c:v>
                </c:pt>
                <c:pt idx="153">
                  <c:v>88.3</c:v>
                </c:pt>
                <c:pt idx="154">
                  <c:v>87.49</c:v>
                </c:pt>
                <c:pt idx="155">
                  <c:v>88.4</c:v>
                </c:pt>
                <c:pt idx="156">
                  <c:v>88.5</c:v>
                </c:pt>
                <c:pt idx="157">
                  <c:v>89.49</c:v>
                </c:pt>
                <c:pt idx="158">
                  <c:v>89.59</c:v>
                </c:pt>
                <c:pt idx="159">
                  <c:v>88.23</c:v>
                </c:pt>
                <c:pt idx="160">
                  <c:v>88.37</c:v>
                </c:pt>
                <c:pt idx="161">
                  <c:v>89.14</c:v>
                </c:pt>
                <c:pt idx="162">
                  <c:v>88.67</c:v>
                </c:pt>
                <c:pt idx="163">
                  <c:v>90.05</c:v>
                </c:pt>
                <c:pt idx="164">
                  <c:v>90.53</c:v>
                </c:pt>
                <c:pt idx="165">
                  <c:v>91.29</c:v>
                </c:pt>
                <c:pt idx="166">
                  <c:v>92.5</c:v>
                </c:pt>
                <c:pt idx="167">
                  <c:v>92.59</c:v>
                </c:pt>
                <c:pt idx="168">
                  <c:v>90.82</c:v>
                </c:pt>
                <c:pt idx="169">
                  <c:v>92.75</c:v>
                </c:pt>
                <c:pt idx="170">
                  <c:v>92.52</c:v>
                </c:pt>
                <c:pt idx="171">
                  <c:v>92.19</c:v>
                </c:pt>
                <c:pt idx="172">
                  <c:v>91.22</c:v>
                </c:pt>
                <c:pt idx="173">
                  <c:v>90.92</c:v>
                </c:pt>
                <c:pt idx="174">
                  <c:v>91.47</c:v>
                </c:pt>
                <c:pt idx="175">
                  <c:v>91.22</c:v>
                </c:pt>
                <c:pt idx="176">
                  <c:v>90.06</c:v>
                </c:pt>
                <c:pt idx="177">
                  <c:v>90.62</c:v>
                </c:pt>
                <c:pt idx="178">
                  <c:v>91.85</c:v>
                </c:pt>
                <c:pt idx="179">
                  <c:v>91.56</c:v>
                </c:pt>
                <c:pt idx="180">
                  <c:v>92.66</c:v>
                </c:pt>
                <c:pt idx="181">
                  <c:v>92.47</c:v>
                </c:pt>
                <c:pt idx="182">
                  <c:v>93.58</c:v>
                </c:pt>
                <c:pt idx="183">
                  <c:v>93.4</c:v>
                </c:pt>
                <c:pt idx="184">
                  <c:v>93.55</c:v>
                </c:pt>
                <c:pt idx="185">
                  <c:v>93.47</c:v>
                </c:pt>
                <c:pt idx="186">
                  <c:v>93.36</c:v>
                </c:pt>
                <c:pt idx="187">
                  <c:v>94.15</c:v>
                </c:pt>
                <c:pt idx="188">
                  <c:v>93.27</c:v>
                </c:pt>
                <c:pt idx="189">
                  <c:v>93.61</c:v>
                </c:pt>
                <c:pt idx="190">
                  <c:v>94.98</c:v>
                </c:pt>
                <c:pt idx="191">
                  <c:v>95.74</c:v>
                </c:pt>
                <c:pt idx="192">
                  <c:v>95.75</c:v>
                </c:pt>
                <c:pt idx="193">
                  <c:v>95.61</c:v>
                </c:pt>
                <c:pt idx="194">
                  <c:v>96.99</c:v>
                </c:pt>
                <c:pt idx="195">
                  <c:v>95.98</c:v>
                </c:pt>
                <c:pt idx="196">
                  <c:v>96.76</c:v>
                </c:pt>
                <c:pt idx="197">
                  <c:v>96.14</c:v>
                </c:pt>
                <c:pt idx="198">
                  <c:v>96.24</c:v>
                </c:pt>
                <c:pt idx="199">
                  <c:v>94.53</c:v>
                </c:pt>
                <c:pt idx="200">
                  <c:v>93.16</c:v>
                </c:pt>
                <c:pt idx="201">
                  <c:v>93.14</c:v>
                </c:pt>
                <c:pt idx="202">
                  <c:v>93.77</c:v>
                </c:pt>
                <c:pt idx="203">
                  <c:v>94.95</c:v>
                </c:pt>
                <c:pt idx="204">
                  <c:v>94.99</c:v>
                </c:pt>
                <c:pt idx="205">
                  <c:v>95.59</c:v>
                </c:pt>
                <c:pt idx="206">
                  <c:v>96.04</c:v>
                </c:pt>
                <c:pt idx="207">
                  <c:v>96.65</c:v>
                </c:pt>
                <c:pt idx="208">
                  <c:v>97.44</c:v>
                </c:pt>
                <c:pt idx="209">
                  <c:v>98.5</c:v>
                </c:pt>
                <c:pt idx="210">
                  <c:v>99.62</c:v>
                </c:pt>
                <c:pt idx="211">
                  <c:v>100.8</c:v>
                </c:pt>
                <c:pt idx="212">
                  <c:v>100.97</c:v>
                </c:pt>
                <c:pt idx="213">
                  <c:v>101.38</c:v>
                </c:pt>
                <c:pt idx="214">
                  <c:v>101.75</c:v>
                </c:pt>
                <c:pt idx="215">
                  <c:v>101.66</c:v>
                </c:pt>
                <c:pt idx="216">
                  <c:v>102.41</c:v>
                </c:pt>
                <c:pt idx="217">
                  <c:v>102.12</c:v>
                </c:pt>
                <c:pt idx="218">
                  <c:v>101.44</c:v>
                </c:pt>
                <c:pt idx="219">
                  <c:v>101.23</c:v>
                </c:pt>
                <c:pt idx="220">
                  <c:v>101.69</c:v>
                </c:pt>
                <c:pt idx="221">
                  <c:v>101.6</c:v>
                </c:pt>
                <c:pt idx="222">
                  <c:v>101.13</c:v>
                </c:pt>
                <c:pt idx="223">
                  <c:v>99.38</c:v>
                </c:pt>
                <c:pt idx="224">
                  <c:v>99.06</c:v>
                </c:pt>
                <c:pt idx="225">
                  <c:v>99.07</c:v>
                </c:pt>
                <c:pt idx="226">
                  <c:v>97.91</c:v>
                </c:pt>
                <c:pt idx="227">
                  <c:v>97.72</c:v>
                </c:pt>
                <c:pt idx="228">
                  <c:v>97.82</c:v>
                </c:pt>
                <c:pt idx="229">
                  <c:v>97.71</c:v>
                </c:pt>
                <c:pt idx="230">
                  <c:v>97.54</c:v>
                </c:pt>
                <c:pt idx="231">
                  <c:v>97.88</c:v>
                </c:pt>
                <c:pt idx="232">
                  <c:v>98.57</c:v>
                </c:pt>
                <c:pt idx="233">
                  <c:v>98.15</c:v>
                </c:pt>
                <c:pt idx="234">
                  <c:v>98.87</c:v>
                </c:pt>
                <c:pt idx="235">
                  <c:v>99.03</c:v>
                </c:pt>
                <c:pt idx="236">
                  <c:v>98.85</c:v>
                </c:pt>
                <c:pt idx="237">
                  <c:v>99.02</c:v>
                </c:pt>
                <c:pt idx="238">
                  <c:v>98.22</c:v>
                </c:pt>
              </c:numCache>
            </c:numRef>
          </c:val>
          <c:smooth val="0"/>
        </c:ser>
        <c:dLbls>
          <c:showLegendKey val="0"/>
          <c:showVal val="0"/>
          <c:showCatName val="0"/>
          <c:showSerName val="0"/>
          <c:showPercent val="0"/>
          <c:showBubbleSize val="0"/>
        </c:dLbls>
        <c:marker val="1"/>
        <c:smooth val="0"/>
        <c:axId val="89857024"/>
        <c:axId val="89883392"/>
      </c:lineChart>
      <c:dateAx>
        <c:axId val="89857024"/>
        <c:scaling>
          <c:orientation val="minMax"/>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89883392"/>
        <c:crosses val="autoZero"/>
        <c:auto val="1"/>
        <c:lblOffset val="100"/>
        <c:baseTimeUnit val="days"/>
      </c:dateAx>
      <c:valAx>
        <c:axId val="89883392"/>
        <c:scaling>
          <c:orientation val="minMax"/>
          <c:max val="105"/>
          <c:min val="35"/>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8985702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s-MX" sz="1200" b="1">
                <a:solidFill>
                  <a:schemeClr val="tx1"/>
                </a:solidFill>
              </a:rPr>
              <a:t>Diferencial de Tasas de 10 años EUA y México</a:t>
            </a:r>
          </a:p>
        </c:rich>
      </c:tx>
      <c:layout/>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'Spread treasury 10y - mbono 10y'!$U$6:$U$268</c:f>
              <c:numCache>
                <c:formatCode>m/d/yyyy</c:formatCode>
                <c:ptCount val="263"/>
                <c:pt idx="0">
                  <c:v>42138</c:v>
                </c:pt>
                <c:pt idx="1">
                  <c:v>42137</c:v>
                </c:pt>
                <c:pt idx="2">
                  <c:v>42136</c:v>
                </c:pt>
                <c:pt idx="3">
                  <c:v>42135</c:v>
                </c:pt>
                <c:pt idx="4">
                  <c:v>42132</c:v>
                </c:pt>
                <c:pt idx="5">
                  <c:v>42131</c:v>
                </c:pt>
                <c:pt idx="6">
                  <c:v>42130</c:v>
                </c:pt>
                <c:pt idx="7">
                  <c:v>42129</c:v>
                </c:pt>
                <c:pt idx="8">
                  <c:v>42128</c:v>
                </c:pt>
                <c:pt idx="9">
                  <c:v>42125</c:v>
                </c:pt>
                <c:pt idx="10">
                  <c:v>42124</c:v>
                </c:pt>
                <c:pt idx="11">
                  <c:v>42123</c:v>
                </c:pt>
                <c:pt idx="12">
                  <c:v>42122</c:v>
                </c:pt>
                <c:pt idx="13">
                  <c:v>42121</c:v>
                </c:pt>
                <c:pt idx="14">
                  <c:v>42118</c:v>
                </c:pt>
                <c:pt idx="15">
                  <c:v>42117</c:v>
                </c:pt>
                <c:pt idx="16">
                  <c:v>42116</c:v>
                </c:pt>
                <c:pt idx="17">
                  <c:v>42115</c:v>
                </c:pt>
                <c:pt idx="18">
                  <c:v>42114</c:v>
                </c:pt>
                <c:pt idx="19">
                  <c:v>42111</c:v>
                </c:pt>
                <c:pt idx="20">
                  <c:v>42110</c:v>
                </c:pt>
                <c:pt idx="21">
                  <c:v>42109</c:v>
                </c:pt>
                <c:pt idx="22">
                  <c:v>42108</c:v>
                </c:pt>
                <c:pt idx="23">
                  <c:v>42107</c:v>
                </c:pt>
                <c:pt idx="24">
                  <c:v>42104</c:v>
                </c:pt>
                <c:pt idx="25">
                  <c:v>42103</c:v>
                </c:pt>
                <c:pt idx="26">
                  <c:v>42102</c:v>
                </c:pt>
                <c:pt idx="27">
                  <c:v>42101</c:v>
                </c:pt>
                <c:pt idx="28">
                  <c:v>42100</c:v>
                </c:pt>
                <c:pt idx="29">
                  <c:v>42097</c:v>
                </c:pt>
                <c:pt idx="30">
                  <c:v>42096</c:v>
                </c:pt>
                <c:pt idx="31">
                  <c:v>42095</c:v>
                </c:pt>
                <c:pt idx="32">
                  <c:v>42094</c:v>
                </c:pt>
                <c:pt idx="33">
                  <c:v>42093</c:v>
                </c:pt>
                <c:pt idx="34">
                  <c:v>42090</c:v>
                </c:pt>
                <c:pt idx="35">
                  <c:v>42089</c:v>
                </c:pt>
                <c:pt idx="36">
                  <c:v>42088</c:v>
                </c:pt>
                <c:pt idx="37">
                  <c:v>42087</c:v>
                </c:pt>
                <c:pt idx="38">
                  <c:v>42086</c:v>
                </c:pt>
                <c:pt idx="39">
                  <c:v>42083</c:v>
                </c:pt>
                <c:pt idx="40">
                  <c:v>42082</c:v>
                </c:pt>
                <c:pt idx="41">
                  <c:v>42081</c:v>
                </c:pt>
                <c:pt idx="42">
                  <c:v>42080</c:v>
                </c:pt>
                <c:pt idx="43">
                  <c:v>42079</c:v>
                </c:pt>
                <c:pt idx="44">
                  <c:v>42076</c:v>
                </c:pt>
                <c:pt idx="45">
                  <c:v>42075</c:v>
                </c:pt>
                <c:pt idx="46">
                  <c:v>42074</c:v>
                </c:pt>
                <c:pt idx="47">
                  <c:v>42073</c:v>
                </c:pt>
                <c:pt idx="48">
                  <c:v>42072</c:v>
                </c:pt>
                <c:pt idx="49">
                  <c:v>42069</c:v>
                </c:pt>
                <c:pt idx="50">
                  <c:v>42068</c:v>
                </c:pt>
                <c:pt idx="51">
                  <c:v>42067</c:v>
                </c:pt>
                <c:pt idx="52">
                  <c:v>42066</c:v>
                </c:pt>
                <c:pt idx="53">
                  <c:v>42065</c:v>
                </c:pt>
                <c:pt idx="54">
                  <c:v>42062</c:v>
                </c:pt>
                <c:pt idx="55">
                  <c:v>42061</c:v>
                </c:pt>
                <c:pt idx="56">
                  <c:v>42060</c:v>
                </c:pt>
                <c:pt idx="57">
                  <c:v>42059</c:v>
                </c:pt>
                <c:pt idx="58">
                  <c:v>42058</c:v>
                </c:pt>
                <c:pt idx="59">
                  <c:v>42055</c:v>
                </c:pt>
                <c:pt idx="60">
                  <c:v>42054</c:v>
                </c:pt>
                <c:pt idx="61">
                  <c:v>42053</c:v>
                </c:pt>
                <c:pt idx="62">
                  <c:v>42052</c:v>
                </c:pt>
                <c:pt idx="63">
                  <c:v>42051</c:v>
                </c:pt>
                <c:pt idx="64">
                  <c:v>42048</c:v>
                </c:pt>
                <c:pt idx="65">
                  <c:v>42047</c:v>
                </c:pt>
                <c:pt idx="66">
                  <c:v>42046</c:v>
                </c:pt>
                <c:pt idx="67">
                  <c:v>42045</c:v>
                </c:pt>
                <c:pt idx="68">
                  <c:v>42044</c:v>
                </c:pt>
                <c:pt idx="69">
                  <c:v>42041</c:v>
                </c:pt>
                <c:pt idx="70">
                  <c:v>42040</c:v>
                </c:pt>
                <c:pt idx="71">
                  <c:v>42039</c:v>
                </c:pt>
                <c:pt idx="72">
                  <c:v>42038</c:v>
                </c:pt>
                <c:pt idx="73">
                  <c:v>42037</c:v>
                </c:pt>
                <c:pt idx="74">
                  <c:v>42034</c:v>
                </c:pt>
                <c:pt idx="75">
                  <c:v>42033</c:v>
                </c:pt>
                <c:pt idx="76">
                  <c:v>42032</c:v>
                </c:pt>
                <c:pt idx="77">
                  <c:v>42031</c:v>
                </c:pt>
                <c:pt idx="78">
                  <c:v>42030</c:v>
                </c:pt>
                <c:pt idx="79">
                  <c:v>42027</c:v>
                </c:pt>
                <c:pt idx="80">
                  <c:v>42026</c:v>
                </c:pt>
                <c:pt idx="81">
                  <c:v>42025</c:v>
                </c:pt>
                <c:pt idx="82">
                  <c:v>42024</c:v>
                </c:pt>
                <c:pt idx="83">
                  <c:v>42023</c:v>
                </c:pt>
                <c:pt idx="84">
                  <c:v>42020</c:v>
                </c:pt>
                <c:pt idx="85">
                  <c:v>42019</c:v>
                </c:pt>
                <c:pt idx="86">
                  <c:v>42018</c:v>
                </c:pt>
                <c:pt idx="87">
                  <c:v>42017</c:v>
                </c:pt>
                <c:pt idx="88">
                  <c:v>42016</c:v>
                </c:pt>
                <c:pt idx="89">
                  <c:v>42013</c:v>
                </c:pt>
                <c:pt idx="90">
                  <c:v>42012</c:v>
                </c:pt>
                <c:pt idx="91">
                  <c:v>42011</c:v>
                </c:pt>
                <c:pt idx="92">
                  <c:v>42010</c:v>
                </c:pt>
                <c:pt idx="93">
                  <c:v>42009</c:v>
                </c:pt>
                <c:pt idx="94">
                  <c:v>42006</c:v>
                </c:pt>
                <c:pt idx="95">
                  <c:v>42005</c:v>
                </c:pt>
                <c:pt idx="96">
                  <c:v>42004</c:v>
                </c:pt>
                <c:pt idx="97">
                  <c:v>42003</c:v>
                </c:pt>
                <c:pt idx="98">
                  <c:v>42002</c:v>
                </c:pt>
                <c:pt idx="99">
                  <c:v>41999</c:v>
                </c:pt>
                <c:pt idx="100">
                  <c:v>41998</c:v>
                </c:pt>
                <c:pt idx="101">
                  <c:v>41997</c:v>
                </c:pt>
                <c:pt idx="102">
                  <c:v>41996</c:v>
                </c:pt>
                <c:pt idx="103">
                  <c:v>41995</c:v>
                </c:pt>
                <c:pt idx="104">
                  <c:v>41992</c:v>
                </c:pt>
                <c:pt idx="105">
                  <c:v>41991</c:v>
                </c:pt>
                <c:pt idx="106">
                  <c:v>41990</c:v>
                </c:pt>
                <c:pt idx="107">
                  <c:v>41989</c:v>
                </c:pt>
                <c:pt idx="108">
                  <c:v>41988</c:v>
                </c:pt>
                <c:pt idx="109">
                  <c:v>41985</c:v>
                </c:pt>
                <c:pt idx="110">
                  <c:v>41984</c:v>
                </c:pt>
                <c:pt idx="111">
                  <c:v>41983</c:v>
                </c:pt>
                <c:pt idx="112">
                  <c:v>41982</c:v>
                </c:pt>
                <c:pt idx="113">
                  <c:v>41981</c:v>
                </c:pt>
                <c:pt idx="114">
                  <c:v>41978</c:v>
                </c:pt>
                <c:pt idx="115">
                  <c:v>41977</c:v>
                </c:pt>
                <c:pt idx="116">
                  <c:v>41976</c:v>
                </c:pt>
                <c:pt idx="117">
                  <c:v>41975</c:v>
                </c:pt>
                <c:pt idx="118">
                  <c:v>41974</c:v>
                </c:pt>
                <c:pt idx="119">
                  <c:v>41971</c:v>
                </c:pt>
                <c:pt idx="120">
                  <c:v>41970</c:v>
                </c:pt>
                <c:pt idx="121">
                  <c:v>41969</c:v>
                </c:pt>
                <c:pt idx="122">
                  <c:v>41968</c:v>
                </c:pt>
                <c:pt idx="123">
                  <c:v>41967</c:v>
                </c:pt>
                <c:pt idx="124">
                  <c:v>41964</c:v>
                </c:pt>
                <c:pt idx="125">
                  <c:v>41963</c:v>
                </c:pt>
                <c:pt idx="126">
                  <c:v>41962</c:v>
                </c:pt>
                <c:pt idx="127">
                  <c:v>41961</c:v>
                </c:pt>
                <c:pt idx="128">
                  <c:v>41960</c:v>
                </c:pt>
                <c:pt idx="129">
                  <c:v>41957</c:v>
                </c:pt>
                <c:pt idx="130">
                  <c:v>41956</c:v>
                </c:pt>
                <c:pt idx="131">
                  <c:v>41955</c:v>
                </c:pt>
                <c:pt idx="132">
                  <c:v>41954</c:v>
                </c:pt>
                <c:pt idx="133">
                  <c:v>41953</c:v>
                </c:pt>
                <c:pt idx="134">
                  <c:v>41950</c:v>
                </c:pt>
                <c:pt idx="135">
                  <c:v>41949</c:v>
                </c:pt>
                <c:pt idx="136">
                  <c:v>41948</c:v>
                </c:pt>
                <c:pt idx="137">
                  <c:v>41947</c:v>
                </c:pt>
                <c:pt idx="138">
                  <c:v>41946</c:v>
                </c:pt>
                <c:pt idx="139">
                  <c:v>41943</c:v>
                </c:pt>
                <c:pt idx="140">
                  <c:v>41942</c:v>
                </c:pt>
                <c:pt idx="141">
                  <c:v>41941</c:v>
                </c:pt>
                <c:pt idx="142">
                  <c:v>41940</c:v>
                </c:pt>
                <c:pt idx="143">
                  <c:v>41939</c:v>
                </c:pt>
                <c:pt idx="144">
                  <c:v>41936</c:v>
                </c:pt>
                <c:pt idx="145">
                  <c:v>41935</c:v>
                </c:pt>
                <c:pt idx="146">
                  <c:v>41934</c:v>
                </c:pt>
                <c:pt idx="147">
                  <c:v>41933</c:v>
                </c:pt>
                <c:pt idx="148">
                  <c:v>41932</c:v>
                </c:pt>
                <c:pt idx="149">
                  <c:v>41929</c:v>
                </c:pt>
                <c:pt idx="150">
                  <c:v>41928</c:v>
                </c:pt>
                <c:pt idx="151">
                  <c:v>41927</c:v>
                </c:pt>
                <c:pt idx="152">
                  <c:v>41926</c:v>
                </c:pt>
                <c:pt idx="153">
                  <c:v>41925</c:v>
                </c:pt>
                <c:pt idx="154">
                  <c:v>41922</c:v>
                </c:pt>
                <c:pt idx="155">
                  <c:v>41921</c:v>
                </c:pt>
                <c:pt idx="156">
                  <c:v>41920</c:v>
                </c:pt>
                <c:pt idx="157">
                  <c:v>41919</c:v>
                </c:pt>
                <c:pt idx="158">
                  <c:v>41918</c:v>
                </c:pt>
                <c:pt idx="159">
                  <c:v>41915</c:v>
                </c:pt>
                <c:pt idx="160">
                  <c:v>41914</c:v>
                </c:pt>
                <c:pt idx="161">
                  <c:v>41913</c:v>
                </c:pt>
                <c:pt idx="162">
                  <c:v>41912</c:v>
                </c:pt>
                <c:pt idx="163">
                  <c:v>41911</c:v>
                </c:pt>
                <c:pt idx="164">
                  <c:v>41908</c:v>
                </c:pt>
                <c:pt idx="165">
                  <c:v>41907</c:v>
                </c:pt>
                <c:pt idx="166">
                  <c:v>41906</c:v>
                </c:pt>
                <c:pt idx="167">
                  <c:v>41905</c:v>
                </c:pt>
                <c:pt idx="168">
                  <c:v>41904</c:v>
                </c:pt>
                <c:pt idx="169">
                  <c:v>41901</c:v>
                </c:pt>
                <c:pt idx="170">
                  <c:v>41900</c:v>
                </c:pt>
                <c:pt idx="171">
                  <c:v>41899</c:v>
                </c:pt>
                <c:pt idx="172">
                  <c:v>41898</c:v>
                </c:pt>
                <c:pt idx="173">
                  <c:v>41897</c:v>
                </c:pt>
                <c:pt idx="174">
                  <c:v>41894</c:v>
                </c:pt>
                <c:pt idx="175">
                  <c:v>41893</c:v>
                </c:pt>
                <c:pt idx="176">
                  <c:v>41892</c:v>
                </c:pt>
                <c:pt idx="177">
                  <c:v>41891</c:v>
                </c:pt>
                <c:pt idx="178">
                  <c:v>41890</c:v>
                </c:pt>
                <c:pt idx="179">
                  <c:v>41887</c:v>
                </c:pt>
                <c:pt idx="180">
                  <c:v>41886</c:v>
                </c:pt>
                <c:pt idx="181">
                  <c:v>41885</c:v>
                </c:pt>
                <c:pt idx="182">
                  <c:v>41884</c:v>
                </c:pt>
                <c:pt idx="183">
                  <c:v>41883</c:v>
                </c:pt>
                <c:pt idx="184">
                  <c:v>41880</c:v>
                </c:pt>
                <c:pt idx="185">
                  <c:v>41879</c:v>
                </c:pt>
                <c:pt idx="186">
                  <c:v>41878</c:v>
                </c:pt>
                <c:pt idx="187">
                  <c:v>41877</c:v>
                </c:pt>
                <c:pt idx="188">
                  <c:v>41876</c:v>
                </c:pt>
                <c:pt idx="189">
                  <c:v>41873</c:v>
                </c:pt>
                <c:pt idx="190">
                  <c:v>41872</c:v>
                </c:pt>
                <c:pt idx="191">
                  <c:v>41871</c:v>
                </c:pt>
                <c:pt idx="192">
                  <c:v>41870</c:v>
                </c:pt>
                <c:pt idx="193">
                  <c:v>41869</c:v>
                </c:pt>
                <c:pt idx="194">
                  <c:v>41866</c:v>
                </c:pt>
                <c:pt idx="195">
                  <c:v>41865</c:v>
                </c:pt>
                <c:pt idx="196">
                  <c:v>41864</c:v>
                </c:pt>
                <c:pt idx="197">
                  <c:v>41863</c:v>
                </c:pt>
                <c:pt idx="198">
                  <c:v>41862</c:v>
                </c:pt>
                <c:pt idx="199">
                  <c:v>41859</c:v>
                </c:pt>
                <c:pt idx="200">
                  <c:v>41858</c:v>
                </c:pt>
                <c:pt idx="201">
                  <c:v>41857</c:v>
                </c:pt>
                <c:pt idx="202">
                  <c:v>41856</c:v>
                </c:pt>
                <c:pt idx="203">
                  <c:v>41855</c:v>
                </c:pt>
                <c:pt idx="204">
                  <c:v>41852</c:v>
                </c:pt>
                <c:pt idx="205">
                  <c:v>41851</c:v>
                </c:pt>
                <c:pt idx="206">
                  <c:v>41850</c:v>
                </c:pt>
                <c:pt idx="207">
                  <c:v>41849</c:v>
                </c:pt>
                <c:pt idx="208">
                  <c:v>41848</c:v>
                </c:pt>
                <c:pt idx="209">
                  <c:v>41845</c:v>
                </c:pt>
                <c:pt idx="210">
                  <c:v>41844</c:v>
                </c:pt>
                <c:pt idx="211">
                  <c:v>41843</c:v>
                </c:pt>
                <c:pt idx="212">
                  <c:v>41842</c:v>
                </c:pt>
                <c:pt idx="213">
                  <c:v>41841</c:v>
                </c:pt>
                <c:pt idx="214">
                  <c:v>41838</c:v>
                </c:pt>
                <c:pt idx="215">
                  <c:v>41837</c:v>
                </c:pt>
                <c:pt idx="216">
                  <c:v>41836</c:v>
                </c:pt>
                <c:pt idx="217">
                  <c:v>41835</c:v>
                </c:pt>
                <c:pt idx="218">
                  <c:v>41834</c:v>
                </c:pt>
                <c:pt idx="219">
                  <c:v>41831</c:v>
                </c:pt>
                <c:pt idx="220">
                  <c:v>41830</c:v>
                </c:pt>
                <c:pt idx="221">
                  <c:v>41829</c:v>
                </c:pt>
                <c:pt idx="222">
                  <c:v>41828</c:v>
                </c:pt>
                <c:pt idx="223">
                  <c:v>41827</c:v>
                </c:pt>
                <c:pt idx="224">
                  <c:v>41824</c:v>
                </c:pt>
                <c:pt idx="225">
                  <c:v>41823</c:v>
                </c:pt>
                <c:pt idx="226">
                  <c:v>41822</c:v>
                </c:pt>
                <c:pt idx="227">
                  <c:v>41821</c:v>
                </c:pt>
                <c:pt idx="228">
                  <c:v>41820</c:v>
                </c:pt>
                <c:pt idx="229">
                  <c:v>41817</c:v>
                </c:pt>
                <c:pt idx="230">
                  <c:v>41816</c:v>
                </c:pt>
                <c:pt idx="231">
                  <c:v>41815</c:v>
                </c:pt>
                <c:pt idx="232">
                  <c:v>41814</c:v>
                </c:pt>
                <c:pt idx="233">
                  <c:v>41813</c:v>
                </c:pt>
                <c:pt idx="234">
                  <c:v>41810</c:v>
                </c:pt>
                <c:pt idx="235">
                  <c:v>41809</c:v>
                </c:pt>
                <c:pt idx="236">
                  <c:v>41808</c:v>
                </c:pt>
                <c:pt idx="237">
                  <c:v>41807</c:v>
                </c:pt>
                <c:pt idx="238">
                  <c:v>41806</c:v>
                </c:pt>
                <c:pt idx="239">
                  <c:v>41803</c:v>
                </c:pt>
                <c:pt idx="240">
                  <c:v>41802</c:v>
                </c:pt>
                <c:pt idx="241">
                  <c:v>41801</c:v>
                </c:pt>
                <c:pt idx="242">
                  <c:v>41800</c:v>
                </c:pt>
                <c:pt idx="243">
                  <c:v>41799</c:v>
                </c:pt>
                <c:pt idx="244">
                  <c:v>41796</c:v>
                </c:pt>
                <c:pt idx="245">
                  <c:v>41795</c:v>
                </c:pt>
                <c:pt idx="246">
                  <c:v>41794</c:v>
                </c:pt>
                <c:pt idx="247">
                  <c:v>41793</c:v>
                </c:pt>
                <c:pt idx="248">
                  <c:v>41792</c:v>
                </c:pt>
                <c:pt idx="249">
                  <c:v>41789</c:v>
                </c:pt>
                <c:pt idx="250">
                  <c:v>41788</c:v>
                </c:pt>
                <c:pt idx="251">
                  <c:v>41787</c:v>
                </c:pt>
                <c:pt idx="252">
                  <c:v>41786</c:v>
                </c:pt>
                <c:pt idx="253">
                  <c:v>41785</c:v>
                </c:pt>
                <c:pt idx="254">
                  <c:v>41782</c:v>
                </c:pt>
                <c:pt idx="255">
                  <c:v>41781</c:v>
                </c:pt>
                <c:pt idx="256">
                  <c:v>41780</c:v>
                </c:pt>
                <c:pt idx="257">
                  <c:v>41779</c:v>
                </c:pt>
                <c:pt idx="258">
                  <c:v>41778</c:v>
                </c:pt>
                <c:pt idx="259">
                  <c:v>41775</c:v>
                </c:pt>
                <c:pt idx="260">
                  <c:v>41774</c:v>
                </c:pt>
                <c:pt idx="261">
                  <c:v>41773</c:v>
                </c:pt>
                <c:pt idx="262">
                  <c:v>41772</c:v>
                </c:pt>
              </c:numCache>
            </c:numRef>
          </c:cat>
          <c:val>
            <c:numRef>
              <c:f>'Spread treasury 10y - mbono 10y'!$C$5:$C$267</c:f>
            </c:numRef>
          </c:val>
          <c:smooth val="0"/>
        </c:ser>
        <c:ser>
          <c:idx val="1"/>
          <c:order val="1"/>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'Spread treasury 10y - mbono 10y'!$U$6:$U$268</c:f>
              <c:numCache>
                <c:formatCode>m/d/yyyy</c:formatCode>
                <c:ptCount val="263"/>
                <c:pt idx="0">
                  <c:v>42138</c:v>
                </c:pt>
                <c:pt idx="1">
                  <c:v>42137</c:v>
                </c:pt>
                <c:pt idx="2">
                  <c:v>42136</c:v>
                </c:pt>
                <c:pt idx="3">
                  <c:v>42135</c:v>
                </c:pt>
                <c:pt idx="4">
                  <c:v>42132</c:v>
                </c:pt>
                <c:pt idx="5">
                  <c:v>42131</c:v>
                </c:pt>
                <c:pt idx="6">
                  <c:v>42130</c:v>
                </c:pt>
                <c:pt idx="7">
                  <c:v>42129</c:v>
                </c:pt>
                <c:pt idx="8">
                  <c:v>42128</c:v>
                </c:pt>
                <c:pt idx="9">
                  <c:v>42125</c:v>
                </c:pt>
                <c:pt idx="10">
                  <c:v>42124</c:v>
                </c:pt>
                <c:pt idx="11">
                  <c:v>42123</c:v>
                </c:pt>
                <c:pt idx="12">
                  <c:v>42122</c:v>
                </c:pt>
                <c:pt idx="13">
                  <c:v>42121</c:v>
                </c:pt>
                <c:pt idx="14">
                  <c:v>42118</c:v>
                </c:pt>
                <c:pt idx="15">
                  <c:v>42117</c:v>
                </c:pt>
                <c:pt idx="16">
                  <c:v>42116</c:v>
                </c:pt>
                <c:pt idx="17">
                  <c:v>42115</c:v>
                </c:pt>
                <c:pt idx="18">
                  <c:v>42114</c:v>
                </c:pt>
                <c:pt idx="19">
                  <c:v>42111</c:v>
                </c:pt>
                <c:pt idx="20">
                  <c:v>42110</c:v>
                </c:pt>
                <c:pt idx="21">
                  <c:v>42109</c:v>
                </c:pt>
                <c:pt idx="22">
                  <c:v>42108</c:v>
                </c:pt>
                <c:pt idx="23">
                  <c:v>42107</c:v>
                </c:pt>
                <c:pt idx="24">
                  <c:v>42104</c:v>
                </c:pt>
                <c:pt idx="25">
                  <c:v>42103</c:v>
                </c:pt>
                <c:pt idx="26">
                  <c:v>42102</c:v>
                </c:pt>
                <c:pt idx="27">
                  <c:v>42101</c:v>
                </c:pt>
                <c:pt idx="28">
                  <c:v>42100</c:v>
                </c:pt>
                <c:pt idx="29">
                  <c:v>42097</c:v>
                </c:pt>
                <c:pt idx="30">
                  <c:v>42096</c:v>
                </c:pt>
                <c:pt idx="31">
                  <c:v>42095</c:v>
                </c:pt>
                <c:pt idx="32">
                  <c:v>42094</c:v>
                </c:pt>
                <c:pt idx="33">
                  <c:v>42093</c:v>
                </c:pt>
                <c:pt idx="34">
                  <c:v>42090</c:v>
                </c:pt>
                <c:pt idx="35">
                  <c:v>42089</c:v>
                </c:pt>
                <c:pt idx="36">
                  <c:v>42088</c:v>
                </c:pt>
                <c:pt idx="37">
                  <c:v>42087</c:v>
                </c:pt>
                <c:pt idx="38">
                  <c:v>42086</c:v>
                </c:pt>
                <c:pt idx="39">
                  <c:v>42083</c:v>
                </c:pt>
                <c:pt idx="40">
                  <c:v>42082</c:v>
                </c:pt>
                <c:pt idx="41">
                  <c:v>42081</c:v>
                </c:pt>
                <c:pt idx="42">
                  <c:v>42080</c:v>
                </c:pt>
                <c:pt idx="43">
                  <c:v>42079</c:v>
                </c:pt>
                <c:pt idx="44">
                  <c:v>42076</c:v>
                </c:pt>
                <c:pt idx="45">
                  <c:v>42075</c:v>
                </c:pt>
                <c:pt idx="46">
                  <c:v>42074</c:v>
                </c:pt>
                <c:pt idx="47">
                  <c:v>42073</c:v>
                </c:pt>
                <c:pt idx="48">
                  <c:v>42072</c:v>
                </c:pt>
                <c:pt idx="49">
                  <c:v>42069</c:v>
                </c:pt>
                <c:pt idx="50">
                  <c:v>42068</c:v>
                </c:pt>
                <c:pt idx="51">
                  <c:v>42067</c:v>
                </c:pt>
                <c:pt idx="52">
                  <c:v>42066</c:v>
                </c:pt>
                <c:pt idx="53">
                  <c:v>42065</c:v>
                </c:pt>
                <c:pt idx="54">
                  <c:v>42062</c:v>
                </c:pt>
                <c:pt idx="55">
                  <c:v>42061</c:v>
                </c:pt>
                <c:pt idx="56">
                  <c:v>42060</c:v>
                </c:pt>
                <c:pt idx="57">
                  <c:v>42059</c:v>
                </c:pt>
                <c:pt idx="58">
                  <c:v>42058</c:v>
                </c:pt>
                <c:pt idx="59">
                  <c:v>42055</c:v>
                </c:pt>
                <c:pt idx="60">
                  <c:v>42054</c:v>
                </c:pt>
                <c:pt idx="61">
                  <c:v>42053</c:v>
                </c:pt>
                <c:pt idx="62">
                  <c:v>42052</c:v>
                </c:pt>
                <c:pt idx="63">
                  <c:v>42051</c:v>
                </c:pt>
                <c:pt idx="64">
                  <c:v>42048</c:v>
                </c:pt>
                <c:pt idx="65">
                  <c:v>42047</c:v>
                </c:pt>
                <c:pt idx="66">
                  <c:v>42046</c:v>
                </c:pt>
                <c:pt idx="67">
                  <c:v>42045</c:v>
                </c:pt>
                <c:pt idx="68">
                  <c:v>42044</c:v>
                </c:pt>
                <c:pt idx="69">
                  <c:v>42041</c:v>
                </c:pt>
                <c:pt idx="70">
                  <c:v>42040</c:v>
                </c:pt>
                <c:pt idx="71">
                  <c:v>42039</c:v>
                </c:pt>
                <c:pt idx="72">
                  <c:v>42038</c:v>
                </c:pt>
                <c:pt idx="73">
                  <c:v>42037</c:v>
                </c:pt>
                <c:pt idx="74">
                  <c:v>42034</c:v>
                </c:pt>
                <c:pt idx="75">
                  <c:v>42033</c:v>
                </c:pt>
                <c:pt idx="76">
                  <c:v>42032</c:v>
                </c:pt>
                <c:pt idx="77">
                  <c:v>42031</c:v>
                </c:pt>
                <c:pt idx="78">
                  <c:v>42030</c:v>
                </c:pt>
                <c:pt idx="79">
                  <c:v>42027</c:v>
                </c:pt>
                <c:pt idx="80">
                  <c:v>42026</c:v>
                </c:pt>
                <c:pt idx="81">
                  <c:v>42025</c:v>
                </c:pt>
                <c:pt idx="82">
                  <c:v>42024</c:v>
                </c:pt>
                <c:pt idx="83">
                  <c:v>42023</c:v>
                </c:pt>
                <c:pt idx="84">
                  <c:v>42020</c:v>
                </c:pt>
                <c:pt idx="85">
                  <c:v>42019</c:v>
                </c:pt>
                <c:pt idx="86">
                  <c:v>42018</c:v>
                </c:pt>
                <c:pt idx="87">
                  <c:v>42017</c:v>
                </c:pt>
                <c:pt idx="88">
                  <c:v>42016</c:v>
                </c:pt>
                <c:pt idx="89">
                  <c:v>42013</c:v>
                </c:pt>
                <c:pt idx="90">
                  <c:v>42012</c:v>
                </c:pt>
                <c:pt idx="91">
                  <c:v>42011</c:v>
                </c:pt>
                <c:pt idx="92">
                  <c:v>42010</c:v>
                </c:pt>
                <c:pt idx="93">
                  <c:v>42009</c:v>
                </c:pt>
                <c:pt idx="94">
                  <c:v>42006</c:v>
                </c:pt>
                <c:pt idx="95">
                  <c:v>42005</c:v>
                </c:pt>
                <c:pt idx="96">
                  <c:v>42004</c:v>
                </c:pt>
                <c:pt idx="97">
                  <c:v>42003</c:v>
                </c:pt>
                <c:pt idx="98">
                  <c:v>42002</c:v>
                </c:pt>
                <c:pt idx="99">
                  <c:v>41999</c:v>
                </c:pt>
                <c:pt idx="100">
                  <c:v>41998</c:v>
                </c:pt>
                <c:pt idx="101">
                  <c:v>41997</c:v>
                </c:pt>
                <c:pt idx="102">
                  <c:v>41996</c:v>
                </c:pt>
                <c:pt idx="103">
                  <c:v>41995</c:v>
                </c:pt>
                <c:pt idx="104">
                  <c:v>41992</c:v>
                </c:pt>
                <c:pt idx="105">
                  <c:v>41991</c:v>
                </c:pt>
                <c:pt idx="106">
                  <c:v>41990</c:v>
                </c:pt>
                <c:pt idx="107">
                  <c:v>41989</c:v>
                </c:pt>
                <c:pt idx="108">
                  <c:v>41988</c:v>
                </c:pt>
                <c:pt idx="109">
                  <c:v>41985</c:v>
                </c:pt>
                <c:pt idx="110">
                  <c:v>41984</c:v>
                </c:pt>
                <c:pt idx="111">
                  <c:v>41983</c:v>
                </c:pt>
                <c:pt idx="112">
                  <c:v>41982</c:v>
                </c:pt>
                <c:pt idx="113">
                  <c:v>41981</c:v>
                </c:pt>
                <c:pt idx="114">
                  <c:v>41978</c:v>
                </c:pt>
                <c:pt idx="115">
                  <c:v>41977</c:v>
                </c:pt>
                <c:pt idx="116">
                  <c:v>41976</c:v>
                </c:pt>
                <c:pt idx="117">
                  <c:v>41975</c:v>
                </c:pt>
                <c:pt idx="118">
                  <c:v>41974</c:v>
                </c:pt>
                <c:pt idx="119">
                  <c:v>41971</c:v>
                </c:pt>
                <c:pt idx="120">
                  <c:v>41970</c:v>
                </c:pt>
                <c:pt idx="121">
                  <c:v>41969</c:v>
                </c:pt>
                <c:pt idx="122">
                  <c:v>41968</c:v>
                </c:pt>
                <c:pt idx="123">
                  <c:v>41967</c:v>
                </c:pt>
                <c:pt idx="124">
                  <c:v>41964</c:v>
                </c:pt>
                <c:pt idx="125">
                  <c:v>41963</c:v>
                </c:pt>
                <c:pt idx="126">
                  <c:v>41962</c:v>
                </c:pt>
                <c:pt idx="127">
                  <c:v>41961</c:v>
                </c:pt>
                <c:pt idx="128">
                  <c:v>41960</c:v>
                </c:pt>
                <c:pt idx="129">
                  <c:v>41957</c:v>
                </c:pt>
                <c:pt idx="130">
                  <c:v>41956</c:v>
                </c:pt>
                <c:pt idx="131">
                  <c:v>41955</c:v>
                </c:pt>
                <c:pt idx="132">
                  <c:v>41954</c:v>
                </c:pt>
                <c:pt idx="133">
                  <c:v>41953</c:v>
                </c:pt>
                <c:pt idx="134">
                  <c:v>41950</c:v>
                </c:pt>
                <c:pt idx="135">
                  <c:v>41949</c:v>
                </c:pt>
                <c:pt idx="136">
                  <c:v>41948</c:v>
                </c:pt>
                <c:pt idx="137">
                  <c:v>41947</c:v>
                </c:pt>
                <c:pt idx="138">
                  <c:v>41946</c:v>
                </c:pt>
                <c:pt idx="139">
                  <c:v>41943</c:v>
                </c:pt>
                <c:pt idx="140">
                  <c:v>41942</c:v>
                </c:pt>
                <c:pt idx="141">
                  <c:v>41941</c:v>
                </c:pt>
                <c:pt idx="142">
                  <c:v>41940</c:v>
                </c:pt>
                <c:pt idx="143">
                  <c:v>41939</c:v>
                </c:pt>
                <c:pt idx="144">
                  <c:v>41936</c:v>
                </c:pt>
                <c:pt idx="145">
                  <c:v>41935</c:v>
                </c:pt>
                <c:pt idx="146">
                  <c:v>41934</c:v>
                </c:pt>
                <c:pt idx="147">
                  <c:v>41933</c:v>
                </c:pt>
                <c:pt idx="148">
                  <c:v>41932</c:v>
                </c:pt>
                <c:pt idx="149">
                  <c:v>41929</c:v>
                </c:pt>
                <c:pt idx="150">
                  <c:v>41928</c:v>
                </c:pt>
                <c:pt idx="151">
                  <c:v>41927</c:v>
                </c:pt>
                <c:pt idx="152">
                  <c:v>41926</c:v>
                </c:pt>
                <c:pt idx="153">
                  <c:v>41925</c:v>
                </c:pt>
                <c:pt idx="154">
                  <c:v>41922</c:v>
                </c:pt>
                <c:pt idx="155">
                  <c:v>41921</c:v>
                </c:pt>
                <c:pt idx="156">
                  <c:v>41920</c:v>
                </c:pt>
                <c:pt idx="157">
                  <c:v>41919</c:v>
                </c:pt>
                <c:pt idx="158">
                  <c:v>41918</c:v>
                </c:pt>
                <c:pt idx="159">
                  <c:v>41915</c:v>
                </c:pt>
                <c:pt idx="160">
                  <c:v>41914</c:v>
                </c:pt>
                <c:pt idx="161">
                  <c:v>41913</c:v>
                </c:pt>
                <c:pt idx="162">
                  <c:v>41912</c:v>
                </c:pt>
                <c:pt idx="163">
                  <c:v>41911</c:v>
                </c:pt>
                <c:pt idx="164">
                  <c:v>41908</c:v>
                </c:pt>
                <c:pt idx="165">
                  <c:v>41907</c:v>
                </c:pt>
                <c:pt idx="166">
                  <c:v>41906</c:v>
                </c:pt>
                <c:pt idx="167">
                  <c:v>41905</c:v>
                </c:pt>
                <c:pt idx="168">
                  <c:v>41904</c:v>
                </c:pt>
                <c:pt idx="169">
                  <c:v>41901</c:v>
                </c:pt>
                <c:pt idx="170">
                  <c:v>41900</c:v>
                </c:pt>
                <c:pt idx="171">
                  <c:v>41899</c:v>
                </c:pt>
                <c:pt idx="172">
                  <c:v>41898</c:v>
                </c:pt>
                <c:pt idx="173">
                  <c:v>41897</c:v>
                </c:pt>
                <c:pt idx="174">
                  <c:v>41894</c:v>
                </c:pt>
                <c:pt idx="175">
                  <c:v>41893</c:v>
                </c:pt>
                <c:pt idx="176">
                  <c:v>41892</c:v>
                </c:pt>
                <c:pt idx="177">
                  <c:v>41891</c:v>
                </c:pt>
                <c:pt idx="178">
                  <c:v>41890</c:v>
                </c:pt>
                <c:pt idx="179">
                  <c:v>41887</c:v>
                </c:pt>
                <c:pt idx="180">
                  <c:v>41886</c:v>
                </c:pt>
                <c:pt idx="181">
                  <c:v>41885</c:v>
                </c:pt>
                <c:pt idx="182">
                  <c:v>41884</c:v>
                </c:pt>
                <c:pt idx="183">
                  <c:v>41883</c:v>
                </c:pt>
                <c:pt idx="184">
                  <c:v>41880</c:v>
                </c:pt>
                <c:pt idx="185">
                  <c:v>41879</c:v>
                </c:pt>
                <c:pt idx="186">
                  <c:v>41878</c:v>
                </c:pt>
                <c:pt idx="187">
                  <c:v>41877</c:v>
                </c:pt>
                <c:pt idx="188">
                  <c:v>41876</c:v>
                </c:pt>
                <c:pt idx="189">
                  <c:v>41873</c:v>
                </c:pt>
                <c:pt idx="190">
                  <c:v>41872</c:v>
                </c:pt>
                <c:pt idx="191">
                  <c:v>41871</c:v>
                </c:pt>
                <c:pt idx="192">
                  <c:v>41870</c:v>
                </c:pt>
                <c:pt idx="193">
                  <c:v>41869</c:v>
                </c:pt>
                <c:pt idx="194">
                  <c:v>41866</c:v>
                </c:pt>
                <c:pt idx="195">
                  <c:v>41865</c:v>
                </c:pt>
                <c:pt idx="196">
                  <c:v>41864</c:v>
                </c:pt>
                <c:pt idx="197">
                  <c:v>41863</c:v>
                </c:pt>
                <c:pt idx="198">
                  <c:v>41862</c:v>
                </c:pt>
                <c:pt idx="199">
                  <c:v>41859</c:v>
                </c:pt>
                <c:pt idx="200">
                  <c:v>41858</c:v>
                </c:pt>
                <c:pt idx="201">
                  <c:v>41857</c:v>
                </c:pt>
                <c:pt idx="202">
                  <c:v>41856</c:v>
                </c:pt>
                <c:pt idx="203">
                  <c:v>41855</c:v>
                </c:pt>
                <c:pt idx="204">
                  <c:v>41852</c:v>
                </c:pt>
                <c:pt idx="205">
                  <c:v>41851</c:v>
                </c:pt>
                <c:pt idx="206">
                  <c:v>41850</c:v>
                </c:pt>
                <c:pt idx="207">
                  <c:v>41849</c:v>
                </c:pt>
                <c:pt idx="208">
                  <c:v>41848</c:v>
                </c:pt>
                <c:pt idx="209">
                  <c:v>41845</c:v>
                </c:pt>
                <c:pt idx="210">
                  <c:v>41844</c:v>
                </c:pt>
                <c:pt idx="211">
                  <c:v>41843</c:v>
                </c:pt>
                <c:pt idx="212">
                  <c:v>41842</c:v>
                </c:pt>
                <c:pt idx="213">
                  <c:v>41841</c:v>
                </c:pt>
                <c:pt idx="214">
                  <c:v>41838</c:v>
                </c:pt>
                <c:pt idx="215">
                  <c:v>41837</c:v>
                </c:pt>
                <c:pt idx="216">
                  <c:v>41836</c:v>
                </c:pt>
                <c:pt idx="217">
                  <c:v>41835</c:v>
                </c:pt>
                <c:pt idx="218">
                  <c:v>41834</c:v>
                </c:pt>
                <c:pt idx="219">
                  <c:v>41831</c:v>
                </c:pt>
                <c:pt idx="220">
                  <c:v>41830</c:v>
                </c:pt>
                <c:pt idx="221">
                  <c:v>41829</c:v>
                </c:pt>
                <c:pt idx="222">
                  <c:v>41828</c:v>
                </c:pt>
                <c:pt idx="223">
                  <c:v>41827</c:v>
                </c:pt>
                <c:pt idx="224">
                  <c:v>41824</c:v>
                </c:pt>
                <c:pt idx="225">
                  <c:v>41823</c:v>
                </c:pt>
                <c:pt idx="226">
                  <c:v>41822</c:v>
                </c:pt>
                <c:pt idx="227">
                  <c:v>41821</c:v>
                </c:pt>
                <c:pt idx="228">
                  <c:v>41820</c:v>
                </c:pt>
                <c:pt idx="229">
                  <c:v>41817</c:v>
                </c:pt>
                <c:pt idx="230">
                  <c:v>41816</c:v>
                </c:pt>
                <c:pt idx="231">
                  <c:v>41815</c:v>
                </c:pt>
                <c:pt idx="232">
                  <c:v>41814</c:v>
                </c:pt>
                <c:pt idx="233">
                  <c:v>41813</c:v>
                </c:pt>
                <c:pt idx="234">
                  <c:v>41810</c:v>
                </c:pt>
                <c:pt idx="235">
                  <c:v>41809</c:v>
                </c:pt>
                <c:pt idx="236">
                  <c:v>41808</c:v>
                </c:pt>
                <c:pt idx="237">
                  <c:v>41807</c:v>
                </c:pt>
                <c:pt idx="238">
                  <c:v>41806</c:v>
                </c:pt>
                <c:pt idx="239">
                  <c:v>41803</c:v>
                </c:pt>
                <c:pt idx="240">
                  <c:v>41802</c:v>
                </c:pt>
                <c:pt idx="241">
                  <c:v>41801</c:v>
                </c:pt>
                <c:pt idx="242">
                  <c:v>41800</c:v>
                </c:pt>
                <c:pt idx="243">
                  <c:v>41799</c:v>
                </c:pt>
                <c:pt idx="244">
                  <c:v>41796</c:v>
                </c:pt>
                <c:pt idx="245">
                  <c:v>41795</c:v>
                </c:pt>
                <c:pt idx="246">
                  <c:v>41794</c:v>
                </c:pt>
                <c:pt idx="247">
                  <c:v>41793</c:v>
                </c:pt>
                <c:pt idx="248">
                  <c:v>41792</c:v>
                </c:pt>
                <c:pt idx="249">
                  <c:v>41789</c:v>
                </c:pt>
                <c:pt idx="250">
                  <c:v>41788</c:v>
                </c:pt>
                <c:pt idx="251">
                  <c:v>41787</c:v>
                </c:pt>
                <c:pt idx="252">
                  <c:v>41786</c:v>
                </c:pt>
                <c:pt idx="253">
                  <c:v>41785</c:v>
                </c:pt>
                <c:pt idx="254">
                  <c:v>41782</c:v>
                </c:pt>
                <c:pt idx="255">
                  <c:v>41781</c:v>
                </c:pt>
                <c:pt idx="256">
                  <c:v>41780</c:v>
                </c:pt>
                <c:pt idx="257">
                  <c:v>41779</c:v>
                </c:pt>
                <c:pt idx="258">
                  <c:v>41778</c:v>
                </c:pt>
                <c:pt idx="259">
                  <c:v>41775</c:v>
                </c:pt>
                <c:pt idx="260">
                  <c:v>41774</c:v>
                </c:pt>
                <c:pt idx="261">
                  <c:v>41773</c:v>
                </c:pt>
                <c:pt idx="262">
                  <c:v>41772</c:v>
                </c:pt>
              </c:numCache>
            </c:numRef>
          </c:cat>
          <c:val>
            <c:numRef>
              <c:f>'Spread treasury 10y - mbono 10y'!$D$5:$D$267</c:f>
            </c:numRef>
          </c:val>
          <c:smooth val="0"/>
        </c:ser>
        <c:ser>
          <c:idx val="2"/>
          <c:order val="2"/>
          <c:spPr>
            <a:ln w="28575" cap="rnd">
              <a:solidFill>
                <a:srgbClr val="C00000"/>
              </a:solidFill>
              <a:round/>
            </a:ln>
            <a:effectLst/>
          </c:spPr>
          <c:marker>
            <c:symbol val="none"/>
          </c:marker>
          <c:dLbls>
            <c:dLbl>
              <c:idx val="262"/>
              <c:layout>
                <c:manualLayout>
                  <c:x val="-1.8965907090598521E-16"/>
                  <c:y val="-0.10329058517776406"/>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'Spread treasury 10y - mbono 10y'!$U$6:$U$268</c:f>
              <c:numCache>
                <c:formatCode>m/d/yyyy</c:formatCode>
                <c:ptCount val="263"/>
                <c:pt idx="0">
                  <c:v>42138</c:v>
                </c:pt>
                <c:pt idx="1">
                  <c:v>42137</c:v>
                </c:pt>
                <c:pt idx="2">
                  <c:v>42136</c:v>
                </c:pt>
                <c:pt idx="3">
                  <c:v>42135</c:v>
                </c:pt>
                <c:pt idx="4">
                  <c:v>42132</c:v>
                </c:pt>
                <c:pt idx="5">
                  <c:v>42131</c:v>
                </c:pt>
                <c:pt idx="6">
                  <c:v>42130</c:v>
                </c:pt>
                <c:pt idx="7">
                  <c:v>42129</c:v>
                </c:pt>
                <c:pt idx="8">
                  <c:v>42128</c:v>
                </c:pt>
                <c:pt idx="9">
                  <c:v>42125</c:v>
                </c:pt>
                <c:pt idx="10">
                  <c:v>42124</c:v>
                </c:pt>
                <c:pt idx="11">
                  <c:v>42123</c:v>
                </c:pt>
                <c:pt idx="12">
                  <c:v>42122</c:v>
                </c:pt>
                <c:pt idx="13">
                  <c:v>42121</c:v>
                </c:pt>
                <c:pt idx="14">
                  <c:v>42118</c:v>
                </c:pt>
                <c:pt idx="15">
                  <c:v>42117</c:v>
                </c:pt>
                <c:pt idx="16">
                  <c:v>42116</c:v>
                </c:pt>
                <c:pt idx="17">
                  <c:v>42115</c:v>
                </c:pt>
                <c:pt idx="18">
                  <c:v>42114</c:v>
                </c:pt>
                <c:pt idx="19">
                  <c:v>42111</c:v>
                </c:pt>
                <c:pt idx="20">
                  <c:v>42110</c:v>
                </c:pt>
                <c:pt idx="21">
                  <c:v>42109</c:v>
                </c:pt>
                <c:pt idx="22">
                  <c:v>42108</c:v>
                </c:pt>
                <c:pt idx="23">
                  <c:v>42107</c:v>
                </c:pt>
                <c:pt idx="24">
                  <c:v>42104</c:v>
                </c:pt>
                <c:pt idx="25">
                  <c:v>42103</c:v>
                </c:pt>
                <c:pt idx="26">
                  <c:v>42102</c:v>
                </c:pt>
                <c:pt idx="27">
                  <c:v>42101</c:v>
                </c:pt>
                <c:pt idx="28">
                  <c:v>42100</c:v>
                </c:pt>
                <c:pt idx="29">
                  <c:v>42097</c:v>
                </c:pt>
                <c:pt idx="30">
                  <c:v>42096</c:v>
                </c:pt>
                <c:pt idx="31">
                  <c:v>42095</c:v>
                </c:pt>
                <c:pt idx="32">
                  <c:v>42094</c:v>
                </c:pt>
                <c:pt idx="33">
                  <c:v>42093</c:v>
                </c:pt>
                <c:pt idx="34">
                  <c:v>42090</c:v>
                </c:pt>
                <c:pt idx="35">
                  <c:v>42089</c:v>
                </c:pt>
                <c:pt idx="36">
                  <c:v>42088</c:v>
                </c:pt>
                <c:pt idx="37">
                  <c:v>42087</c:v>
                </c:pt>
                <c:pt idx="38">
                  <c:v>42086</c:v>
                </c:pt>
                <c:pt idx="39">
                  <c:v>42083</c:v>
                </c:pt>
                <c:pt idx="40">
                  <c:v>42082</c:v>
                </c:pt>
                <c:pt idx="41">
                  <c:v>42081</c:v>
                </c:pt>
                <c:pt idx="42">
                  <c:v>42080</c:v>
                </c:pt>
                <c:pt idx="43">
                  <c:v>42079</c:v>
                </c:pt>
                <c:pt idx="44">
                  <c:v>42076</c:v>
                </c:pt>
                <c:pt idx="45">
                  <c:v>42075</c:v>
                </c:pt>
                <c:pt idx="46">
                  <c:v>42074</c:v>
                </c:pt>
                <c:pt idx="47">
                  <c:v>42073</c:v>
                </c:pt>
                <c:pt idx="48">
                  <c:v>42072</c:v>
                </c:pt>
                <c:pt idx="49">
                  <c:v>42069</c:v>
                </c:pt>
                <c:pt idx="50">
                  <c:v>42068</c:v>
                </c:pt>
                <c:pt idx="51">
                  <c:v>42067</c:v>
                </c:pt>
                <c:pt idx="52">
                  <c:v>42066</c:v>
                </c:pt>
                <c:pt idx="53">
                  <c:v>42065</c:v>
                </c:pt>
                <c:pt idx="54">
                  <c:v>42062</c:v>
                </c:pt>
                <c:pt idx="55">
                  <c:v>42061</c:v>
                </c:pt>
                <c:pt idx="56">
                  <c:v>42060</c:v>
                </c:pt>
                <c:pt idx="57">
                  <c:v>42059</c:v>
                </c:pt>
                <c:pt idx="58">
                  <c:v>42058</c:v>
                </c:pt>
                <c:pt idx="59">
                  <c:v>42055</c:v>
                </c:pt>
                <c:pt idx="60">
                  <c:v>42054</c:v>
                </c:pt>
                <c:pt idx="61">
                  <c:v>42053</c:v>
                </c:pt>
                <c:pt idx="62">
                  <c:v>42052</c:v>
                </c:pt>
                <c:pt idx="63">
                  <c:v>42051</c:v>
                </c:pt>
                <c:pt idx="64">
                  <c:v>42048</c:v>
                </c:pt>
                <c:pt idx="65">
                  <c:v>42047</c:v>
                </c:pt>
                <c:pt idx="66">
                  <c:v>42046</c:v>
                </c:pt>
                <c:pt idx="67">
                  <c:v>42045</c:v>
                </c:pt>
                <c:pt idx="68">
                  <c:v>42044</c:v>
                </c:pt>
                <c:pt idx="69">
                  <c:v>42041</c:v>
                </c:pt>
                <c:pt idx="70">
                  <c:v>42040</c:v>
                </c:pt>
                <c:pt idx="71">
                  <c:v>42039</c:v>
                </c:pt>
                <c:pt idx="72">
                  <c:v>42038</c:v>
                </c:pt>
                <c:pt idx="73">
                  <c:v>42037</c:v>
                </c:pt>
                <c:pt idx="74">
                  <c:v>42034</c:v>
                </c:pt>
                <c:pt idx="75">
                  <c:v>42033</c:v>
                </c:pt>
                <c:pt idx="76">
                  <c:v>42032</c:v>
                </c:pt>
                <c:pt idx="77">
                  <c:v>42031</c:v>
                </c:pt>
                <c:pt idx="78">
                  <c:v>42030</c:v>
                </c:pt>
                <c:pt idx="79">
                  <c:v>42027</c:v>
                </c:pt>
                <c:pt idx="80">
                  <c:v>42026</c:v>
                </c:pt>
                <c:pt idx="81">
                  <c:v>42025</c:v>
                </c:pt>
                <c:pt idx="82">
                  <c:v>42024</c:v>
                </c:pt>
                <c:pt idx="83">
                  <c:v>42023</c:v>
                </c:pt>
                <c:pt idx="84">
                  <c:v>42020</c:v>
                </c:pt>
                <c:pt idx="85">
                  <c:v>42019</c:v>
                </c:pt>
                <c:pt idx="86">
                  <c:v>42018</c:v>
                </c:pt>
                <c:pt idx="87">
                  <c:v>42017</c:v>
                </c:pt>
                <c:pt idx="88">
                  <c:v>42016</c:v>
                </c:pt>
                <c:pt idx="89">
                  <c:v>42013</c:v>
                </c:pt>
                <c:pt idx="90">
                  <c:v>42012</c:v>
                </c:pt>
                <c:pt idx="91">
                  <c:v>42011</c:v>
                </c:pt>
                <c:pt idx="92">
                  <c:v>42010</c:v>
                </c:pt>
                <c:pt idx="93">
                  <c:v>42009</c:v>
                </c:pt>
                <c:pt idx="94">
                  <c:v>42006</c:v>
                </c:pt>
                <c:pt idx="95">
                  <c:v>42005</c:v>
                </c:pt>
                <c:pt idx="96">
                  <c:v>42004</c:v>
                </c:pt>
                <c:pt idx="97">
                  <c:v>42003</c:v>
                </c:pt>
                <c:pt idx="98">
                  <c:v>42002</c:v>
                </c:pt>
                <c:pt idx="99">
                  <c:v>41999</c:v>
                </c:pt>
                <c:pt idx="100">
                  <c:v>41998</c:v>
                </c:pt>
                <c:pt idx="101">
                  <c:v>41997</c:v>
                </c:pt>
                <c:pt idx="102">
                  <c:v>41996</c:v>
                </c:pt>
                <c:pt idx="103">
                  <c:v>41995</c:v>
                </c:pt>
                <c:pt idx="104">
                  <c:v>41992</c:v>
                </c:pt>
                <c:pt idx="105">
                  <c:v>41991</c:v>
                </c:pt>
                <c:pt idx="106">
                  <c:v>41990</c:v>
                </c:pt>
                <c:pt idx="107">
                  <c:v>41989</c:v>
                </c:pt>
                <c:pt idx="108">
                  <c:v>41988</c:v>
                </c:pt>
                <c:pt idx="109">
                  <c:v>41985</c:v>
                </c:pt>
                <c:pt idx="110">
                  <c:v>41984</c:v>
                </c:pt>
                <c:pt idx="111">
                  <c:v>41983</c:v>
                </c:pt>
                <c:pt idx="112">
                  <c:v>41982</c:v>
                </c:pt>
                <c:pt idx="113">
                  <c:v>41981</c:v>
                </c:pt>
                <c:pt idx="114">
                  <c:v>41978</c:v>
                </c:pt>
                <c:pt idx="115">
                  <c:v>41977</c:v>
                </c:pt>
                <c:pt idx="116">
                  <c:v>41976</c:v>
                </c:pt>
                <c:pt idx="117">
                  <c:v>41975</c:v>
                </c:pt>
                <c:pt idx="118">
                  <c:v>41974</c:v>
                </c:pt>
                <c:pt idx="119">
                  <c:v>41971</c:v>
                </c:pt>
                <c:pt idx="120">
                  <c:v>41970</c:v>
                </c:pt>
                <c:pt idx="121">
                  <c:v>41969</c:v>
                </c:pt>
                <c:pt idx="122">
                  <c:v>41968</c:v>
                </c:pt>
                <c:pt idx="123">
                  <c:v>41967</c:v>
                </c:pt>
                <c:pt idx="124">
                  <c:v>41964</c:v>
                </c:pt>
                <c:pt idx="125">
                  <c:v>41963</c:v>
                </c:pt>
                <c:pt idx="126">
                  <c:v>41962</c:v>
                </c:pt>
                <c:pt idx="127">
                  <c:v>41961</c:v>
                </c:pt>
                <c:pt idx="128">
                  <c:v>41960</c:v>
                </c:pt>
                <c:pt idx="129">
                  <c:v>41957</c:v>
                </c:pt>
                <c:pt idx="130">
                  <c:v>41956</c:v>
                </c:pt>
                <c:pt idx="131">
                  <c:v>41955</c:v>
                </c:pt>
                <c:pt idx="132">
                  <c:v>41954</c:v>
                </c:pt>
                <c:pt idx="133">
                  <c:v>41953</c:v>
                </c:pt>
                <c:pt idx="134">
                  <c:v>41950</c:v>
                </c:pt>
                <c:pt idx="135">
                  <c:v>41949</c:v>
                </c:pt>
                <c:pt idx="136">
                  <c:v>41948</c:v>
                </c:pt>
                <c:pt idx="137">
                  <c:v>41947</c:v>
                </c:pt>
                <c:pt idx="138">
                  <c:v>41946</c:v>
                </c:pt>
                <c:pt idx="139">
                  <c:v>41943</c:v>
                </c:pt>
                <c:pt idx="140">
                  <c:v>41942</c:v>
                </c:pt>
                <c:pt idx="141">
                  <c:v>41941</c:v>
                </c:pt>
                <c:pt idx="142">
                  <c:v>41940</c:v>
                </c:pt>
                <c:pt idx="143">
                  <c:v>41939</c:v>
                </c:pt>
                <c:pt idx="144">
                  <c:v>41936</c:v>
                </c:pt>
                <c:pt idx="145">
                  <c:v>41935</c:v>
                </c:pt>
                <c:pt idx="146">
                  <c:v>41934</c:v>
                </c:pt>
                <c:pt idx="147">
                  <c:v>41933</c:v>
                </c:pt>
                <c:pt idx="148">
                  <c:v>41932</c:v>
                </c:pt>
                <c:pt idx="149">
                  <c:v>41929</c:v>
                </c:pt>
                <c:pt idx="150">
                  <c:v>41928</c:v>
                </c:pt>
                <c:pt idx="151">
                  <c:v>41927</c:v>
                </c:pt>
                <c:pt idx="152">
                  <c:v>41926</c:v>
                </c:pt>
                <c:pt idx="153">
                  <c:v>41925</c:v>
                </c:pt>
                <c:pt idx="154">
                  <c:v>41922</c:v>
                </c:pt>
                <c:pt idx="155">
                  <c:v>41921</c:v>
                </c:pt>
                <c:pt idx="156">
                  <c:v>41920</c:v>
                </c:pt>
                <c:pt idx="157">
                  <c:v>41919</c:v>
                </c:pt>
                <c:pt idx="158">
                  <c:v>41918</c:v>
                </c:pt>
                <c:pt idx="159">
                  <c:v>41915</c:v>
                </c:pt>
                <c:pt idx="160">
                  <c:v>41914</c:v>
                </c:pt>
                <c:pt idx="161">
                  <c:v>41913</c:v>
                </c:pt>
                <c:pt idx="162">
                  <c:v>41912</c:v>
                </c:pt>
                <c:pt idx="163">
                  <c:v>41911</c:v>
                </c:pt>
                <c:pt idx="164">
                  <c:v>41908</c:v>
                </c:pt>
                <c:pt idx="165">
                  <c:v>41907</c:v>
                </c:pt>
                <c:pt idx="166">
                  <c:v>41906</c:v>
                </c:pt>
                <c:pt idx="167">
                  <c:v>41905</c:v>
                </c:pt>
                <c:pt idx="168">
                  <c:v>41904</c:v>
                </c:pt>
                <c:pt idx="169">
                  <c:v>41901</c:v>
                </c:pt>
                <c:pt idx="170">
                  <c:v>41900</c:v>
                </c:pt>
                <c:pt idx="171">
                  <c:v>41899</c:v>
                </c:pt>
                <c:pt idx="172">
                  <c:v>41898</c:v>
                </c:pt>
                <c:pt idx="173">
                  <c:v>41897</c:v>
                </c:pt>
                <c:pt idx="174">
                  <c:v>41894</c:v>
                </c:pt>
                <c:pt idx="175">
                  <c:v>41893</c:v>
                </c:pt>
                <c:pt idx="176">
                  <c:v>41892</c:v>
                </c:pt>
                <c:pt idx="177">
                  <c:v>41891</c:v>
                </c:pt>
                <c:pt idx="178">
                  <c:v>41890</c:v>
                </c:pt>
                <c:pt idx="179">
                  <c:v>41887</c:v>
                </c:pt>
                <c:pt idx="180">
                  <c:v>41886</c:v>
                </c:pt>
                <c:pt idx="181">
                  <c:v>41885</c:v>
                </c:pt>
                <c:pt idx="182">
                  <c:v>41884</c:v>
                </c:pt>
                <c:pt idx="183">
                  <c:v>41883</c:v>
                </c:pt>
                <c:pt idx="184">
                  <c:v>41880</c:v>
                </c:pt>
                <c:pt idx="185">
                  <c:v>41879</c:v>
                </c:pt>
                <c:pt idx="186">
                  <c:v>41878</c:v>
                </c:pt>
                <c:pt idx="187">
                  <c:v>41877</c:v>
                </c:pt>
                <c:pt idx="188">
                  <c:v>41876</c:v>
                </c:pt>
                <c:pt idx="189">
                  <c:v>41873</c:v>
                </c:pt>
                <c:pt idx="190">
                  <c:v>41872</c:v>
                </c:pt>
                <c:pt idx="191">
                  <c:v>41871</c:v>
                </c:pt>
                <c:pt idx="192">
                  <c:v>41870</c:v>
                </c:pt>
                <c:pt idx="193">
                  <c:v>41869</c:v>
                </c:pt>
                <c:pt idx="194">
                  <c:v>41866</c:v>
                </c:pt>
                <c:pt idx="195">
                  <c:v>41865</c:v>
                </c:pt>
                <c:pt idx="196">
                  <c:v>41864</c:v>
                </c:pt>
                <c:pt idx="197">
                  <c:v>41863</c:v>
                </c:pt>
                <c:pt idx="198">
                  <c:v>41862</c:v>
                </c:pt>
                <c:pt idx="199">
                  <c:v>41859</c:v>
                </c:pt>
                <c:pt idx="200">
                  <c:v>41858</c:v>
                </c:pt>
                <c:pt idx="201">
                  <c:v>41857</c:v>
                </c:pt>
                <c:pt idx="202">
                  <c:v>41856</c:v>
                </c:pt>
                <c:pt idx="203">
                  <c:v>41855</c:v>
                </c:pt>
                <c:pt idx="204">
                  <c:v>41852</c:v>
                </c:pt>
                <c:pt idx="205">
                  <c:v>41851</c:v>
                </c:pt>
                <c:pt idx="206">
                  <c:v>41850</c:v>
                </c:pt>
                <c:pt idx="207">
                  <c:v>41849</c:v>
                </c:pt>
                <c:pt idx="208">
                  <c:v>41848</c:v>
                </c:pt>
                <c:pt idx="209">
                  <c:v>41845</c:v>
                </c:pt>
                <c:pt idx="210">
                  <c:v>41844</c:v>
                </c:pt>
                <c:pt idx="211">
                  <c:v>41843</c:v>
                </c:pt>
                <c:pt idx="212">
                  <c:v>41842</c:v>
                </c:pt>
                <c:pt idx="213">
                  <c:v>41841</c:v>
                </c:pt>
                <c:pt idx="214">
                  <c:v>41838</c:v>
                </c:pt>
                <c:pt idx="215">
                  <c:v>41837</c:v>
                </c:pt>
                <c:pt idx="216">
                  <c:v>41836</c:v>
                </c:pt>
                <c:pt idx="217">
                  <c:v>41835</c:v>
                </c:pt>
                <c:pt idx="218">
                  <c:v>41834</c:v>
                </c:pt>
                <c:pt idx="219">
                  <c:v>41831</c:v>
                </c:pt>
                <c:pt idx="220">
                  <c:v>41830</c:v>
                </c:pt>
                <c:pt idx="221">
                  <c:v>41829</c:v>
                </c:pt>
                <c:pt idx="222">
                  <c:v>41828</c:v>
                </c:pt>
                <c:pt idx="223">
                  <c:v>41827</c:v>
                </c:pt>
                <c:pt idx="224">
                  <c:v>41824</c:v>
                </c:pt>
                <c:pt idx="225">
                  <c:v>41823</c:v>
                </c:pt>
                <c:pt idx="226">
                  <c:v>41822</c:v>
                </c:pt>
                <c:pt idx="227">
                  <c:v>41821</c:v>
                </c:pt>
                <c:pt idx="228">
                  <c:v>41820</c:v>
                </c:pt>
                <c:pt idx="229">
                  <c:v>41817</c:v>
                </c:pt>
                <c:pt idx="230">
                  <c:v>41816</c:v>
                </c:pt>
                <c:pt idx="231">
                  <c:v>41815</c:v>
                </c:pt>
                <c:pt idx="232">
                  <c:v>41814</c:v>
                </c:pt>
                <c:pt idx="233">
                  <c:v>41813</c:v>
                </c:pt>
                <c:pt idx="234">
                  <c:v>41810</c:v>
                </c:pt>
                <c:pt idx="235">
                  <c:v>41809</c:v>
                </c:pt>
                <c:pt idx="236">
                  <c:v>41808</c:v>
                </c:pt>
                <c:pt idx="237">
                  <c:v>41807</c:v>
                </c:pt>
                <c:pt idx="238">
                  <c:v>41806</c:v>
                </c:pt>
                <c:pt idx="239">
                  <c:v>41803</c:v>
                </c:pt>
                <c:pt idx="240">
                  <c:v>41802</c:v>
                </c:pt>
                <c:pt idx="241">
                  <c:v>41801</c:v>
                </c:pt>
                <c:pt idx="242">
                  <c:v>41800</c:v>
                </c:pt>
                <c:pt idx="243">
                  <c:v>41799</c:v>
                </c:pt>
                <c:pt idx="244">
                  <c:v>41796</c:v>
                </c:pt>
                <c:pt idx="245">
                  <c:v>41795</c:v>
                </c:pt>
                <c:pt idx="246">
                  <c:v>41794</c:v>
                </c:pt>
                <c:pt idx="247">
                  <c:v>41793</c:v>
                </c:pt>
                <c:pt idx="248">
                  <c:v>41792</c:v>
                </c:pt>
                <c:pt idx="249">
                  <c:v>41789</c:v>
                </c:pt>
                <c:pt idx="250">
                  <c:v>41788</c:v>
                </c:pt>
                <c:pt idx="251">
                  <c:v>41787</c:v>
                </c:pt>
                <c:pt idx="252">
                  <c:v>41786</c:v>
                </c:pt>
                <c:pt idx="253">
                  <c:v>41785</c:v>
                </c:pt>
                <c:pt idx="254">
                  <c:v>41782</c:v>
                </c:pt>
                <c:pt idx="255">
                  <c:v>41781</c:v>
                </c:pt>
                <c:pt idx="256">
                  <c:v>41780</c:v>
                </c:pt>
                <c:pt idx="257">
                  <c:v>41779</c:v>
                </c:pt>
                <c:pt idx="258">
                  <c:v>41778</c:v>
                </c:pt>
                <c:pt idx="259">
                  <c:v>41775</c:v>
                </c:pt>
                <c:pt idx="260">
                  <c:v>41774</c:v>
                </c:pt>
                <c:pt idx="261">
                  <c:v>41773</c:v>
                </c:pt>
                <c:pt idx="262">
                  <c:v>41772</c:v>
                </c:pt>
              </c:numCache>
            </c:numRef>
          </c:cat>
          <c:val>
            <c:numRef>
              <c:f>'Spread treasury 10y - mbono 10y'!$V$6:$V$268</c:f>
              <c:numCache>
                <c:formatCode>General</c:formatCode>
                <c:ptCount val="263"/>
                <c:pt idx="0">
                  <c:v>376.44</c:v>
                </c:pt>
                <c:pt idx="1">
                  <c:v>376.73999999999995</c:v>
                </c:pt>
                <c:pt idx="2">
                  <c:v>378.61</c:v>
                </c:pt>
                <c:pt idx="3">
                  <c:v>370.82999999999993</c:v>
                </c:pt>
                <c:pt idx="4">
                  <c:v>377.21999999999997</c:v>
                </c:pt>
                <c:pt idx="5">
                  <c:v>386.69999999999993</c:v>
                </c:pt>
                <c:pt idx="6">
                  <c:v>387.89</c:v>
                </c:pt>
                <c:pt idx="7">
                  <c:v>389.07</c:v>
                </c:pt>
                <c:pt idx="8">
                  <c:v>387.09999999999997</c:v>
                </c:pt>
                <c:pt idx="9">
                  <c:v>379.84999999999997</c:v>
                </c:pt>
                <c:pt idx="10">
                  <c:v>388.03000000000003</c:v>
                </c:pt>
                <c:pt idx="11">
                  <c:v>382.02</c:v>
                </c:pt>
                <c:pt idx="12">
                  <c:v>383.65999999999997</c:v>
                </c:pt>
                <c:pt idx="13">
                  <c:v>389.62</c:v>
                </c:pt>
                <c:pt idx="14">
                  <c:v>388.14000000000004</c:v>
                </c:pt>
                <c:pt idx="15">
                  <c:v>384.93000000000006</c:v>
                </c:pt>
                <c:pt idx="16">
                  <c:v>386.91999999999996</c:v>
                </c:pt>
                <c:pt idx="17">
                  <c:v>390.33000000000004</c:v>
                </c:pt>
                <c:pt idx="18">
                  <c:v>390.84000000000003</c:v>
                </c:pt>
                <c:pt idx="19">
                  <c:v>386.67</c:v>
                </c:pt>
                <c:pt idx="20">
                  <c:v>381.73</c:v>
                </c:pt>
                <c:pt idx="21">
                  <c:v>382</c:v>
                </c:pt>
                <c:pt idx="22">
                  <c:v>381.65</c:v>
                </c:pt>
                <c:pt idx="23">
                  <c:v>382.67999999999995</c:v>
                </c:pt>
                <c:pt idx="24">
                  <c:v>380.57</c:v>
                </c:pt>
                <c:pt idx="25">
                  <c:v>375.04</c:v>
                </c:pt>
                <c:pt idx="26">
                  <c:v>376.33</c:v>
                </c:pt>
                <c:pt idx="27">
                  <c:v>381.52</c:v>
                </c:pt>
                <c:pt idx="28">
                  <c:v>387.08</c:v>
                </c:pt>
                <c:pt idx="29">
                  <c:v>401.81000000000006</c:v>
                </c:pt>
                <c:pt idx="30">
                  <c:v>395.33000000000004</c:v>
                </c:pt>
                <c:pt idx="31">
                  <c:v>400.2700000000001</c:v>
                </c:pt>
                <c:pt idx="32">
                  <c:v>398.28999999999996</c:v>
                </c:pt>
                <c:pt idx="33">
                  <c:v>401.45</c:v>
                </c:pt>
                <c:pt idx="34">
                  <c:v>392.25000000000006</c:v>
                </c:pt>
                <c:pt idx="35">
                  <c:v>385.06</c:v>
                </c:pt>
                <c:pt idx="36">
                  <c:v>383.90000000000003</c:v>
                </c:pt>
                <c:pt idx="37">
                  <c:v>383.59</c:v>
                </c:pt>
                <c:pt idx="38">
                  <c:v>378.8</c:v>
                </c:pt>
                <c:pt idx="39">
                  <c:v>381.37</c:v>
                </c:pt>
                <c:pt idx="40">
                  <c:v>389.44999999999993</c:v>
                </c:pt>
                <c:pt idx="41">
                  <c:v>393.30999999999995</c:v>
                </c:pt>
                <c:pt idx="42">
                  <c:v>398.53</c:v>
                </c:pt>
                <c:pt idx="43">
                  <c:v>403.23</c:v>
                </c:pt>
                <c:pt idx="44">
                  <c:v>398.80000000000007</c:v>
                </c:pt>
                <c:pt idx="45">
                  <c:v>388.64</c:v>
                </c:pt>
                <c:pt idx="46">
                  <c:v>388.14000000000004</c:v>
                </c:pt>
                <c:pt idx="47">
                  <c:v>394.62999999999994</c:v>
                </c:pt>
                <c:pt idx="48">
                  <c:v>392.03</c:v>
                </c:pt>
                <c:pt idx="49">
                  <c:v>375.26</c:v>
                </c:pt>
                <c:pt idx="50">
                  <c:v>371.26</c:v>
                </c:pt>
                <c:pt idx="51">
                  <c:v>370.18</c:v>
                </c:pt>
                <c:pt idx="52">
                  <c:v>371.71000000000004</c:v>
                </c:pt>
                <c:pt idx="53">
                  <c:v>364.29999999999995</c:v>
                </c:pt>
                <c:pt idx="54">
                  <c:v>363.9</c:v>
                </c:pt>
                <c:pt idx="55">
                  <c:v>356.74999999999994</c:v>
                </c:pt>
                <c:pt idx="56">
                  <c:v>361.52</c:v>
                </c:pt>
                <c:pt idx="57">
                  <c:v>357.2</c:v>
                </c:pt>
                <c:pt idx="58">
                  <c:v>350.56</c:v>
                </c:pt>
                <c:pt idx="59">
                  <c:v>351.83</c:v>
                </c:pt>
                <c:pt idx="60">
                  <c:v>354.97999999999996</c:v>
                </c:pt>
                <c:pt idx="61">
                  <c:v>356.70000000000005</c:v>
                </c:pt>
                <c:pt idx="62">
                  <c:v>359.71000000000004</c:v>
                </c:pt>
                <c:pt idx="63">
                  <c:v>365.06</c:v>
                </c:pt>
                <c:pt idx="64">
                  <c:v>361.46000000000004</c:v>
                </c:pt>
                <c:pt idx="65">
                  <c:v>368.16</c:v>
                </c:pt>
                <c:pt idx="66">
                  <c:v>371.24000000000007</c:v>
                </c:pt>
                <c:pt idx="67">
                  <c:v>369.12999999999994</c:v>
                </c:pt>
                <c:pt idx="68">
                  <c:v>366.05</c:v>
                </c:pt>
                <c:pt idx="69">
                  <c:v>365.92999999999995</c:v>
                </c:pt>
                <c:pt idx="70">
                  <c:v>359.56</c:v>
                </c:pt>
                <c:pt idx="71">
                  <c:v>362.47</c:v>
                </c:pt>
                <c:pt idx="72">
                  <c:v>357.95000000000005</c:v>
                </c:pt>
                <c:pt idx="73">
                  <c:v>355.08</c:v>
                </c:pt>
                <c:pt idx="74">
                  <c:v>359.93000000000006</c:v>
                </c:pt>
                <c:pt idx="75">
                  <c:v>349.08000000000004</c:v>
                </c:pt>
                <c:pt idx="76">
                  <c:v>347.63</c:v>
                </c:pt>
                <c:pt idx="77">
                  <c:v>346.28999999999996</c:v>
                </c:pt>
                <c:pt idx="78">
                  <c:v>348.29</c:v>
                </c:pt>
                <c:pt idx="79">
                  <c:v>352.32</c:v>
                </c:pt>
                <c:pt idx="80">
                  <c:v>353.28999999999996</c:v>
                </c:pt>
                <c:pt idx="81">
                  <c:v>358.22999999999996</c:v>
                </c:pt>
                <c:pt idx="82">
                  <c:v>361.9</c:v>
                </c:pt>
                <c:pt idx="83">
                  <c:v>356.71999999999997</c:v>
                </c:pt>
                <c:pt idx="84">
                  <c:v>358.02</c:v>
                </c:pt>
                <c:pt idx="85">
                  <c:v>379.31</c:v>
                </c:pt>
                <c:pt idx="86">
                  <c:v>373.37000000000006</c:v>
                </c:pt>
                <c:pt idx="87">
                  <c:v>375.4</c:v>
                </c:pt>
                <c:pt idx="88">
                  <c:v>373.59999999999997</c:v>
                </c:pt>
                <c:pt idx="89">
                  <c:v>368.61</c:v>
                </c:pt>
                <c:pt idx="90">
                  <c:v>360.90999999999997</c:v>
                </c:pt>
                <c:pt idx="91">
                  <c:v>372.13000000000005</c:v>
                </c:pt>
                <c:pt idx="92">
                  <c:v>382.68000000000006</c:v>
                </c:pt>
                <c:pt idx="93">
                  <c:v>380.40000000000003</c:v>
                </c:pt>
                <c:pt idx="94">
                  <c:v>372.95</c:v>
                </c:pt>
                <c:pt idx="95">
                  <c:v>369.78</c:v>
                </c:pt>
                <c:pt idx="96">
                  <c:v>367.28000000000003</c:v>
                </c:pt>
                <c:pt idx="97">
                  <c:v>370.09</c:v>
                </c:pt>
                <c:pt idx="98">
                  <c:v>372.89</c:v>
                </c:pt>
                <c:pt idx="99">
                  <c:v>367.31</c:v>
                </c:pt>
                <c:pt idx="100">
                  <c:v>368.58</c:v>
                </c:pt>
                <c:pt idx="101">
                  <c:v>368.58</c:v>
                </c:pt>
                <c:pt idx="102">
                  <c:v>365.76000000000005</c:v>
                </c:pt>
                <c:pt idx="103">
                  <c:v>371.77000000000004</c:v>
                </c:pt>
                <c:pt idx="104">
                  <c:v>371.92</c:v>
                </c:pt>
                <c:pt idx="105">
                  <c:v>377.75000000000006</c:v>
                </c:pt>
                <c:pt idx="106">
                  <c:v>394.24</c:v>
                </c:pt>
                <c:pt idx="107">
                  <c:v>412.49</c:v>
                </c:pt>
                <c:pt idx="108">
                  <c:v>402.38000000000005</c:v>
                </c:pt>
                <c:pt idx="109">
                  <c:v>401.73000000000008</c:v>
                </c:pt>
                <c:pt idx="110">
                  <c:v>394.00000000000006</c:v>
                </c:pt>
                <c:pt idx="111">
                  <c:v>392.91999999999996</c:v>
                </c:pt>
                <c:pt idx="112">
                  <c:v>384.81</c:v>
                </c:pt>
                <c:pt idx="113">
                  <c:v>382.2</c:v>
                </c:pt>
                <c:pt idx="114">
                  <c:v>370.75000000000006</c:v>
                </c:pt>
                <c:pt idx="115">
                  <c:v>367.59</c:v>
                </c:pt>
                <c:pt idx="116">
                  <c:v>366.40999999999997</c:v>
                </c:pt>
                <c:pt idx="117">
                  <c:v>363.46999999999997</c:v>
                </c:pt>
                <c:pt idx="118">
                  <c:v>354.4</c:v>
                </c:pt>
                <c:pt idx="119">
                  <c:v>360.8</c:v>
                </c:pt>
                <c:pt idx="120">
                  <c:v>354.23</c:v>
                </c:pt>
                <c:pt idx="121">
                  <c:v>352.53</c:v>
                </c:pt>
                <c:pt idx="122">
                  <c:v>352.2</c:v>
                </c:pt>
                <c:pt idx="123">
                  <c:v>350.56</c:v>
                </c:pt>
                <c:pt idx="124">
                  <c:v>354.51000000000005</c:v>
                </c:pt>
                <c:pt idx="125">
                  <c:v>357.96999999999997</c:v>
                </c:pt>
                <c:pt idx="126">
                  <c:v>355.66</c:v>
                </c:pt>
                <c:pt idx="127">
                  <c:v>356.18999999999994</c:v>
                </c:pt>
                <c:pt idx="128">
                  <c:v>359.01</c:v>
                </c:pt>
                <c:pt idx="129">
                  <c:v>360.56</c:v>
                </c:pt>
                <c:pt idx="130">
                  <c:v>359.30999999999995</c:v>
                </c:pt>
                <c:pt idx="131">
                  <c:v>359.48</c:v>
                </c:pt>
                <c:pt idx="132">
                  <c:v>362.56</c:v>
                </c:pt>
                <c:pt idx="133">
                  <c:v>358.46000000000004</c:v>
                </c:pt>
                <c:pt idx="134">
                  <c:v>360.84</c:v>
                </c:pt>
                <c:pt idx="135">
                  <c:v>354.64000000000004</c:v>
                </c:pt>
                <c:pt idx="136">
                  <c:v>357.96</c:v>
                </c:pt>
                <c:pt idx="137">
                  <c:v>356.35</c:v>
                </c:pt>
                <c:pt idx="138">
                  <c:v>357.44999999999993</c:v>
                </c:pt>
                <c:pt idx="139">
                  <c:v>355.57</c:v>
                </c:pt>
                <c:pt idx="140">
                  <c:v>356.92</c:v>
                </c:pt>
                <c:pt idx="141">
                  <c:v>352.16</c:v>
                </c:pt>
                <c:pt idx="142">
                  <c:v>352.40000000000003</c:v>
                </c:pt>
                <c:pt idx="143">
                  <c:v>358.95</c:v>
                </c:pt>
                <c:pt idx="144">
                  <c:v>360.45000000000005</c:v>
                </c:pt>
                <c:pt idx="145">
                  <c:v>364.78000000000009</c:v>
                </c:pt>
                <c:pt idx="146">
                  <c:v>370.55999999999995</c:v>
                </c:pt>
                <c:pt idx="147">
                  <c:v>366.63</c:v>
                </c:pt>
                <c:pt idx="148">
                  <c:v>365.90999999999997</c:v>
                </c:pt>
                <c:pt idx="149">
                  <c:v>367.23999999999995</c:v>
                </c:pt>
                <c:pt idx="150">
                  <c:v>366.31</c:v>
                </c:pt>
                <c:pt idx="151">
                  <c:v>362.52</c:v>
                </c:pt>
                <c:pt idx="152">
                  <c:v>361.2700000000001</c:v>
                </c:pt>
                <c:pt idx="153">
                  <c:v>359.46</c:v>
                </c:pt>
                <c:pt idx="154">
                  <c:v>363.65999999999997</c:v>
                </c:pt>
                <c:pt idx="155">
                  <c:v>359.67</c:v>
                </c:pt>
                <c:pt idx="156">
                  <c:v>362.27</c:v>
                </c:pt>
                <c:pt idx="157">
                  <c:v>365.98999999999995</c:v>
                </c:pt>
                <c:pt idx="158">
                  <c:v>359.03999999999996</c:v>
                </c:pt>
                <c:pt idx="159">
                  <c:v>361.09999999999997</c:v>
                </c:pt>
                <c:pt idx="160">
                  <c:v>360.00000000000006</c:v>
                </c:pt>
                <c:pt idx="161">
                  <c:v>368.94</c:v>
                </c:pt>
                <c:pt idx="162">
                  <c:v>361.91999999999996</c:v>
                </c:pt>
                <c:pt idx="163">
                  <c:v>368.59000000000003</c:v>
                </c:pt>
                <c:pt idx="164">
                  <c:v>356.64000000000004</c:v>
                </c:pt>
                <c:pt idx="165">
                  <c:v>349.88</c:v>
                </c:pt>
                <c:pt idx="166">
                  <c:v>343.83</c:v>
                </c:pt>
                <c:pt idx="167">
                  <c:v>342.34999999999997</c:v>
                </c:pt>
                <c:pt idx="168">
                  <c:v>337.04</c:v>
                </c:pt>
                <c:pt idx="169">
                  <c:v>334.25</c:v>
                </c:pt>
                <c:pt idx="170">
                  <c:v>332.16</c:v>
                </c:pt>
                <c:pt idx="171">
                  <c:v>329.41999999999996</c:v>
                </c:pt>
                <c:pt idx="172">
                  <c:v>337.36</c:v>
                </c:pt>
                <c:pt idx="173">
                  <c:v>337.53000000000003</c:v>
                </c:pt>
                <c:pt idx="174">
                  <c:v>333.04999999999995</c:v>
                </c:pt>
                <c:pt idx="175">
                  <c:v>332.64000000000004</c:v>
                </c:pt>
                <c:pt idx="176">
                  <c:v>332.06</c:v>
                </c:pt>
                <c:pt idx="177">
                  <c:v>337.24</c:v>
                </c:pt>
                <c:pt idx="178">
                  <c:v>333.37999999999994</c:v>
                </c:pt>
                <c:pt idx="179">
                  <c:v>329.23</c:v>
                </c:pt>
                <c:pt idx="180">
                  <c:v>331.73</c:v>
                </c:pt>
                <c:pt idx="181">
                  <c:v>335.68</c:v>
                </c:pt>
                <c:pt idx="182">
                  <c:v>333.69</c:v>
                </c:pt>
                <c:pt idx="183">
                  <c:v>336.88999999999993</c:v>
                </c:pt>
                <c:pt idx="184">
                  <c:v>337.48999999999995</c:v>
                </c:pt>
                <c:pt idx="185">
                  <c:v>338.29</c:v>
                </c:pt>
                <c:pt idx="186">
                  <c:v>339.77</c:v>
                </c:pt>
                <c:pt idx="187">
                  <c:v>340.58</c:v>
                </c:pt>
                <c:pt idx="188">
                  <c:v>342.59999999999997</c:v>
                </c:pt>
                <c:pt idx="189">
                  <c:v>340.26</c:v>
                </c:pt>
                <c:pt idx="190">
                  <c:v>335.02</c:v>
                </c:pt>
                <c:pt idx="191">
                  <c:v>330.36</c:v>
                </c:pt>
                <c:pt idx="192">
                  <c:v>327.63</c:v>
                </c:pt>
                <c:pt idx="193">
                  <c:v>326.93</c:v>
                </c:pt>
                <c:pt idx="194">
                  <c:v>331.73</c:v>
                </c:pt>
                <c:pt idx="195">
                  <c:v>330.15000000000003</c:v>
                </c:pt>
                <c:pt idx="196">
                  <c:v>329.64000000000004</c:v>
                </c:pt>
                <c:pt idx="197">
                  <c:v>326.28999999999996</c:v>
                </c:pt>
                <c:pt idx="198">
                  <c:v>330.15</c:v>
                </c:pt>
                <c:pt idx="199">
                  <c:v>334.67</c:v>
                </c:pt>
                <c:pt idx="200">
                  <c:v>337.06</c:v>
                </c:pt>
                <c:pt idx="201">
                  <c:v>334.02</c:v>
                </c:pt>
                <c:pt idx="202">
                  <c:v>338.15999999999997</c:v>
                </c:pt>
                <c:pt idx="203">
                  <c:v>332.53000000000003</c:v>
                </c:pt>
                <c:pt idx="204">
                  <c:v>330.94999999999993</c:v>
                </c:pt>
                <c:pt idx="205">
                  <c:v>327.32</c:v>
                </c:pt>
                <c:pt idx="206">
                  <c:v>319.11000000000007</c:v>
                </c:pt>
                <c:pt idx="207">
                  <c:v>318.99</c:v>
                </c:pt>
                <c:pt idx="208">
                  <c:v>316.87</c:v>
                </c:pt>
                <c:pt idx="209">
                  <c:v>318.05</c:v>
                </c:pt>
                <c:pt idx="210">
                  <c:v>314.15000000000003</c:v>
                </c:pt>
                <c:pt idx="211">
                  <c:v>315.64999999999998</c:v>
                </c:pt>
                <c:pt idx="212">
                  <c:v>317.58999999999997</c:v>
                </c:pt>
                <c:pt idx="213">
                  <c:v>318.35999999999996</c:v>
                </c:pt>
                <c:pt idx="214">
                  <c:v>318.81000000000006</c:v>
                </c:pt>
                <c:pt idx="215">
                  <c:v>321.12</c:v>
                </c:pt>
                <c:pt idx="216">
                  <c:v>319.09999999999997</c:v>
                </c:pt>
                <c:pt idx="217">
                  <c:v>316.72000000000003</c:v>
                </c:pt>
                <c:pt idx="218">
                  <c:v>318.11999999999995</c:v>
                </c:pt>
                <c:pt idx="219">
                  <c:v>318.60000000000002</c:v>
                </c:pt>
                <c:pt idx="220">
                  <c:v>317.41000000000003</c:v>
                </c:pt>
                <c:pt idx="221">
                  <c:v>316.87</c:v>
                </c:pt>
                <c:pt idx="222">
                  <c:v>317.03000000000003</c:v>
                </c:pt>
                <c:pt idx="223">
                  <c:v>314.80000000000007</c:v>
                </c:pt>
                <c:pt idx="224">
                  <c:v>313.37</c:v>
                </c:pt>
                <c:pt idx="225">
                  <c:v>313.97000000000003</c:v>
                </c:pt>
                <c:pt idx="226">
                  <c:v>317.76000000000005</c:v>
                </c:pt>
                <c:pt idx="227">
                  <c:v>316.92999999999995</c:v>
                </c:pt>
                <c:pt idx="228">
                  <c:v>315.86</c:v>
                </c:pt>
                <c:pt idx="229">
                  <c:v>314.70000000000005</c:v>
                </c:pt>
                <c:pt idx="230">
                  <c:v>315.34000000000003</c:v>
                </c:pt>
                <c:pt idx="231">
                  <c:v>312.38</c:v>
                </c:pt>
                <c:pt idx="232">
                  <c:v>311.18999999999994</c:v>
                </c:pt>
                <c:pt idx="233">
                  <c:v>307.19000000000005</c:v>
                </c:pt>
                <c:pt idx="234">
                  <c:v>311.38000000000005</c:v>
                </c:pt>
                <c:pt idx="235">
                  <c:v>313.24</c:v>
                </c:pt>
                <c:pt idx="236">
                  <c:v>322.35999999999996</c:v>
                </c:pt>
                <c:pt idx="237">
                  <c:v>318.16999999999996</c:v>
                </c:pt>
                <c:pt idx="238">
                  <c:v>314.8</c:v>
                </c:pt>
                <c:pt idx="239">
                  <c:v>311.27000000000004</c:v>
                </c:pt>
                <c:pt idx="240">
                  <c:v>308.39000000000004</c:v>
                </c:pt>
                <c:pt idx="241">
                  <c:v>305.76</c:v>
                </c:pt>
                <c:pt idx="242">
                  <c:v>307.90999999999997</c:v>
                </c:pt>
                <c:pt idx="243">
                  <c:v>306.87999999999994</c:v>
                </c:pt>
                <c:pt idx="244">
                  <c:v>302.90999999999997</c:v>
                </c:pt>
                <c:pt idx="245">
                  <c:v>338.16000000000008</c:v>
                </c:pt>
                <c:pt idx="246">
                  <c:v>339.78999999999996</c:v>
                </c:pt>
                <c:pt idx="247">
                  <c:v>337.95</c:v>
                </c:pt>
                <c:pt idx="248">
                  <c:v>338.33000000000004</c:v>
                </c:pt>
                <c:pt idx="249">
                  <c:v>337.71</c:v>
                </c:pt>
                <c:pt idx="250">
                  <c:v>334.36</c:v>
                </c:pt>
                <c:pt idx="251">
                  <c:v>338.78999999999996</c:v>
                </c:pt>
                <c:pt idx="252">
                  <c:v>338.88000000000005</c:v>
                </c:pt>
                <c:pt idx="253">
                  <c:v>337.4</c:v>
                </c:pt>
                <c:pt idx="254">
                  <c:v>336.4</c:v>
                </c:pt>
                <c:pt idx="255">
                  <c:v>334.01</c:v>
                </c:pt>
                <c:pt idx="256">
                  <c:v>337.3</c:v>
                </c:pt>
                <c:pt idx="257">
                  <c:v>340.94</c:v>
                </c:pt>
                <c:pt idx="258">
                  <c:v>334.65</c:v>
                </c:pt>
                <c:pt idx="259">
                  <c:v>335.99</c:v>
                </c:pt>
                <c:pt idx="260">
                  <c:v>338.57</c:v>
                </c:pt>
                <c:pt idx="261">
                  <c:v>331.93</c:v>
                </c:pt>
                <c:pt idx="262">
                  <c:v>330.50999999999993</c:v>
                </c:pt>
              </c:numCache>
            </c:numRef>
          </c:val>
          <c:smooth val="0"/>
        </c:ser>
        <c:dLbls>
          <c:showLegendKey val="0"/>
          <c:showVal val="0"/>
          <c:showCatName val="0"/>
          <c:showSerName val="0"/>
          <c:showPercent val="0"/>
          <c:showBubbleSize val="0"/>
        </c:dLbls>
        <c:marker val="1"/>
        <c:smooth val="0"/>
        <c:axId val="90199936"/>
        <c:axId val="90201472"/>
      </c:lineChart>
      <c:dateAx>
        <c:axId val="90199936"/>
        <c:scaling>
          <c:orientation val="minMax"/>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90201472"/>
        <c:crosses val="autoZero"/>
        <c:auto val="1"/>
        <c:lblOffset val="100"/>
        <c:baseTimeUnit val="days"/>
      </c:dateAx>
      <c:valAx>
        <c:axId val="90201472"/>
        <c:scaling>
          <c:orientation val="minMax"/>
          <c:min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9019993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Valor de la UDI</a:t>
            </a:r>
          </a:p>
        </c:rich>
      </c:tx>
      <c:layout/>
      <c:overlay val="0"/>
    </c:title>
    <c:autoTitleDeleted val="0"/>
    <c:plotArea>
      <c:layout/>
      <c:lineChart>
        <c:grouping val="standard"/>
        <c:varyColors val="0"/>
        <c:ser>
          <c:idx val="0"/>
          <c:order val="0"/>
          <c:spPr>
            <a:ln>
              <a:solidFill>
                <a:srgbClr val="C00000"/>
              </a:solidFill>
            </a:ln>
          </c:spPr>
          <c:marker>
            <c:symbol val="none"/>
          </c:marker>
          <c:dLbls>
            <c:dLbl>
              <c:idx val="130"/>
              <c:layout>
                <c:manualLayout>
                  <c:x val="0"/>
                  <c:y val="4.1666666666666664E-2"/>
                </c:manualLayout>
              </c:layout>
              <c:tx>
                <c:rich>
                  <a:bodyPr/>
                  <a:lstStyle/>
                  <a:p>
                    <a:r>
                      <a:rPr lang="en-US"/>
                      <a:t>5.2996</a:t>
                    </a:r>
                  </a:p>
                </c:rich>
              </c:tx>
              <c:showLegendKey val="0"/>
              <c:showVal val="1"/>
              <c:showCatName val="0"/>
              <c:showSerName val="0"/>
              <c:showPercent val="0"/>
              <c:showBubbleSize val="0"/>
            </c:dLbl>
            <c:dLbl>
              <c:idx val="346"/>
              <c:layout>
                <c:manualLayout>
                  <c:x val="0"/>
                  <c:y val="-0.10185185185185185"/>
                </c:manualLayout>
              </c:layout>
              <c:showLegendKey val="0"/>
              <c:showVal val="1"/>
              <c:showCatName val="0"/>
              <c:showSerName val="0"/>
              <c:showPercent val="0"/>
              <c:showBubbleSize val="0"/>
            </c:dLbl>
            <c:showLegendKey val="0"/>
            <c:showVal val="0"/>
            <c:showCatName val="0"/>
            <c:showSerName val="0"/>
            <c:showPercent val="0"/>
            <c:showBubbleSize val="0"/>
          </c:dLbls>
          <c:cat>
            <c:numRef>
              <c:f>DATA!$AP$3:$AP$136</c:f>
              <c:numCache>
                <c:formatCode>m/d/yyyy</c:formatCode>
                <c:ptCount val="134"/>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numCache>
            </c:numRef>
          </c:cat>
          <c:val>
            <c:numRef>
              <c:f>DATA!$AQ$3:$AQ$136</c:f>
              <c:numCache>
                <c:formatCode>General</c:formatCode>
                <c:ptCount val="134"/>
                <c:pt idx="0">
                  <c:v>5.2717309999999999</c:v>
                </c:pt>
                <c:pt idx="1">
                  <c:v>5.2730940000000004</c:v>
                </c:pt>
                <c:pt idx="2">
                  <c:v>5.2744580000000001</c:v>
                </c:pt>
                <c:pt idx="3">
                  <c:v>5.2758219999999998</c:v>
                </c:pt>
                <c:pt idx="4">
                  <c:v>5.2771869999999996</c:v>
                </c:pt>
                <c:pt idx="5">
                  <c:v>5.2785520000000004</c:v>
                </c:pt>
                <c:pt idx="6">
                  <c:v>5.2799170000000002</c:v>
                </c:pt>
                <c:pt idx="7">
                  <c:v>5.2812830000000002</c:v>
                </c:pt>
                <c:pt idx="8">
                  <c:v>5.2826490000000002</c:v>
                </c:pt>
                <c:pt idx="9">
                  <c:v>5.2840150000000001</c:v>
                </c:pt>
                <c:pt idx="10">
                  <c:v>5.284389</c:v>
                </c:pt>
                <c:pt idx="11">
                  <c:v>5.2847619999999997</c:v>
                </c:pt>
                <c:pt idx="12">
                  <c:v>5.2851359999999996</c:v>
                </c:pt>
                <c:pt idx="13">
                  <c:v>5.2855090000000002</c:v>
                </c:pt>
                <c:pt idx="14">
                  <c:v>5.285882</c:v>
                </c:pt>
                <c:pt idx="15">
                  <c:v>5.2862559999999998</c:v>
                </c:pt>
                <c:pt idx="16">
                  <c:v>5.2866289999999996</c:v>
                </c:pt>
                <c:pt idx="17">
                  <c:v>5.2870030000000003</c:v>
                </c:pt>
                <c:pt idx="18">
                  <c:v>5.2873760000000001</c:v>
                </c:pt>
                <c:pt idx="19">
                  <c:v>5.28775</c:v>
                </c:pt>
                <c:pt idx="20">
                  <c:v>5.2881239999999998</c:v>
                </c:pt>
                <c:pt idx="21">
                  <c:v>5.2884969999999996</c:v>
                </c:pt>
                <c:pt idx="22">
                  <c:v>5.2888710000000003</c:v>
                </c:pt>
                <c:pt idx="23">
                  <c:v>5.2892450000000002</c:v>
                </c:pt>
                <c:pt idx="24">
                  <c:v>5.2896179999999999</c:v>
                </c:pt>
                <c:pt idx="25">
                  <c:v>5.2889999999999997</c:v>
                </c:pt>
                <c:pt idx="26">
                  <c:v>5.2883820000000004</c:v>
                </c:pt>
                <c:pt idx="27">
                  <c:v>5.2877640000000001</c:v>
                </c:pt>
                <c:pt idx="28">
                  <c:v>5.2871449999999998</c:v>
                </c:pt>
                <c:pt idx="29">
                  <c:v>5.2865269999999995</c:v>
                </c:pt>
                <c:pt idx="30">
                  <c:v>5.2859090000000002</c:v>
                </c:pt>
                <c:pt idx="31">
                  <c:v>5.285291</c:v>
                </c:pt>
                <c:pt idx="32">
                  <c:v>5.2846739999999999</c:v>
                </c:pt>
                <c:pt idx="33">
                  <c:v>5.2840559999999996</c:v>
                </c:pt>
                <c:pt idx="34">
                  <c:v>5.2834380000000003</c:v>
                </c:pt>
                <c:pt idx="35">
                  <c:v>5.2828210000000002</c:v>
                </c:pt>
                <c:pt idx="36">
                  <c:v>5.282203</c:v>
                </c:pt>
                <c:pt idx="37">
                  <c:v>5.2815849999999998</c:v>
                </c:pt>
                <c:pt idx="38">
                  <c:v>5.2809679999999997</c:v>
                </c:pt>
                <c:pt idx="39">
                  <c:v>5.2803509999999996</c:v>
                </c:pt>
                <c:pt idx="40">
                  <c:v>5.2797330000000002</c:v>
                </c:pt>
                <c:pt idx="41">
                  <c:v>5.2800339999999997</c:v>
                </c:pt>
                <c:pt idx="42">
                  <c:v>5.280335</c:v>
                </c:pt>
                <c:pt idx="43">
                  <c:v>5.2806350000000002</c:v>
                </c:pt>
                <c:pt idx="44">
                  <c:v>5.2809359999999996</c:v>
                </c:pt>
                <c:pt idx="45">
                  <c:v>5.2812359999999998</c:v>
                </c:pt>
                <c:pt idx="46">
                  <c:v>5.2815370000000001</c:v>
                </c:pt>
                <c:pt idx="47">
                  <c:v>5.2818379999999996</c:v>
                </c:pt>
                <c:pt idx="48">
                  <c:v>5.2821379999999998</c:v>
                </c:pt>
                <c:pt idx="49">
                  <c:v>5.2824390000000001</c:v>
                </c:pt>
                <c:pt idx="50">
                  <c:v>5.2827400000000004</c:v>
                </c:pt>
                <c:pt idx="51">
                  <c:v>5.2830399999999997</c:v>
                </c:pt>
                <c:pt idx="52">
                  <c:v>5.2833410000000001</c:v>
                </c:pt>
                <c:pt idx="53">
                  <c:v>5.2836420000000004</c:v>
                </c:pt>
                <c:pt idx="54">
                  <c:v>5.2839419999999997</c:v>
                </c:pt>
                <c:pt idx="55">
                  <c:v>5.284243</c:v>
                </c:pt>
                <c:pt idx="56">
                  <c:v>5.2846700000000002</c:v>
                </c:pt>
                <c:pt idx="57">
                  <c:v>5.2850979999999996</c:v>
                </c:pt>
                <c:pt idx="58">
                  <c:v>5.2855249999999998</c:v>
                </c:pt>
                <c:pt idx="59">
                  <c:v>5.2859530000000001</c:v>
                </c:pt>
                <c:pt idx="60">
                  <c:v>5.2863800000000003</c:v>
                </c:pt>
                <c:pt idx="61">
                  <c:v>5.2868069999999996</c:v>
                </c:pt>
                <c:pt idx="62">
                  <c:v>5.2872349999999999</c:v>
                </c:pt>
                <c:pt idx="63">
                  <c:v>5.2876620000000001</c:v>
                </c:pt>
                <c:pt idx="64">
                  <c:v>5.2880900000000004</c:v>
                </c:pt>
                <c:pt idx="65">
                  <c:v>5.2885179999999998</c:v>
                </c:pt>
                <c:pt idx="66">
                  <c:v>5.288945</c:v>
                </c:pt>
                <c:pt idx="67">
                  <c:v>5.2893730000000003</c:v>
                </c:pt>
                <c:pt idx="68">
                  <c:v>5.2898009999999998</c:v>
                </c:pt>
                <c:pt idx="69">
                  <c:v>5.290095</c:v>
                </c:pt>
                <c:pt idx="70">
                  <c:v>5.2903900000000004</c:v>
                </c:pt>
                <c:pt idx="71">
                  <c:v>5.2906839999999997</c:v>
                </c:pt>
                <c:pt idx="72">
                  <c:v>5.2909790000000001</c:v>
                </c:pt>
                <c:pt idx="73">
                  <c:v>5.2912730000000003</c:v>
                </c:pt>
                <c:pt idx="74">
                  <c:v>5.2915679999999998</c:v>
                </c:pt>
                <c:pt idx="75">
                  <c:v>5.2918620000000001</c:v>
                </c:pt>
                <c:pt idx="76">
                  <c:v>5.2921569999999996</c:v>
                </c:pt>
                <c:pt idx="77">
                  <c:v>5.2924509999999998</c:v>
                </c:pt>
                <c:pt idx="78">
                  <c:v>5.2927460000000002</c:v>
                </c:pt>
                <c:pt idx="79">
                  <c:v>5.2930409999999997</c:v>
                </c:pt>
                <c:pt idx="80">
                  <c:v>5.2933349999999999</c:v>
                </c:pt>
                <c:pt idx="81">
                  <c:v>5.2936300000000003</c:v>
                </c:pt>
                <c:pt idx="82">
                  <c:v>5.2939249999999998</c:v>
                </c:pt>
                <c:pt idx="83">
                  <c:v>5.294219</c:v>
                </c:pt>
                <c:pt idx="84">
                  <c:v>5.2948139999999997</c:v>
                </c:pt>
                <c:pt idx="85">
                  <c:v>5.2954080000000001</c:v>
                </c:pt>
                <c:pt idx="86">
                  <c:v>5.2960029999999998</c:v>
                </c:pt>
                <c:pt idx="87">
                  <c:v>5.2965980000000004</c:v>
                </c:pt>
                <c:pt idx="88">
                  <c:v>5.297193</c:v>
                </c:pt>
                <c:pt idx="89">
                  <c:v>5.2977869999999996</c:v>
                </c:pt>
                <c:pt idx="90">
                  <c:v>5.2983820000000001</c:v>
                </c:pt>
                <c:pt idx="91">
                  <c:v>5.2989769999999998</c:v>
                </c:pt>
                <c:pt idx="92">
                  <c:v>5.2995720000000004</c:v>
                </c:pt>
                <c:pt idx="93">
                  <c:v>5.3001680000000002</c:v>
                </c:pt>
                <c:pt idx="94">
                  <c:v>5.3007629999999999</c:v>
                </c:pt>
                <c:pt idx="95">
                  <c:v>5.3013580000000005</c:v>
                </c:pt>
                <c:pt idx="96">
                  <c:v>5.3019530000000001</c:v>
                </c:pt>
                <c:pt idx="97">
                  <c:v>5.302549</c:v>
                </c:pt>
                <c:pt idx="98">
                  <c:v>5.3031439999999996</c:v>
                </c:pt>
                <c:pt idx="99">
                  <c:v>5.3037400000000003</c:v>
                </c:pt>
                <c:pt idx="100">
                  <c:v>5.3050459999999999</c:v>
                </c:pt>
                <c:pt idx="101">
                  <c:v>5.3063529999999997</c:v>
                </c:pt>
                <c:pt idx="102">
                  <c:v>5.3076610000000004</c:v>
                </c:pt>
                <c:pt idx="103">
                  <c:v>5.3089680000000001</c:v>
                </c:pt>
                <c:pt idx="104">
                  <c:v>5.310276</c:v>
                </c:pt>
                <c:pt idx="105">
                  <c:v>5.3115839999999999</c:v>
                </c:pt>
                <c:pt idx="106">
                  <c:v>5.3128929999999999</c:v>
                </c:pt>
                <c:pt idx="107">
                  <c:v>5.3142019999999999</c:v>
                </c:pt>
                <c:pt idx="108">
                  <c:v>5.3155109999999999</c:v>
                </c:pt>
                <c:pt idx="109">
                  <c:v>5.3168199999999999</c:v>
                </c:pt>
                <c:pt idx="110">
                  <c:v>5.31813</c:v>
                </c:pt>
                <c:pt idx="111">
                  <c:v>5.3194400000000002</c:v>
                </c:pt>
                <c:pt idx="112">
                  <c:v>5.3207509999999996</c:v>
                </c:pt>
                <c:pt idx="113">
                  <c:v>5.3220619999999998</c:v>
                </c:pt>
                <c:pt idx="114">
                  <c:v>5.3233730000000001</c:v>
                </c:pt>
                <c:pt idx="115">
                  <c:v>5.3217689999999997</c:v>
                </c:pt>
                <c:pt idx="116">
                  <c:v>5.3201660000000004</c:v>
                </c:pt>
                <c:pt idx="117">
                  <c:v>5.3185630000000002</c:v>
                </c:pt>
                <c:pt idx="118">
                  <c:v>5.316961</c:v>
                </c:pt>
                <c:pt idx="119">
                  <c:v>5.3153589999999999</c:v>
                </c:pt>
                <c:pt idx="120">
                  <c:v>5.3137569999999998</c:v>
                </c:pt>
                <c:pt idx="121">
                  <c:v>5.3121559999999999</c:v>
                </c:pt>
                <c:pt idx="122">
                  <c:v>5.3105560000000001</c:v>
                </c:pt>
                <c:pt idx="123">
                  <c:v>5.3089560000000002</c:v>
                </c:pt>
                <c:pt idx="124">
                  <c:v>5.3073569999999997</c:v>
                </c:pt>
                <c:pt idx="125">
                  <c:v>5.305758</c:v>
                </c:pt>
                <c:pt idx="126">
                  <c:v>5.3041590000000003</c:v>
                </c:pt>
                <c:pt idx="127">
                  <c:v>5.3025609999999999</c:v>
                </c:pt>
                <c:pt idx="128">
                  <c:v>5.3009640000000005</c:v>
                </c:pt>
                <c:pt idx="129">
                  <c:v>5.2993670000000002</c:v>
                </c:pt>
                <c:pt idx="130">
                  <c:v>5.2994300000000001</c:v>
                </c:pt>
                <c:pt idx="131">
                  <c:v>5.2994940000000001</c:v>
                </c:pt>
                <c:pt idx="132">
                  <c:v>5.2995580000000002</c:v>
                </c:pt>
                <c:pt idx="133">
                  <c:v>5.2996220000000003</c:v>
                </c:pt>
              </c:numCache>
            </c:numRef>
          </c:val>
          <c:smooth val="0"/>
        </c:ser>
        <c:dLbls>
          <c:showLegendKey val="0"/>
          <c:showVal val="0"/>
          <c:showCatName val="0"/>
          <c:showSerName val="0"/>
          <c:showPercent val="0"/>
          <c:showBubbleSize val="0"/>
        </c:dLbls>
        <c:marker val="1"/>
        <c:smooth val="0"/>
        <c:axId val="91842816"/>
        <c:axId val="91848704"/>
      </c:lineChart>
      <c:dateAx>
        <c:axId val="91842816"/>
        <c:scaling>
          <c:orientation val="minMax"/>
        </c:scaling>
        <c:delete val="0"/>
        <c:axPos val="b"/>
        <c:numFmt formatCode="m/d/yyyy" sourceLinked="1"/>
        <c:majorTickMark val="none"/>
        <c:minorTickMark val="none"/>
        <c:tickLblPos val="nextTo"/>
        <c:crossAx val="91848704"/>
        <c:crosses val="autoZero"/>
        <c:auto val="1"/>
        <c:lblOffset val="100"/>
        <c:baseTimeUnit val="days"/>
      </c:dateAx>
      <c:valAx>
        <c:axId val="91848704"/>
        <c:scaling>
          <c:orientation val="minMax"/>
          <c:max val="5.33"/>
          <c:min val="5.25"/>
        </c:scaling>
        <c:delete val="0"/>
        <c:axPos val="l"/>
        <c:numFmt formatCode="General" sourceLinked="1"/>
        <c:majorTickMark val="none"/>
        <c:minorTickMark val="none"/>
        <c:tickLblPos val="nextTo"/>
        <c:crossAx val="91842816"/>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bg1">
                <a:lumMod val="50000"/>
              </a:schemeClr>
            </a:solidFill>
          </c:spPr>
          <c:invertIfNegative val="0"/>
          <c:dPt>
            <c:idx val="1"/>
            <c:invertIfNegative val="0"/>
            <c:bubble3D val="0"/>
            <c:spPr>
              <a:solidFill>
                <a:srgbClr val="C00000"/>
              </a:solidFill>
            </c:spPr>
          </c:dPt>
          <c:dPt>
            <c:idx val="12"/>
            <c:invertIfNegative val="0"/>
            <c:bubble3D val="0"/>
          </c:dPt>
          <c:dLbls>
            <c:dLbl>
              <c:idx val="1"/>
              <c:layout>
                <c:manualLayout>
                  <c:x val="-3.9670518935301232E-3"/>
                  <c:y val="1.4556035834004321E-2"/>
                </c:manualLayout>
              </c:layout>
              <c:showLegendKey val="0"/>
              <c:showVal val="1"/>
              <c:showCatName val="0"/>
              <c:showSerName val="0"/>
              <c:showPercent val="0"/>
              <c:showBubbleSize val="0"/>
            </c:dLbl>
            <c:dLbl>
              <c:idx val="13"/>
              <c:layout/>
              <c:showLegendKey val="0"/>
              <c:showVal val="1"/>
              <c:showCatName val="0"/>
              <c:showSerName val="0"/>
              <c:showPercent val="0"/>
              <c:showBubbleSize val="0"/>
            </c:dLbl>
            <c:showLegendKey val="0"/>
            <c:showVal val="0"/>
            <c:showCatName val="0"/>
            <c:showSerName val="0"/>
            <c:showPercent val="0"/>
            <c:showBubbleSize val="0"/>
          </c:dLbls>
          <c:cat>
            <c:strRef>
              <c:f>'VaR (2)'!$I$27:$I$40</c:f>
              <c:strCache>
                <c:ptCount val="14"/>
                <c:pt idx="0">
                  <c:v>Inbursa</c:v>
                </c:pt>
                <c:pt idx="1">
                  <c:v>FANVIT*</c:v>
                </c:pt>
                <c:pt idx="2">
                  <c:v>Coppel</c:v>
                </c:pt>
                <c:pt idx="3">
                  <c:v>XXI-Banorte</c:v>
                </c:pt>
                <c:pt idx="4">
                  <c:v>Principal</c:v>
                </c:pt>
                <c:pt idx="5">
                  <c:v>Azteca</c:v>
                </c:pt>
                <c:pt idx="6">
                  <c:v>Profuturo GNP</c:v>
                </c:pt>
                <c:pt idx="7">
                  <c:v>Sistema</c:v>
                </c:pt>
                <c:pt idx="8">
                  <c:v>Banamex</c:v>
                </c:pt>
                <c:pt idx="9">
                  <c:v>Metlife</c:v>
                </c:pt>
                <c:pt idx="10">
                  <c:v>PensionISSSTE</c:v>
                </c:pt>
                <c:pt idx="11">
                  <c:v>Invercap</c:v>
                </c:pt>
                <c:pt idx="12">
                  <c:v>SURA</c:v>
                </c:pt>
                <c:pt idx="13">
                  <c:v>Límite</c:v>
                </c:pt>
              </c:strCache>
            </c:strRef>
          </c:cat>
          <c:val>
            <c:numRef>
              <c:f>'VaR (2)'!$J$27:$J$40</c:f>
              <c:numCache>
                <c:formatCode>General</c:formatCode>
                <c:ptCount val="14"/>
                <c:pt idx="0">
                  <c:v>0.205703</c:v>
                </c:pt>
                <c:pt idx="1">
                  <c:v>0.33</c:v>
                </c:pt>
                <c:pt idx="2">
                  <c:v>0.42555900000000002</c:v>
                </c:pt>
                <c:pt idx="3">
                  <c:v>0.52400000000000002</c:v>
                </c:pt>
                <c:pt idx="4">
                  <c:v>0.53953899999999999</c:v>
                </c:pt>
                <c:pt idx="5">
                  <c:v>0.56237899999999996</c:v>
                </c:pt>
                <c:pt idx="6">
                  <c:v>0.61634899999999992</c:v>
                </c:pt>
                <c:pt idx="7">
                  <c:v>0.62910300000000008</c:v>
                </c:pt>
                <c:pt idx="8">
                  <c:v>0.63886999999999994</c:v>
                </c:pt>
                <c:pt idx="9">
                  <c:v>0.64483800000000002</c:v>
                </c:pt>
                <c:pt idx="10">
                  <c:v>0.64923000000000008</c:v>
                </c:pt>
                <c:pt idx="11">
                  <c:v>0.64983999999999997</c:v>
                </c:pt>
                <c:pt idx="12">
                  <c:v>0.67830999999999997</c:v>
                </c:pt>
                <c:pt idx="13" formatCode="0.00">
                  <c:v>0.7</c:v>
                </c:pt>
              </c:numCache>
            </c:numRef>
          </c:val>
        </c:ser>
        <c:dLbls>
          <c:showLegendKey val="0"/>
          <c:showVal val="0"/>
          <c:showCatName val="0"/>
          <c:showSerName val="0"/>
          <c:showPercent val="0"/>
          <c:showBubbleSize val="0"/>
        </c:dLbls>
        <c:gapWidth val="150"/>
        <c:axId val="91908352"/>
        <c:axId val="91914240"/>
      </c:barChart>
      <c:catAx>
        <c:axId val="91908352"/>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91914240"/>
        <c:crosses val="autoZero"/>
        <c:auto val="1"/>
        <c:lblAlgn val="ctr"/>
        <c:lblOffset val="100"/>
        <c:noMultiLvlLbl val="0"/>
      </c:catAx>
      <c:valAx>
        <c:axId val="91914240"/>
        <c:scaling>
          <c:orientation val="minMax"/>
        </c:scaling>
        <c:delete val="0"/>
        <c:axPos val="l"/>
        <c:majorGridlines/>
        <c:numFmt formatCode="General" sourceLinked="1"/>
        <c:majorTickMark val="out"/>
        <c:minorTickMark val="none"/>
        <c:tickLblPos val="nextTo"/>
        <c:crossAx val="91908352"/>
        <c:crosses val="autoZero"/>
        <c:crossBetween val="between"/>
      </c:valAx>
    </c:plotArea>
    <c:plotVisOnly val="1"/>
    <c:dispBlanksAs val="gap"/>
    <c:showDLblsOverMax val="0"/>
  </c:chart>
  <c:spPr>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s-MX" sz="1100"/>
              <a:t>Valuación diaria FANVIT vs. Tesorería incluyendo costo por asesoría financiera </a:t>
            </a:r>
          </a:p>
          <a:p>
            <a:pPr>
              <a:defRPr sz="1100"/>
            </a:pPr>
            <a:r>
              <a:rPr lang="es-MX" sz="1100"/>
              <a:t>(periodo de julio a mayo 2015)</a:t>
            </a:r>
          </a:p>
        </c:rich>
      </c:tx>
      <c:layout/>
      <c:overlay val="0"/>
    </c:title>
    <c:autoTitleDeleted val="0"/>
    <c:plotArea>
      <c:layout>
        <c:manualLayout>
          <c:layoutTarget val="inner"/>
          <c:xMode val="edge"/>
          <c:yMode val="edge"/>
          <c:x val="0.10869710235729117"/>
          <c:y val="0.15451029219022183"/>
          <c:w val="0.83727231183050577"/>
          <c:h val="0.67968679343372584"/>
        </c:manualLayout>
      </c:layout>
      <c:lineChart>
        <c:grouping val="standard"/>
        <c:varyColors val="0"/>
        <c:ser>
          <c:idx val="0"/>
          <c:order val="0"/>
          <c:tx>
            <c:strRef>
              <c:f>VALUACION!$C$2</c:f>
              <c:strCache>
                <c:ptCount val="1"/>
                <c:pt idx="0">
                  <c:v>FANVIT</c:v>
                </c:pt>
              </c:strCache>
            </c:strRef>
          </c:tx>
          <c:marker>
            <c:symbol val="none"/>
          </c:marker>
          <c:dLbls>
            <c:dLbl>
              <c:idx val="56"/>
              <c:layout>
                <c:manualLayout>
                  <c:x val="1.4834957946041033E-3"/>
                  <c:y val="-2.0805563240361157E-2"/>
                </c:manualLayout>
              </c:layout>
              <c:showLegendKey val="0"/>
              <c:showVal val="1"/>
              <c:showCatName val="1"/>
              <c:showSerName val="0"/>
              <c:showPercent val="0"/>
              <c:showBubbleSize val="0"/>
              <c:separator>
</c:separator>
            </c:dLbl>
            <c:dLbl>
              <c:idx val="79"/>
              <c:layout>
                <c:manualLayout>
                  <c:x val="-4.7767506645119494E-2"/>
                  <c:y val="-5.4794732298483216E-2"/>
                </c:manualLayout>
              </c:layout>
              <c:showLegendKey val="0"/>
              <c:showVal val="1"/>
              <c:showCatName val="1"/>
              <c:showSerName val="0"/>
              <c:showPercent val="0"/>
              <c:showBubbleSize val="0"/>
              <c:separator>
</c:separator>
            </c:dLbl>
            <c:dLbl>
              <c:idx val="98"/>
              <c:layout>
                <c:manualLayout>
                  <c:x val="-6.1319842131324444E-2"/>
                  <c:y val="-6.5597378985076782E-2"/>
                </c:manualLayout>
              </c:layout>
              <c:showLegendKey val="0"/>
              <c:showVal val="1"/>
              <c:showCatName val="1"/>
              <c:showSerName val="0"/>
              <c:showPercent val="0"/>
              <c:showBubbleSize val="0"/>
              <c:separator>
</c:separator>
            </c:dLbl>
            <c:dLbl>
              <c:idx val="117"/>
              <c:layout>
                <c:manualLayout>
                  <c:x val="-5.912297167164382E-2"/>
                  <c:y val="-3.2284916263563682E-2"/>
                </c:manualLayout>
              </c:layout>
              <c:showLegendKey val="0"/>
              <c:showVal val="1"/>
              <c:showCatName val="1"/>
              <c:showSerName val="0"/>
              <c:showPercent val="0"/>
              <c:showBubbleSize val="0"/>
              <c:separator>
</c:separator>
            </c:dLbl>
            <c:dLbl>
              <c:idx val="140"/>
              <c:layout>
                <c:manualLayout>
                  <c:x val="-6.3500511860034428E-2"/>
                  <c:y val="-5.0906022119900786E-2"/>
                </c:manualLayout>
              </c:layout>
              <c:showLegendKey val="0"/>
              <c:showVal val="1"/>
              <c:showCatName val="1"/>
              <c:showSerName val="0"/>
              <c:showPercent val="0"/>
              <c:showBubbleSize val="0"/>
              <c:separator>
</c:separator>
            </c:dLbl>
            <c:dLbl>
              <c:idx val="149"/>
              <c:delete val="1"/>
            </c:dLbl>
            <c:dLbl>
              <c:idx val="159"/>
              <c:layout>
                <c:manualLayout>
                  <c:x val="-5.4146922035687668E-2"/>
                  <c:y val="-0.14746300500988907"/>
                </c:manualLayout>
              </c:layout>
              <c:showLegendKey val="0"/>
              <c:showVal val="1"/>
              <c:showCatName val="1"/>
              <c:showSerName val="0"/>
              <c:showPercent val="0"/>
              <c:showBubbleSize val="0"/>
              <c:separator>
</c:separator>
            </c:dLbl>
            <c:dLbl>
              <c:idx val="167"/>
              <c:delete val="1"/>
            </c:dLbl>
            <c:dLbl>
              <c:idx val="169"/>
              <c:delete val="1"/>
            </c:dLbl>
            <c:dLbl>
              <c:idx val="181"/>
              <c:layout>
                <c:manualLayout>
                  <c:x val="-5.4496439967736288E-2"/>
                  <c:y val="-0.12041246077830556"/>
                </c:manualLayout>
              </c:layout>
              <c:showLegendKey val="0"/>
              <c:showVal val="1"/>
              <c:showCatName val="1"/>
              <c:showSerName val="0"/>
              <c:showPercent val="0"/>
              <c:showBubbleSize val="0"/>
              <c:separator>
</c:separator>
            </c:dLbl>
            <c:dLbl>
              <c:idx val="191"/>
              <c:layout>
                <c:manualLayout>
                  <c:x val="-9.13981841511488E-4"/>
                  <c:y val="-4.9332262636840568E-2"/>
                </c:manualLayout>
              </c:layout>
              <c:showLegendKey val="0"/>
              <c:showVal val="1"/>
              <c:showCatName val="1"/>
              <c:showSerName val="0"/>
              <c:showPercent val="0"/>
              <c:showBubbleSize val="0"/>
              <c:separator>
</c:separator>
            </c:dLbl>
            <c:spPr>
              <a:noFill/>
            </c:spPr>
            <c:showLegendKey val="0"/>
            <c:showVal val="0"/>
            <c:showCatName val="0"/>
            <c:showSerName val="0"/>
            <c:showPercent val="0"/>
            <c:showBubbleSize val="0"/>
            <c:separator>
</c:separator>
          </c:dLbls>
          <c:cat>
            <c:numRef>
              <c:f>VALUACION!$B$22:$B$213</c:f>
              <c:numCache>
                <c:formatCode>d\-mmm</c:formatCode>
                <c:ptCount val="192"/>
                <c:pt idx="0">
                  <c:v>41858</c:v>
                </c:pt>
                <c:pt idx="1">
                  <c:v>41859</c:v>
                </c:pt>
                <c:pt idx="2">
                  <c:v>41862</c:v>
                </c:pt>
                <c:pt idx="3">
                  <c:v>41863</c:v>
                </c:pt>
                <c:pt idx="4">
                  <c:v>41864</c:v>
                </c:pt>
                <c:pt idx="5">
                  <c:v>41865</c:v>
                </c:pt>
                <c:pt idx="6">
                  <c:v>41866</c:v>
                </c:pt>
                <c:pt idx="7">
                  <c:v>41869</c:v>
                </c:pt>
                <c:pt idx="8">
                  <c:v>41870</c:v>
                </c:pt>
                <c:pt idx="9">
                  <c:v>41871</c:v>
                </c:pt>
                <c:pt idx="10">
                  <c:v>41872</c:v>
                </c:pt>
                <c:pt idx="11">
                  <c:v>41873</c:v>
                </c:pt>
                <c:pt idx="12">
                  <c:v>41876</c:v>
                </c:pt>
                <c:pt idx="13">
                  <c:v>41877</c:v>
                </c:pt>
                <c:pt idx="14">
                  <c:v>41878</c:v>
                </c:pt>
                <c:pt idx="15">
                  <c:v>41879</c:v>
                </c:pt>
                <c:pt idx="16">
                  <c:v>41880</c:v>
                </c:pt>
                <c:pt idx="17">
                  <c:v>41883</c:v>
                </c:pt>
                <c:pt idx="18">
                  <c:v>41884</c:v>
                </c:pt>
                <c:pt idx="19">
                  <c:v>41885</c:v>
                </c:pt>
                <c:pt idx="20">
                  <c:v>41886</c:v>
                </c:pt>
                <c:pt idx="21">
                  <c:v>41887</c:v>
                </c:pt>
                <c:pt idx="22">
                  <c:v>41890</c:v>
                </c:pt>
                <c:pt idx="23">
                  <c:v>41891</c:v>
                </c:pt>
                <c:pt idx="24">
                  <c:v>41892</c:v>
                </c:pt>
                <c:pt idx="25">
                  <c:v>41893</c:v>
                </c:pt>
                <c:pt idx="26">
                  <c:v>41894</c:v>
                </c:pt>
                <c:pt idx="27">
                  <c:v>41897</c:v>
                </c:pt>
                <c:pt idx="28">
                  <c:v>41899</c:v>
                </c:pt>
                <c:pt idx="29">
                  <c:v>41900</c:v>
                </c:pt>
                <c:pt idx="30">
                  <c:v>41901</c:v>
                </c:pt>
                <c:pt idx="31">
                  <c:v>41904</c:v>
                </c:pt>
                <c:pt idx="32">
                  <c:v>41905</c:v>
                </c:pt>
                <c:pt idx="33">
                  <c:v>41906</c:v>
                </c:pt>
                <c:pt idx="34">
                  <c:v>41907</c:v>
                </c:pt>
                <c:pt idx="35">
                  <c:v>41908</c:v>
                </c:pt>
                <c:pt idx="36">
                  <c:v>41911</c:v>
                </c:pt>
                <c:pt idx="37">
                  <c:v>41912</c:v>
                </c:pt>
                <c:pt idx="38">
                  <c:v>41913</c:v>
                </c:pt>
                <c:pt idx="39">
                  <c:v>41914</c:v>
                </c:pt>
                <c:pt idx="40">
                  <c:v>41915</c:v>
                </c:pt>
                <c:pt idx="41">
                  <c:v>41918</c:v>
                </c:pt>
                <c:pt idx="42">
                  <c:v>41919</c:v>
                </c:pt>
                <c:pt idx="43">
                  <c:v>41920</c:v>
                </c:pt>
                <c:pt idx="44">
                  <c:v>41921</c:v>
                </c:pt>
                <c:pt idx="45">
                  <c:v>41922</c:v>
                </c:pt>
                <c:pt idx="46">
                  <c:v>41925</c:v>
                </c:pt>
                <c:pt idx="47">
                  <c:v>41926</c:v>
                </c:pt>
                <c:pt idx="48">
                  <c:v>41927</c:v>
                </c:pt>
                <c:pt idx="49">
                  <c:v>41928</c:v>
                </c:pt>
                <c:pt idx="50">
                  <c:v>41929</c:v>
                </c:pt>
                <c:pt idx="51">
                  <c:v>41932</c:v>
                </c:pt>
                <c:pt idx="52">
                  <c:v>41933</c:v>
                </c:pt>
                <c:pt idx="53">
                  <c:v>41934</c:v>
                </c:pt>
                <c:pt idx="54">
                  <c:v>41935</c:v>
                </c:pt>
                <c:pt idx="55">
                  <c:v>41936</c:v>
                </c:pt>
                <c:pt idx="56">
                  <c:v>41939</c:v>
                </c:pt>
                <c:pt idx="57">
                  <c:v>41940</c:v>
                </c:pt>
                <c:pt idx="58">
                  <c:v>41941</c:v>
                </c:pt>
                <c:pt idx="59">
                  <c:v>41942</c:v>
                </c:pt>
                <c:pt idx="60">
                  <c:v>41943</c:v>
                </c:pt>
                <c:pt idx="61">
                  <c:v>41946</c:v>
                </c:pt>
                <c:pt idx="62">
                  <c:v>41947</c:v>
                </c:pt>
                <c:pt idx="63">
                  <c:v>41948</c:v>
                </c:pt>
                <c:pt idx="64">
                  <c:v>41949</c:v>
                </c:pt>
                <c:pt idx="65">
                  <c:v>41950</c:v>
                </c:pt>
                <c:pt idx="66">
                  <c:v>41953</c:v>
                </c:pt>
                <c:pt idx="67">
                  <c:v>41954</c:v>
                </c:pt>
                <c:pt idx="68">
                  <c:v>41955</c:v>
                </c:pt>
                <c:pt idx="69">
                  <c:v>41956</c:v>
                </c:pt>
                <c:pt idx="70">
                  <c:v>41957</c:v>
                </c:pt>
                <c:pt idx="71">
                  <c:v>41961</c:v>
                </c:pt>
                <c:pt idx="72">
                  <c:v>41962</c:v>
                </c:pt>
                <c:pt idx="73">
                  <c:v>41963</c:v>
                </c:pt>
                <c:pt idx="74">
                  <c:v>41964</c:v>
                </c:pt>
                <c:pt idx="75">
                  <c:v>41967</c:v>
                </c:pt>
                <c:pt idx="76">
                  <c:v>41968</c:v>
                </c:pt>
                <c:pt idx="77">
                  <c:v>41969</c:v>
                </c:pt>
                <c:pt idx="78">
                  <c:v>41970</c:v>
                </c:pt>
                <c:pt idx="79">
                  <c:v>41971</c:v>
                </c:pt>
                <c:pt idx="80">
                  <c:v>41974</c:v>
                </c:pt>
                <c:pt idx="81">
                  <c:v>41975</c:v>
                </c:pt>
                <c:pt idx="82">
                  <c:v>41976</c:v>
                </c:pt>
                <c:pt idx="83">
                  <c:v>41977</c:v>
                </c:pt>
                <c:pt idx="84">
                  <c:v>41978</c:v>
                </c:pt>
                <c:pt idx="85">
                  <c:v>41981</c:v>
                </c:pt>
                <c:pt idx="86">
                  <c:v>41982</c:v>
                </c:pt>
                <c:pt idx="87">
                  <c:v>41983</c:v>
                </c:pt>
                <c:pt idx="88">
                  <c:v>41984</c:v>
                </c:pt>
                <c:pt idx="89">
                  <c:v>41988</c:v>
                </c:pt>
                <c:pt idx="90">
                  <c:v>41989</c:v>
                </c:pt>
                <c:pt idx="91">
                  <c:v>41990</c:v>
                </c:pt>
                <c:pt idx="92">
                  <c:v>41991</c:v>
                </c:pt>
                <c:pt idx="93">
                  <c:v>41992</c:v>
                </c:pt>
                <c:pt idx="94">
                  <c:v>41995</c:v>
                </c:pt>
                <c:pt idx="95">
                  <c:v>41996</c:v>
                </c:pt>
                <c:pt idx="96">
                  <c:v>41997</c:v>
                </c:pt>
                <c:pt idx="97">
                  <c:v>41999</c:v>
                </c:pt>
                <c:pt idx="98">
                  <c:v>42002</c:v>
                </c:pt>
                <c:pt idx="99">
                  <c:v>42003</c:v>
                </c:pt>
                <c:pt idx="100">
                  <c:v>42004</c:v>
                </c:pt>
                <c:pt idx="101">
                  <c:v>42006</c:v>
                </c:pt>
                <c:pt idx="102">
                  <c:v>42009</c:v>
                </c:pt>
                <c:pt idx="103">
                  <c:v>42010</c:v>
                </c:pt>
                <c:pt idx="104">
                  <c:v>42011</c:v>
                </c:pt>
                <c:pt idx="105">
                  <c:v>42012</c:v>
                </c:pt>
                <c:pt idx="106">
                  <c:v>42013</c:v>
                </c:pt>
                <c:pt idx="107">
                  <c:v>42016</c:v>
                </c:pt>
                <c:pt idx="108">
                  <c:v>42017</c:v>
                </c:pt>
                <c:pt idx="109">
                  <c:v>42018</c:v>
                </c:pt>
                <c:pt idx="110">
                  <c:v>42019</c:v>
                </c:pt>
                <c:pt idx="111">
                  <c:v>42020</c:v>
                </c:pt>
                <c:pt idx="112">
                  <c:v>42023</c:v>
                </c:pt>
                <c:pt idx="113">
                  <c:v>42024</c:v>
                </c:pt>
                <c:pt idx="114">
                  <c:v>42025</c:v>
                </c:pt>
                <c:pt idx="115">
                  <c:v>42026</c:v>
                </c:pt>
                <c:pt idx="116">
                  <c:v>42027</c:v>
                </c:pt>
                <c:pt idx="117">
                  <c:v>42030</c:v>
                </c:pt>
                <c:pt idx="118">
                  <c:v>42031</c:v>
                </c:pt>
                <c:pt idx="119">
                  <c:v>42032</c:v>
                </c:pt>
                <c:pt idx="120">
                  <c:v>42033</c:v>
                </c:pt>
                <c:pt idx="121">
                  <c:v>42034</c:v>
                </c:pt>
                <c:pt idx="122">
                  <c:v>42038</c:v>
                </c:pt>
                <c:pt idx="123">
                  <c:v>42039</c:v>
                </c:pt>
                <c:pt idx="124">
                  <c:v>42040</c:v>
                </c:pt>
                <c:pt idx="125">
                  <c:v>42041</c:v>
                </c:pt>
                <c:pt idx="126">
                  <c:v>42044</c:v>
                </c:pt>
                <c:pt idx="127">
                  <c:v>42045</c:v>
                </c:pt>
                <c:pt idx="128">
                  <c:v>42046</c:v>
                </c:pt>
                <c:pt idx="129">
                  <c:v>42047</c:v>
                </c:pt>
                <c:pt idx="130">
                  <c:v>42048</c:v>
                </c:pt>
                <c:pt idx="131">
                  <c:v>42051</c:v>
                </c:pt>
                <c:pt idx="132">
                  <c:v>42052</c:v>
                </c:pt>
                <c:pt idx="133">
                  <c:v>42053</c:v>
                </c:pt>
                <c:pt idx="134">
                  <c:v>42054</c:v>
                </c:pt>
                <c:pt idx="135">
                  <c:v>42055</c:v>
                </c:pt>
                <c:pt idx="136">
                  <c:v>42058</c:v>
                </c:pt>
                <c:pt idx="137">
                  <c:v>42059</c:v>
                </c:pt>
                <c:pt idx="138">
                  <c:v>42060</c:v>
                </c:pt>
                <c:pt idx="139">
                  <c:v>42061</c:v>
                </c:pt>
                <c:pt idx="140">
                  <c:v>42062</c:v>
                </c:pt>
                <c:pt idx="141">
                  <c:v>42065</c:v>
                </c:pt>
                <c:pt idx="142">
                  <c:v>42066</c:v>
                </c:pt>
                <c:pt idx="143">
                  <c:v>42067</c:v>
                </c:pt>
                <c:pt idx="144">
                  <c:v>42068</c:v>
                </c:pt>
                <c:pt idx="145">
                  <c:v>42069</c:v>
                </c:pt>
                <c:pt idx="146">
                  <c:v>42072</c:v>
                </c:pt>
                <c:pt idx="147">
                  <c:v>42073</c:v>
                </c:pt>
                <c:pt idx="148">
                  <c:v>42074</c:v>
                </c:pt>
                <c:pt idx="149">
                  <c:v>42075</c:v>
                </c:pt>
                <c:pt idx="150">
                  <c:v>42076</c:v>
                </c:pt>
                <c:pt idx="151">
                  <c:v>42080</c:v>
                </c:pt>
                <c:pt idx="152">
                  <c:v>42081</c:v>
                </c:pt>
                <c:pt idx="153">
                  <c:v>42082</c:v>
                </c:pt>
                <c:pt idx="154">
                  <c:v>42083</c:v>
                </c:pt>
                <c:pt idx="155">
                  <c:v>42086</c:v>
                </c:pt>
                <c:pt idx="156">
                  <c:v>42087</c:v>
                </c:pt>
                <c:pt idx="157">
                  <c:v>42088</c:v>
                </c:pt>
                <c:pt idx="158">
                  <c:v>42089</c:v>
                </c:pt>
                <c:pt idx="159">
                  <c:v>42090</c:v>
                </c:pt>
                <c:pt idx="160">
                  <c:v>42093</c:v>
                </c:pt>
                <c:pt idx="161">
                  <c:v>42094</c:v>
                </c:pt>
                <c:pt idx="162">
                  <c:v>42095</c:v>
                </c:pt>
                <c:pt idx="163">
                  <c:v>42100</c:v>
                </c:pt>
                <c:pt idx="164">
                  <c:v>42101</c:v>
                </c:pt>
                <c:pt idx="165">
                  <c:v>42102</c:v>
                </c:pt>
                <c:pt idx="166">
                  <c:v>42103</c:v>
                </c:pt>
                <c:pt idx="167">
                  <c:v>42104</c:v>
                </c:pt>
                <c:pt idx="168">
                  <c:v>42107</c:v>
                </c:pt>
                <c:pt idx="169">
                  <c:v>42108</c:v>
                </c:pt>
                <c:pt idx="170">
                  <c:v>42109</c:v>
                </c:pt>
                <c:pt idx="171">
                  <c:v>42110</c:v>
                </c:pt>
                <c:pt idx="172">
                  <c:v>42111</c:v>
                </c:pt>
                <c:pt idx="173">
                  <c:v>42114</c:v>
                </c:pt>
                <c:pt idx="174">
                  <c:v>42115</c:v>
                </c:pt>
                <c:pt idx="175">
                  <c:v>42116</c:v>
                </c:pt>
                <c:pt idx="176">
                  <c:v>42117</c:v>
                </c:pt>
                <c:pt idx="177">
                  <c:v>42118</c:v>
                </c:pt>
                <c:pt idx="178">
                  <c:v>42121</c:v>
                </c:pt>
                <c:pt idx="179">
                  <c:v>42122</c:v>
                </c:pt>
                <c:pt idx="180">
                  <c:v>42123</c:v>
                </c:pt>
                <c:pt idx="181">
                  <c:v>42124</c:v>
                </c:pt>
                <c:pt idx="182">
                  <c:v>42128</c:v>
                </c:pt>
                <c:pt idx="183">
                  <c:v>42129</c:v>
                </c:pt>
                <c:pt idx="184">
                  <c:v>42130</c:v>
                </c:pt>
                <c:pt idx="185">
                  <c:v>42131</c:v>
                </c:pt>
                <c:pt idx="186">
                  <c:v>42132</c:v>
                </c:pt>
                <c:pt idx="187">
                  <c:v>42135</c:v>
                </c:pt>
                <c:pt idx="188">
                  <c:v>42136</c:v>
                </c:pt>
                <c:pt idx="189">
                  <c:v>42137</c:v>
                </c:pt>
                <c:pt idx="190">
                  <c:v>42138</c:v>
                </c:pt>
                <c:pt idx="191">
                  <c:v>42139</c:v>
                </c:pt>
              </c:numCache>
            </c:numRef>
          </c:cat>
          <c:val>
            <c:numRef>
              <c:f>VALUACION!$C$22:$C$213</c:f>
              <c:numCache>
                <c:formatCode>#,##0.00</c:formatCode>
                <c:ptCount val="192"/>
                <c:pt idx="0">
                  <c:v>822853.67000007629</c:v>
                </c:pt>
                <c:pt idx="1">
                  <c:v>5179870.2800006866</c:v>
                </c:pt>
                <c:pt idx="2">
                  <c:v>9949074.1399993896</c:v>
                </c:pt>
                <c:pt idx="3">
                  <c:v>11510013.550000191</c:v>
                </c:pt>
                <c:pt idx="4">
                  <c:v>8786817.1300001144</c:v>
                </c:pt>
                <c:pt idx="5">
                  <c:v>10595644.789999962</c:v>
                </c:pt>
                <c:pt idx="6">
                  <c:v>18157990.899999619</c:v>
                </c:pt>
                <c:pt idx="7">
                  <c:v>19839332.299999237</c:v>
                </c:pt>
                <c:pt idx="8">
                  <c:v>21246608.219999313</c:v>
                </c:pt>
                <c:pt idx="9">
                  <c:v>18543533.359999657</c:v>
                </c:pt>
                <c:pt idx="10">
                  <c:v>20289311.370000839</c:v>
                </c:pt>
                <c:pt idx="11">
                  <c:v>27399074.34000206</c:v>
                </c:pt>
                <c:pt idx="12">
                  <c:v>25191910.030000687</c:v>
                </c:pt>
                <c:pt idx="13">
                  <c:v>18101149.520000458</c:v>
                </c:pt>
                <c:pt idx="14">
                  <c:v>23012628.370000839</c:v>
                </c:pt>
                <c:pt idx="15">
                  <c:v>25165597.070001602</c:v>
                </c:pt>
                <c:pt idx="16">
                  <c:v>27439879.380001068</c:v>
                </c:pt>
                <c:pt idx="17">
                  <c:v>31345110.700000763</c:v>
                </c:pt>
                <c:pt idx="18">
                  <c:v>30289259.029998779</c:v>
                </c:pt>
                <c:pt idx="19">
                  <c:v>51493015.729999542</c:v>
                </c:pt>
                <c:pt idx="20">
                  <c:v>60385623.740001678</c:v>
                </c:pt>
                <c:pt idx="21">
                  <c:v>73762217.319999695</c:v>
                </c:pt>
                <c:pt idx="22">
                  <c:v>74121916.029998779</c:v>
                </c:pt>
                <c:pt idx="23">
                  <c:v>77259911.700000763</c:v>
                </c:pt>
                <c:pt idx="24">
                  <c:v>80769901.009998322</c:v>
                </c:pt>
                <c:pt idx="25">
                  <c:v>88388627.670000076</c:v>
                </c:pt>
                <c:pt idx="26">
                  <c:v>75753573.530000687</c:v>
                </c:pt>
                <c:pt idx="27">
                  <c:v>41742277.420000076</c:v>
                </c:pt>
                <c:pt idx="28">
                  <c:v>53639183.689998627</c:v>
                </c:pt>
                <c:pt idx="29">
                  <c:v>46663413.049995422</c:v>
                </c:pt>
                <c:pt idx="30">
                  <c:v>58092410.339996338</c:v>
                </c:pt>
                <c:pt idx="31">
                  <c:v>32327590.309997559</c:v>
                </c:pt>
                <c:pt idx="32">
                  <c:v>37040935.720001221</c:v>
                </c:pt>
                <c:pt idx="33">
                  <c:v>37829381.830001831</c:v>
                </c:pt>
                <c:pt idx="34">
                  <c:v>20888103.840000153</c:v>
                </c:pt>
                <c:pt idx="35">
                  <c:v>-32121330.25</c:v>
                </c:pt>
                <c:pt idx="36">
                  <c:v>-90413736.100002006</c:v>
                </c:pt>
                <c:pt idx="37">
                  <c:v>-52994224.630001068</c:v>
                </c:pt>
                <c:pt idx="38">
                  <c:v>-18977960.910003662</c:v>
                </c:pt>
                <c:pt idx="39">
                  <c:v>25686887.349998474</c:v>
                </c:pt>
                <c:pt idx="40">
                  <c:v>15973435.979999542</c:v>
                </c:pt>
                <c:pt idx="41">
                  <c:v>46040162.979999542</c:v>
                </c:pt>
                <c:pt idx="42">
                  <c:v>47547965.040000916</c:v>
                </c:pt>
                <c:pt idx="43">
                  <c:v>90324584.689998627</c:v>
                </c:pt>
                <c:pt idx="44">
                  <c:v>60497870.759998322</c:v>
                </c:pt>
                <c:pt idx="45">
                  <c:v>40415693.189998627</c:v>
                </c:pt>
                <c:pt idx="46">
                  <c:v>57434220.009998322</c:v>
                </c:pt>
                <c:pt idx="47">
                  <c:v>62580349.620002747</c:v>
                </c:pt>
                <c:pt idx="48">
                  <c:v>52362341.520000458</c:v>
                </c:pt>
                <c:pt idx="49">
                  <c:v>1565669.0700035095</c:v>
                </c:pt>
                <c:pt idx="50">
                  <c:v>22913942.129997253</c:v>
                </c:pt>
                <c:pt idx="51">
                  <c:v>71324910.720001221</c:v>
                </c:pt>
                <c:pt idx="52">
                  <c:v>88423046.529998779</c:v>
                </c:pt>
                <c:pt idx="53">
                  <c:v>107493623.11999893</c:v>
                </c:pt>
                <c:pt idx="54">
                  <c:v>117148859.07999802</c:v>
                </c:pt>
                <c:pt idx="55">
                  <c:v>182473198.81999588</c:v>
                </c:pt>
                <c:pt idx="56">
                  <c:v>214811533.98999786</c:v>
                </c:pt>
                <c:pt idx="57">
                  <c:v>221006114.42000198</c:v>
                </c:pt>
                <c:pt idx="58">
                  <c:v>219671724.29999924</c:v>
                </c:pt>
                <c:pt idx="59">
                  <c:v>152475373.06000137</c:v>
                </c:pt>
                <c:pt idx="60">
                  <c:v>152873931.61999512</c:v>
                </c:pt>
                <c:pt idx="61">
                  <c:v>106378012.65000153</c:v>
                </c:pt>
                <c:pt idx="62">
                  <c:v>127295912.80000305</c:v>
                </c:pt>
                <c:pt idx="63">
                  <c:v>123586929.86000061</c:v>
                </c:pt>
                <c:pt idx="64">
                  <c:v>104171618.70999908</c:v>
                </c:pt>
                <c:pt idx="65">
                  <c:v>155752836.13000107</c:v>
                </c:pt>
                <c:pt idx="66">
                  <c:v>134575734.5</c:v>
                </c:pt>
                <c:pt idx="67">
                  <c:v>141076623.00999832</c:v>
                </c:pt>
                <c:pt idx="68">
                  <c:v>153717452.59000015</c:v>
                </c:pt>
                <c:pt idx="69">
                  <c:v>158976110.88000107</c:v>
                </c:pt>
                <c:pt idx="70">
                  <c:v>195150768.06000137</c:v>
                </c:pt>
                <c:pt idx="71">
                  <c:v>224232255.98999786</c:v>
                </c:pt>
                <c:pt idx="72">
                  <c:v>204885662.56000137</c:v>
                </c:pt>
                <c:pt idx="73">
                  <c:v>201640913.65999603</c:v>
                </c:pt>
                <c:pt idx="74">
                  <c:v>260285524.55999756</c:v>
                </c:pt>
                <c:pt idx="75">
                  <c:v>310859315.55000305</c:v>
                </c:pt>
                <c:pt idx="76">
                  <c:v>341101458.77999878</c:v>
                </c:pt>
                <c:pt idx="77">
                  <c:v>357344046.09000015</c:v>
                </c:pt>
                <c:pt idx="78">
                  <c:v>337074944.54000092</c:v>
                </c:pt>
                <c:pt idx="79">
                  <c:v>346297062.40999985</c:v>
                </c:pt>
                <c:pt idx="80">
                  <c:v>328156416.62000275</c:v>
                </c:pt>
                <c:pt idx="81">
                  <c:v>235889403.88999939</c:v>
                </c:pt>
                <c:pt idx="82">
                  <c:v>241163325.15000153</c:v>
                </c:pt>
                <c:pt idx="83">
                  <c:v>232455799.33999634</c:v>
                </c:pt>
                <c:pt idx="84">
                  <c:v>204184479.52000046</c:v>
                </c:pt>
                <c:pt idx="85">
                  <c:v>195230136.51999664</c:v>
                </c:pt>
                <c:pt idx="86">
                  <c:v>219068814.28000259</c:v>
                </c:pt>
                <c:pt idx="87">
                  <c:v>191220057.9600029</c:v>
                </c:pt>
                <c:pt idx="88">
                  <c:v>206724812.29000092</c:v>
                </c:pt>
                <c:pt idx="89">
                  <c:v>167571289.99000168</c:v>
                </c:pt>
                <c:pt idx="90">
                  <c:v>100886145.56000519</c:v>
                </c:pt>
                <c:pt idx="91">
                  <c:v>201700677.40000153</c:v>
                </c:pt>
                <c:pt idx="92">
                  <c:v>291550630.47000122</c:v>
                </c:pt>
                <c:pt idx="93">
                  <c:v>391528613.97000122</c:v>
                </c:pt>
                <c:pt idx="94">
                  <c:v>406970033.02999878</c:v>
                </c:pt>
                <c:pt idx="95">
                  <c:v>426829841.58000183</c:v>
                </c:pt>
                <c:pt idx="96">
                  <c:v>415375789.94000244</c:v>
                </c:pt>
                <c:pt idx="97">
                  <c:v>475167555.88999939</c:v>
                </c:pt>
                <c:pt idx="98">
                  <c:v>445276438.15000153</c:v>
                </c:pt>
                <c:pt idx="99">
                  <c:v>443110967.68000793</c:v>
                </c:pt>
                <c:pt idx="100">
                  <c:v>461809559.38000488</c:v>
                </c:pt>
                <c:pt idx="101">
                  <c:v>490961710.62999725</c:v>
                </c:pt>
                <c:pt idx="102">
                  <c:v>443417153.27999878</c:v>
                </c:pt>
                <c:pt idx="103">
                  <c:v>393737525.82000732</c:v>
                </c:pt>
                <c:pt idx="104">
                  <c:v>430938648.64000702</c:v>
                </c:pt>
                <c:pt idx="105">
                  <c:v>486248656.49000549</c:v>
                </c:pt>
                <c:pt idx="106">
                  <c:v>480406587.12000275</c:v>
                </c:pt>
                <c:pt idx="107">
                  <c:v>490329806.81999969</c:v>
                </c:pt>
                <c:pt idx="108">
                  <c:v>495649021.55999756</c:v>
                </c:pt>
                <c:pt idx="109">
                  <c:v>550043298.98000336</c:v>
                </c:pt>
                <c:pt idx="110">
                  <c:v>591830691.47000122</c:v>
                </c:pt>
                <c:pt idx="111">
                  <c:v>692711929.41999817</c:v>
                </c:pt>
                <c:pt idx="112">
                  <c:v>709344266.29000092</c:v>
                </c:pt>
                <c:pt idx="113">
                  <c:v>708808437.19999695</c:v>
                </c:pt>
                <c:pt idx="114">
                  <c:v>703232222.81999207</c:v>
                </c:pt>
                <c:pt idx="115">
                  <c:v>636207286.27000427</c:v>
                </c:pt>
                <c:pt idx="116">
                  <c:v>692948742.12000275</c:v>
                </c:pt>
                <c:pt idx="117">
                  <c:v>771511182.03000641</c:v>
                </c:pt>
                <c:pt idx="118">
                  <c:v>748065002.87999725</c:v>
                </c:pt>
                <c:pt idx="119">
                  <c:v>777329846.08000183</c:v>
                </c:pt>
                <c:pt idx="120">
                  <c:v>776649195.09000397</c:v>
                </c:pt>
                <c:pt idx="121">
                  <c:v>720259011.25</c:v>
                </c:pt>
                <c:pt idx="122">
                  <c:v>604384326.72999573</c:v>
                </c:pt>
                <c:pt idx="123">
                  <c:v>614496872.88999939</c:v>
                </c:pt>
                <c:pt idx="124">
                  <c:v>620176516.88999939</c:v>
                </c:pt>
                <c:pt idx="125">
                  <c:v>492317714.98000336</c:v>
                </c:pt>
                <c:pt idx="126">
                  <c:v>466965743.18999481</c:v>
                </c:pt>
                <c:pt idx="127">
                  <c:v>433221342.06000519</c:v>
                </c:pt>
                <c:pt idx="128">
                  <c:v>411969168.49000549</c:v>
                </c:pt>
                <c:pt idx="129">
                  <c:v>508457041.51999664</c:v>
                </c:pt>
                <c:pt idx="130">
                  <c:v>572970855.3500061</c:v>
                </c:pt>
                <c:pt idx="131">
                  <c:v>510112532.26000214</c:v>
                </c:pt>
                <c:pt idx="132">
                  <c:v>459649392.3999939</c:v>
                </c:pt>
                <c:pt idx="133">
                  <c:v>544876913.95999908</c:v>
                </c:pt>
                <c:pt idx="134">
                  <c:v>509689581.26999664</c:v>
                </c:pt>
                <c:pt idx="135">
                  <c:v>566768559.01999664</c:v>
                </c:pt>
                <c:pt idx="136">
                  <c:v>603818476.90000153</c:v>
                </c:pt>
                <c:pt idx="137">
                  <c:v>630441636.84999847</c:v>
                </c:pt>
                <c:pt idx="138">
                  <c:v>617242274.73000336</c:v>
                </c:pt>
                <c:pt idx="139">
                  <c:v>624495717.24000549</c:v>
                </c:pt>
                <c:pt idx="140">
                  <c:v>611012841.40000916</c:v>
                </c:pt>
                <c:pt idx="141">
                  <c:v>544869212.84000397</c:v>
                </c:pt>
                <c:pt idx="142">
                  <c:v>439346487.58000183</c:v>
                </c:pt>
                <c:pt idx="143">
                  <c:v>436523016.05999756</c:v>
                </c:pt>
                <c:pt idx="144">
                  <c:v>403734545.02000427</c:v>
                </c:pt>
                <c:pt idx="145">
                  <c:v>236424518.91000366</c:v>
                </c:pt>
                <c:pt idx="146">
                  <c:v>143913927.83000183</c:v>
                </c:pt>
                <c:pt idx="147">
                  <c:v>163001801.34000397</c:v>
                </c:pt>
                <c:pt idx="148">
                  <c:v>298489236.08000201</c:v>
                </c:pt>
                <c:pt idx="149">
                  <c:v>221200509.29000854</c:v>
                </c:pt>
                <c:pt idx="150">
                  <c:v>162179561.29000092</c:v>
                </c:pt>
                <c:pt idx="151">
                  <c:v>256425958.13999939</c:v>
                </c:pt>
                <c:pt idx="152">
                  <c:v>471471451.05000305</c:v>
                </c:pt>
                <c:pt idx="153">
                  <c:v>407692765.68000793</c:v>
                </c:pt>
                <c:pt idx="154">
                  <c:v>556945529.00000763</c:v>
                </c:pt>
                <c:pt idx="155">
                  <c:v>595779500.19999695</c:v>
                </c:pt>
                <c:pt idx="156">
                  <c:v>568835182.26000214</c:v>
                </c:pt>
                <c:pt idx="157">
                  <c:v>481226723.87000275</c:v>
                </c:pt>
                <c:pt idx="158">
                  <c:v>438914184.90000153</c:v>
                </c:pt>
                <c:pt idx="159">
                  <c:v>414540429.58000946</c:v>
                </c:pt>
                <c:pt idx="160">
                  <c:v>383084782.19000244</c:v>
                </c:pt>
                <c:pt idx="161">
                  <c:v>412867778.54000092</c:v>
                </c:pt>
                <c:pt idx="162">
                  <c:v>473976770.48000336</c:v>
                </c:pt>
                <c:pt idx="163">
                  <c:v>561821702.97000122</c:v>
                </c:pt>
                <c:pt idx="164">
                  <c:v>596611345.00380707</c:v>
                </c:pt>
                <c:pt idx="165">
                  <c:v>617914693.22380066</c:v>
                </c:pt>
                <c:pt idx="166">
                  <c:v>638009010.53380585</c:v>
                </c:pt>
                <c:pt idx="167">
                  <c:v>643273784.34380341</c:v>
                </c:pt>
                <c:pt idx="168">
                  <c:v>650323567.98381042</c:v>
                </c:pt>
                <c:pt idx="169">
                  <c:v>683570164.84379578</c:v>
                </c:pt>
                <c:pt idx="170">
                  <c:v>755458340.39379883</c:v>
                </c:pt>
                <c:pt idx="171">
                  <c:v>747345225.46379089</c:v>
                </c:pt>
                <c:pt idx="172">
                  <c:v>742613395.53379059</c:v>
                </c:pt>
                <c:pt idx="173">
                  <c:v>693042833.30379486</c:v>
                </c:pt>
                <c:pt idx="174">
                  <c:v>653319678.52379608</c:v>
                </c:pt>
                <c:pt idx="175">
                  <c:v>644392143.26380157</c:v>
                </c:pt>
                <c:pt idx="176">
                  <c:v>657853315.58380127</c:v>
                </c:pt>
                <c:pt idx="177">
                  <c:v>694001275.77380371</c:v>
                </c:pt>
                <c:pt idx="178">
                  <c:v>649511138.59379578</c:v>
                </c:pt>
                <c:pt idx="179">
                  <c:v>597488026.54379272</c:v>
                </c:pt>
                <c:pt idx="180">
                  <c:v>588968471.48379517</c:v>
                </c:pt>
                <c:pt idx="181">
                  <c:v>569429887.62380219</c:v>
                </c:pt>
                <c:pt idx="182">
                  <c:v>494445362.84379578</c:v>
                </c:pt>
                <c:pt idx="183">
                  <c:v>368804736.48379517</c:v>
                </c:pt>
                <c:pt idx="184">
                  <c:v>322894966.51380157</c:v>
                </c:pt>
                <c:pt idx="185">
                  <c:v>437266807.20379639</c:v>
                </c:pt>
                <c:pt idx="186">
                  <c:v>616526386.26379395</c:v>
                </c:pt>
                <c:pt idx="187">
                  <c:v>511516862.83379364</c:v>
                </c:pt>
                <c:pt idx="188">
                  <c:v>493655250.95379639</c:v>
                </c:pt>
                <c:pt idx="189">
                  <c:v>459186034.95379639</c:v>
                </c:pt>
                <c:pt idx="190">
                  <c:v>535433712.61379242</c:v>
                </c:pt>
                <c:pt idx="191">
                  <c:v>691018247.80379486</c:v>
                </c:pt>
              </c:numCache>
            </c:numRef>
          </c:val>
          <c:smooth val="0"/>
        </c:ser>
        <c:ser>
          <c:idx val="1"/>
          <c:order val="1"/>
          <c:tx>
            <c:strRef>
              <c:f>VALUACION!$D$2</c:f>
              <c:strCache>
                <c:ptCount val="1"/>
                <c:pt idx="0">
                  <c:v>Tesorería</c:v>
                </c:pt>
              </c:strCache>
            </c:strRef>
          </c:tx>
          <c:marker>
            <c:symbol val="none"/>
          </c:marker>
          <c:dLbls>
            <c:dLbl>
              <c:idx val="56"/>
              <c:layout>
                <c:manualLayout>
                  <c:x val="-6.7905146897252059E-3"/>
                  <c:y val="2.8835486476139378E-2"/>
                </c:manualLayout>
              </c:layout>
              <c:showLegendKey val="0"/>
              <c:showVal val="1"/>
              <c:showCatName val="1"/>
              <c:showSerName val="0"/>
              <c:showPercent val="0"/>
              <c:showBubbleSize val="0"/>
              <c:separator>
</c:separator>
            </c:dLbl>
            <c:dLbl>
              <c:idx val="79"/>
              <c:layout>
                <c:manualLayout>
                  <c:x val="-4.7767506645119494E-2"/>
                  <c:y val="4.8796523054020866E-2"/>
                </c:manualLayout>
              </c:layout>
              <c:showLegendKey val="0"/>
              <c:showVal val="1"/>
              <c:showCatName val="1"/>
              <c:showSerName val="0"/>
              <c:showPercent val="0"/>
              <c:showBubbleSize val="0"/>
              <c:separator>
</c:separator>
            </c:dLbl>
            <c:dLbl>
              <c:idx val="98"/>
              <c:layout>
                <c:manualLayout>
                  <c:x val="-3.9624393230661532E-2"/>
                  <c:y val="3.4072293928102106E-2"/>
                </c:manualLayout>
              </c:layout>
              <c:showLegendKey val="0"/>
              <c:showVal val="1"/>
              <c:showCatName val="1"/>
              <c:showSerName val="0"/>
              <c:showPercent val="0"/>
              <c:showBubbleSize val="0"/>
              <c:separator>
</c:separator>
            </c:dLbl>
            <c:dLbl>
              <c:idx val="119"/>
              <c:layout>
                <c:manualLayout>
                  <c:x val="-6.2333326677446968E-2"/>
                  <c:y val="4.9138551100320664E-2"/>
                </c:manualLayout>
              </c:layout>
              <c:showLegendKey val="0"/>
              <c:showVal val="1"/>
              <c:showCatName val="1"/>
              <c:showSerName val="0"/>
              <c:showPercent val="0"/>
              <c:showBubbleSize val="0"/>
              <c:separator>
</c:separator>
            </c:dLbl>
            <c:dLbl>
              <c:idx val="140"/>
              <c:layout>
                <c:manualLayout>
                  <c:x val="-6.2555655654866232E-2"/>
                  <c:y val="6.8720635092077556E-2"/>
                </c:manualLayout>
              </c:layout>
              <c:showLegendKey val="0"/>
              <c:showVal val="1"/>
              <c:showCatName val="1"/>
              <c:showSerName val="0"/>
              <c:showPercent val="0"/>
              <c:showBubbleSize val="0"/>
              <c:separator>
</c:separator>
            </c:dLbl>
            <c:dLbl>
              <c:idx val="159"/>
              <c:layout>
                <c:manualLayout>
                  <c:x val="-4.6089216507649786E-2"/>
                  <c:y val="7.5332655538623727E-2"/>
                </c:manualLayout>
              </c:layout>
              <c:showLegendKey val="0"/>
              <c:showVal val="1"/>
              <c:showCatName val="1"/>
              <c:showSerName val="0"/>
              <c:showPercent val="0"/>
              <c:showBubbleSize val="0"/>
              <c:separator>
</c:separator>
            </c:dLbl>
            <c:dLbl>
              <c:idx val="181"/>
              <c:layout>
                <c:manualLayout>
                  <c:x val="-6.8798485545344457E-2"/>
                  <c:y val="6.0422737273152054E-2"/>
                </c:manualLayout>
              </c:layout>
              <c:showLegendKey val="0"/>
              <c:showVal val="1"/>
              <c:showCatName val="1"/>
              <c:showSerName val="0"/>
              <c:showPercent val="0"/>
              <c:showBubbleSize val="0"/>
              <c:separator>
</c:separator>
            </c:dLbl>
            <c:dLbl>
              <c:idx val="191"/>
              <c:layout>
                <c:manualLayout>
                  <c:x val="0"/>
                  <c:y val="8.9459509592830097E-2"/>
                </c:manualLayout>
              </c:layout>
              <c:showLegendKey val="0"/>
              <c:showVal val="1"/>
              <c:showCatName val="1"/>
              <c:showSerName val="0"/>
              <c:showPercent val="0"/>
              <c:showBubbleSize val="0"/>
              <c:separator>
</c:separator>
            </c:dLbl>
            <c:showLegendKey val="0"/>
            <c:showVal val="0"/>
            <c:showCatName val="0"/>
            <c:showSerName val="0"/>
            <c:showPercent val="0"/>
            <c:showBubbleSize val="0"/>
          </c:dLbls>
          <c:cat>
            <c:numRef>
              <c:f>VALUACION!$B$22:$B$213</c:f>
              <c:numCache>
                <c:formatCode>d\-mmm</c:formatCode>
                <c:ptCount val="192"/>
                <c:pt idx="0">
                  <c:v>41858</c:v>
                </c:pt>
                <c:pt idx="1">
                  <c:v>41859</c:v>
                </c:pt>
                <c:pt idx="2">
                  <c:v>41862</c:v>
                </c:pt>
                <c:pt idx="3">
                  <c:v>41863</c:v>
                </c:pt>
                <c:pt idx="4">
                  <c:v>41864</c:v>
                </c:pt>
                <c:pt idx="5">
                  <c:v>41865</c:v>
                </c:pt>
                <c:pt idx="6">
                  <c:v>41866</c:v>
                </c:pt>
                <c:pt idx="7">
                  <c:v>41869</c:v>
                </c:pt>
                <c:pt idx="8">
                  <c:v>41870</c:v>
                </c:pt>
                <c:pt idx="9">
                  <c:v>41871</c:v>
                </c:pt>
                <c:pt idx="10">
                  <c:v>41872</c:v>
                </c:pt>
                <c:pt idx="11">
                  <c:v>41873</c:v>
                </c:pt>
                <c:pt idx="12">
                  <c:v>41876</c:v>
                </c:pt>
                <c:pt idx="13">
                  <c:v>41877</c:v>
                </c:pt>
                <c:pt idx="14">
                  <c:v>41878</c:v>
                </c:pt>
                <c:pt idx="15">
                  <c:v>41879</c:v>
                </c:pt>
                <c:pt idx="16">
                  <c:v>41880</c:v>
                </c:pt>
                <c:pt idx="17">
                  <c:v>41883</c:v>
                </c:pt>
                <c:pt idx="18">
                  <c:v>41884</c:v>
                </c:pt>
                <c:pt idx="19">
                  <c:v>41885</c:v>
                </c:pt>
                <c:pt idx="20">
                  <c:v>41886</c:v>
                </c:pt>
                <c:pt idx="21">
                  <c:v>41887</c:v>
                </c:pt>
                <c:pt idx="22">
                  <c:v>41890</c:v>
                </c:pt>
                <c:pt idx="23">
                  <c:v>41891</c:v>
                </c:pt>
                <c:pt idx="24">
                  <c:v>41892</c:v>
                </c:pt>
                <c:pt idx="25">
                  <c:v>41893</c:v>
                </c:pt>
                <c:pt idx="26">
                  <c:v>41894</c:v>
                </c:pt>
                <c:pt idx="27">
                  <c:v>41897</c:v>
                </c:pt>
                <c:pt idx="28">
                  <c:v>41899</c:v>
                </c:pt>
                <c:pt idx="29">
                  <c:v>41900</c:v>
                </c:pt>
                <c:pt idx="30">
                  <c:v>41901</c:v>
                </c:pt>
                <c:pt idx="31">
                  <c:v>41904</c:v>
                </c:pt>
                <c:pt idx="32">
                  <c:v>41905</c:v>
                </c:pt>
                <c:pt idx="33">
                  <c:v>41906</c:v>
                </c:pt>
                <c:pt idx="34">
                  <c:v>41907</c:v>
                </c:pt>
                <c:pt idx="35">
                  <c:v>41908</c:v>
                </c:pt>
                <c:pt idx="36">
                  <c:v>41911</c:v>
                </c:pt>
                <c:pt idx="37">
                  <c:v>41912</c:v>
                </c:pt>
                <c:pt idx="38">
                  <c:v>41913</c:v>
                </c:pt>
                <c:pt idx="39">
                  <c:v>41914</c:v>
                </c:pt>
                <c:pt idx="40">
                  <c:v>41915</c:v>
                </c:pt>
                <c:pt idx="41">
                  <c:v>41918</c:v>
                </c:pt>
                <c:pt idx="42">
                  <c:v>41919</c:v>
                </c:pt>
                <c:pt idx="43">
                  <c:v>41920</c:v>
                </c:pt>
                <c:pt idx="44">
                  <c:v>41921</c:v>
                </c:pt>
                <c:pt idx="45">
                  <c:v>41922</c:v>
                </c:pt>
                <c:pt idx="46">
                  <c:v>41925</c:v>
                </c:pt>
                <c:pt idx="47">
                  <c:v>41926</c:v>
                </c:pt>
                <c:pt idx="48">
                  <c:v>41927</c:v>
                </c:pt>
                <c:pt idx="49">
                  <c:v>41928</c:v>
                </c:pt>
                <c:pt idx="50">
                  <c:v>41929</c:v>
                </c:pt>
                <c:pt idx="51">
                  <c:v>41932</c:v>
                </c:pt>
                <c:pt idx="52">
                  <c:v>41933</c:v>
                </c:pt>
                <c:pt idx="53">
                  <c:v>41934</c:v>
                </c:pt>
                <c:pt idx="54">
                  <c:v>41935</c:v>
                </c:pt>
                <c:pt idx="55">
                  <c:v>41936</c:v>
                </c:pt>
                <c:pt idx="56">
                  <c:v>41939</c:v>
                </c:pt>
                <c:pt idx="57">
                  <c:v>41940</c:v>
                </c:pt>
                <c:pt idx="58">
                  <c:v>41941</c:v>
                </c:pt>
                <c:pt idx="59">
                  <c:v>41942</c:v>
                </c:pt>
                <c:pt idx="60">
                  <c:v>41943</c:v>
                </c:pt>
                <c:pt idx="61">
                  <c:v>41946</c:v>
                </c:pt>
                <c:pt idx="62">
                  <c:v>41947</c:v>
                </c:pt>
                <c:pt idx="63">
                  <c:v>41948</c:v>
                </c:pt>
                <c:pt idx="64">
                  <c:v>41949</c:v>
                </c:pt>
                <c:pt idx="65">
                  <c:v>41950</c:v>
                </c:pt>
                <c:pt idx="66">
                  <c:v>41953</c:v>
                </c:pt>
                <c:pt idx="67">
                  <c:v>41954</c:v>
                </c:pt>
                <c:pt idx="68">
                  <c:v>41955</c:v>
                </c:pt>
                <c:pt idx="69">
                  <c:v>41956</c:v>
                </c:pt>
                <c:pt idx="70">
                  <c:v>41957</c:v>
                </c:pt>
                <c:pt idx="71">
                  <c:v>41961</c:v>
                </c:pt>
                <c:pt idx="72">
                  <c:v>41962</c:v>
                </c:pt>
                <c:pt idx="73">
                  <c:v>41963</c:v>
                </c:pt>
                <c:pt idx="74">
                  <c:v>41964</c:v>
                </c:pt>
                <c:pt idx="75">
                  <c:v>41967</c:v>
                </c:pt>
                <c:pt idx="76">
                  <c:v>41968</c:v>
                </c:pt>
                <c:pt idx="77">
                  <c:v>41969</c:v>
                </c:pt>
                <c:pt idx="78">
                  <c:v>41970</c:v>
                </c:pt>
                <c:pt idx="79">
                  <c:v>41971</c:v>
                </c:pt>
                <c:pt idx="80">
                  <c:v>41974</c:v>
                </c:pt>
                <c:pt idx="81">
                  <c:v>41975</c:v>
                </c:pt>
                <c:pt idx="82">
                  <c:v>41976</c:v>
                </c:pt>
                <c:pt idx="83">
                  <c:v>41977</c:v>
                </c:pt>
                <c:pt idx="84">
                  <c:v>41978</c:v>
                </c:pt>
                <c:pt idx="85">
                  <c:v>41981</c:v>
                </c:pt>
                <c:pt idx="86">
                  <c:v>41982</c:v>
                </c:pt>
                <c:pt idx="87">
                  <c:v>41983</c:v>
                </c:pt>
                <c:pt idx="88">
                  <c:v>41984</c:v>
                </c:pt>
                <c:pt idx="89">
                  <c:v>41988</c:v>
                </c:pt>
                <c:pt idx="90">
                  <c:v>41989</c:v>
                </c:pt>
                <c:pt idx="91">
                  <c:v>41990</c:v>
                </c:pt>
                <c:pt idx="92">
                  <c:v>41991</c:v>
                </c:pt>
                <c:pt idx="93">
                  <c:v>41992</c:v>
                </c:pt>
                <c:pt idx="94">
                  <c:v>41995</c:v>
                </c:pt>
                <c:pt idx="95">
                  <c:v>41996</c:v>
                </c:pt>
                <c:pt idx="96">
                  <c:v>41997</c:v>
                </c:pt>
                <c:pt idx="97">
                  <c:v>41999</c:v>
                </c:pt>
                <c:pt idx="98">
                  <c:v>42002</c:v>
                </c:pt>
                <c:pt idx="99">
                  <c:v>42003</c:v>
                </c:pt>
                <c:pt idx="100">
                  <c:v>42004</c:v>
                </c:pt>
                <c:pt idx="101">
                  <c:v>42006</c:v>
                </c:pt>
                <c:pt idx="102">
                  <c:v>42009</c:v>
                </c:pt>
                <c:pt idx="103">
                  <c:v>42010</c:v>
                </c:pt>
                <c:pt idx="104">
                  <c:v>42011</c:v>
                </c:pt>
                <c:pt idx="105">
                  <c:v>42012</c:v>
                </c:pt>
                <c:pt idx="106">
                  <c:v>42013</c:v>
                </c:pt>
                <c:pt idx="107">
                  <c:v>42016</c:v>
                </c:pt>
                <c:pt idx="108">
                  <c:v>42017</c:v>
                </c:pt>
                <c:pt idx="109">
                  <c:v>42018</c:v>
                </c:pt>
                <c:pt idx="110">
                  <c:v>42019</c:v>
                </c:pt>
                <c:pt idx="111">
                  <c:v>42020</c:v>
                </c:pt>
                <c:pt idx="112">
                  <c:v>42023</c:v>
                </c:pt>
                <c:pt idx="113">
                  <c:v>42024</c:v>
                </c:pt>
                <c:pt idx="114">
                  <c:v>42025</c:v>
                </c:pt>
                <c:pt idx="115">
                  <c:v>42026</c:v>
                </c:pt>
                <c:pt idx="116">
                  <c:v>42027</c:v>
                </c:pt>
                <c:pt idx="117">
                  <c:v>42030</c:v>
                </c:pt>
                <c:pt idx="118">
                  <c:v>42031</c:v>
                </c:pt>
                <c:pt idx="119">
                  <c:v>42032</c:v>
                </c:pt>
                <c:pt idx="120">
                  <c:v>42033</c:v>
                </c:pt>
                <c:pt idx="121">
                  <c:v>42034</c:v>
                </c:pt>
                <c:pt idx="122">
                  <c:v>42038</c:v>
                </c:pt>
                <c:pt idx="123">
                  <c:v>42039</c:v>
                </c:pt>
                <c:pt idx="124">
                  <c:v>42040</c:v>
                </c:pt>
                <c:pt idx="125">
                  <c:v>42041</c:v>
                </c:pt>
                <c:pt idx="126">
                  <c:v>42044</c:v>
                </c:pt>
                <c:pt idx="127">
                  <c:v>42045</c:v>
                </c:pt>
                <c:pt idx="128">
                  <c:v>42046</c:v>
                </c:pt>
                <c:pt idx="129">
                  <c:v>42047</c:v>
                </c:pt>
                <c:pt idx="130">
                  <c:v>42048</c:v>
                </c:pt>
                <c:pt idx="131">
                  <c:v>42051</c:v>
                </c:pt>
                <c:pt idx="132">
                  <c:v>42052</c:v>
                </c:pt>
                <c:pt idx="133">
                  <c:v>42053</c:v>
                </c:pt>
                <c:pt idx="134">
                  <c:v>42054</c:v>
                </c:pt>
                <c:pt idx="135">
                  <c:v>42055</c:v>
                </c:pt>
                <c:pt idx="136">
                  <c:v>42058</c:v>
                </c:pt>
                <c:pt idx="137">
                  <c:v>42059</c:v>
                </c:pt>
                <c:pt idx="138">
                  <c:v>42060</c:v>
                </c:pt>
                <c:pt idx="139">
                  <c:v>42061</c:v>
                </c:pt>
                <c:pt idx="140">
                  <c:v>42062</c:v>
                </c:pt>
                <c:pt idx="141">
                  <c:v>42065</c:v>
                </c:pt>
                <c:pt idx="142">
                  <c:v>42066</c:v>
                </c:pt>
                <c:pt idx="143">
                  <c:v>42067</c:v>
                </c:pt>
                <c:pt idx="144">
                  <c:v>42068</c:v>
                </c:pt>
                <c:pt idx="145">
                  <c:v>42069</c:v>
                </c:pt>
                <c:pt idx="146">
                  <c:v>42072</c:v>
                </c:pt>
                <c:pt idx="147">
                  <c:v>42073</c:v>
                </c:pt>
                <c:pt idx="148">
                  <c:v>42074</c:v>
                </c:pt>
                <c:pt idx="149">
                  <c:v>42075</c:v>
                </c:pt>
                <c:pt idx="150">
                  <c:v>42076</c:v>
                </c:pt>
                <c:pt idx="151">
                  <c:v>42080</c:v>
                </c:pt>
                <c:pt idx="152">
                  <c:v>42081</c:v>
                </c:pt>
                <c:pt idx="153">
                  <c:v>42082</c:v>
                </c:pt>
                <c:pt idx="154">
                  <c:v>42083</c:v>
                </c:pt>
                <c:pt idx="155">
                  <c:v>42086</c:v>
                </c:pt>
                <c:pt idx="156">
                  <c:v>42087</c:v>
                </c:pt>
                <c:pt idx="157">
                  <c:v>42088</c:v>
                </c:pt>
                <c:pt idx="158">
                  <c:v>42089</c:v>
                </c:pt>
                <c:pt idx="159">
                  <c:v>42090</c:v>
                </c:pt>
                <c:pt idx="160">
                  <c:v>42093</c:v>
                </c:pt>
                <c:pt idx="161">
                  <c:v>42094</c:v>
                </c:pt>
                <c:pt idx="162">
                  <c:v>42095</c:v>
                </c:pt>
                <c:pt idx="163">
                  <c:v>42100</c:v>
                </c:pt>
                <c:pt idx="164">
                  <c:v>42101</c:v>
                </c:pt>
                <c:pt idx="165">
                  <c:v>42102</c:v>
                </c:pt>
                <c:pt idx="166">
                  <c:v>42103</c:v>
                </c:pt>
                <c:pt idx="167">
                  <c:v>42104</c:v>
                </c:pt>
                <c:pt idx="168">
                  <c:v>42107</c:v>
                </c:pt>
                <c:pt idx="169">
                  <c:v>42108</c:v>
                </c:pt>
                <c:pt idx="170">
                  <c:v>42109</c:v>
                </c:pt>
                <c:pt idx="171">
                  <c:v>42110</c:v>
                </c:pt>
                <c:pt idx="172">
                  <c:v>42111</c:v>
                </c:pt>
                <c:pt idx="173">
                  <c:v>42114</c:v>
                </c:pt>
                <c:pt idx="174">
                  <c:v>42115</c:v>
                </c:pt>
                <c:pt idx="175">
                  <c:v>42116</c:v>
                </c:pt>
                <c:pt idx="176">
                  <c:v>42117</c:v>
                </c:pt>
                <c:pt idx="177">
                  <c:v>42118</c:v>
                </c:pt>
                <c:pt idx="178">
                  <c:v>42121</c:v>
                </c:pt>
                <c:pt idx="179">
                  <c:v>42122</c:v>
                </c:pt>
                <c:pt idx="180">
                  <c:v>42123</c:v>
                </c:pt>
                <c:pt idx="181">
                  <c:v>42124</c:v>
                </c:pt>
                <c:pt idx="182">
                  <c:v>42128</c:v>
                </c:pt>
                <c:pt idx="183">
                  <c:v>42129</c:v>
                </c:pt>
                <c:pt idx="184">
                  <c:v>42130</c:v>
                </c:pt>
                <c:pt idx="185">
                  <c:v>42131</c:v>
                </c:pt>
                <c:pt idx="186">
                  <c:v>42132</c:v>
                </c:pt>
                <c:pt idx="187">
                  <c:v>42135</c:v>
                </c:pt>
                <c:pt idx="188">
                  <c:v>42136</c:v>
                </c:pt>
                <c:pt idx="189">
                  <c:v>42137</c:v>
                </c:pt>
                <c:pt idx="190">
                  <c:v>42138</c:v>
                </c:pt>
                <c:pt idx="191">
                  <c:v>42139</c:v>
                </c:pt>
              </c:numCache>
            </c:numRef>
          </c:cat>
          <c:val>
            <c:numRef>
              <c:f>VALUACION!$D$22:$D$213</c:f>
              <c:numCache>
                <c:formatCode>#,##0.00</c:formatCode>
                <c:ptCount val="192"/>
                <c:pt idx="0">
                  <c:v>2877326.0969164278</c:v>
                </c:pt>
                <c:pt idx="1">
                  <c:v>3367859.5581113305</c:v>
                </c:pt>
                <c:pt idx="2">
                  <c:v>3858797.076855483</c:v>
                </c:pt>
                <c:pt idx="3">
                  <c:v>4348256.7770519275</c:v>
                </c:pt>
                <c:pt idx="4">
                  <c:v>4839095.8267994002</c:v>
                </c:pt>
                <c:pt idx="5">
                  <c:v>5497367.202522778</c:v>
                </c:pt>
                <c:pt idx="6">
                  <c:v>6156277.1763621112</c:v>
                </c:pt>
                <c:pt idx="7">
                  <c:v>6815327.9899062887</c:v>
                </c:pt>
                <c:pt idx="8">
                  <c:v>7476665.9613013994</c:v>
                </c:pt>
                <c:pt idx="9">
                  <c:v>8137774.9221875379</c:v>
                </c:pt>
                <c:pt idx="10">
                  <c:v>8968476.2337106355</c:v>
                </c:pt>
                <c:pt idx="11">
                  <c:v>9799779.9001520239</c:v>
                </c:pt>
                <c:pt idx="12">
                  <c:v>10630896.570728259</c:v>
                </c:pt>
                <c:pt idx="13">
                  <c:v>11461412.496316843</c:v>
                </c:pt>
                <c:pt idx="14">
                  <c:v>12292344.533307996</c:v>
                </c:pt>
                <c:pt idx="15">
                  <c:v>13292903.419036232</c:v>
                </c:pt>
                <c:pt idx="16">
                  <c:v>14293654.987015732</c:v>
                </c:pt>
                <c:pt idx="17">
                  <c:v>15294737.414870953</c:v>
                </c:pt>
                <c:pt idx="18">
                  <c:v>16295730.388626356</c:v>
                </c:pt>
                <c:pt idx="19">
                  <c:v>17298519.791768841</c:v>
                </c:pt>
                <c:pt idx="20">
                  <c:v>18471503.60114551</c:v>
                </c:pt>
                <c:pt idx="21">
                  <c:v>19645620.705256037</c:v>
                </c:pt>
                <c:pt idx="22">
                  <c:v>20819768.283840608</c:v>
                </c:pt>
                <c:pt idx="23">
                  <c:v>21994181.720391665</c:v>
                </c:pt>
                <c:pt idx="24">
                  <c:v>23168892.53103704</c:v>
                </c:pt>
                <c:pt idx="25">
                  <c:v>24427928.197819013</c:v>
                </c:pt>
                <c:pt idx="26">
                  <c:v>25685893.394736346</c:v>
                </c:pt>
                <c:pt idx="27">
                  <c:v>26940968.981116638</c:v>
                </c:pt>
                <c:pt idx="28">
                  <c:v>28471600.859881617</c:v>
                </c:pt>
                <c:pt idx="29">
                  <c:v>29991577.602427639</c:v>
                </c:pt>
                <c:pt idx="30">
                  <c:v>31517549.321150247</c:v>
                </c:pt>
                <c:pt idx="31">
                  <c:v>33299709.962146115</c:v>
                </c:pt>
                <c:pt idx="32">
                  <c:v>35070541.259392194</c:v>
                </c:pt>
                <c:pt idx="33">
                  <c:v>36841438.698506393</c:v>
                </c:pt>
                <c:pt idx="34">
                  <c:v>38610914.952633649</c:v>
                </c:pt>
                <c:pt idx="35">
                  <c:v>40375944.304234467</c:v>
                </c:pt>
                <c:pt idx="36">
                  <c:v>42393570.179727897</c:v>
                </c:pt>
                <c:pt idx="37">
                  <c:v>44428531.204154275</c:v>
                </c:pt>
                <c:pt idx="38">
                  <c:v>46459692.709713787</c:v>
                </c:pt>
                <c:pt idx="39">
                  <c:v>48501319.772794023</c:v>
                </c:pt>
                <c:pt idx="40">
                  <c:v>50535432.729646467</c:v>
                </c:pt>
                <c:pt idx="41">
                  <c:v>52826924.557138868</c:v>
                </c:pt>
                <c:pt idx="42">
                  <c:v>55118543.79390534</c:v>
                </c:pt>
                <c:pt idx="43">
                  <c:v>57412268.625537738</c:v>
                </c:pt>
                <c:pt idx="44">
                  <c:v>59707996.874247216</c:v>
                </c:pt>
                <c:pt idx="45">
                  <c:v>61997507.177264057</c:v>
                </c:pt>
                <c:pt idx="46">
                  <c:v>64540720.94876948</c:v>
                </c:pt>
                <c:pt idx="47">
                  <c:v>67084369.282330856</c:v>
                </c:pt>
                <c:pt idx="48">
                  <c:v>69627139.391388327</c:v>
                </c:pt>
                <c:pt idx="49">
                  <c:v>72165620.003661126</c:v>
                </c:pt>
                <c:pt idx="50">
                  <c:v>74714259.554240122</c:v>
                </c:pt>
                <c:pt idx="51">
                  <c:v>77267000.589657992</c:v>
                </c:pt>
                <c:pt idx="52">
                  <c:v>79812815.824916303</c:v>
                </c:pt>
                <c:pt idx="53">
                  <c:v>82360241.464419991</c:v>
                </c:pt>
                <c:pt idx="54">
                  <c:v>84908482.434960306</c:v>
                </c:pt>
                <c:pt idx="55">
                  <c:v>87462239.683078662</c:v>
                </c:pt>
                <c:pt idx="56">
                  <c:v>90027137.224079132</c:v>
                </c:pt>
                <c:pt idx="57">
                  <c:v>92592559.583699375</c:v>
                </c:pt>
                <c:pt idx="58">
                  <c:v>95149458.040636048</c:v>
                </c:pt>
                <c:pt idx="59">
                  <c:v>97717466.508091897</c:v>
                </c:pt>
                <c:pt idx="60">
                  <c:v>100302293.44351511</c:v>
                </c:pt>
                <c:pt idx="61">
                  <c:v>102883142.39475977</c:v>
                </c:pt>
                <c:pt idx="62">
                  <c:v>105465780.98857284</c:v>
                </c:pt>
                <c:pt idx="63">
                  <c:v>108022949.77839006</c:v>
                </c:pt>
                <c:pt idx="64">
                  <c:v>110578473.65990153</c:v>
                </c:pt>
                <c:pt idx="65">
                  <c:v>113138367.61677775</c:v>
                </c:pt>
                <c:pt idx="66">
                  <c:v>115704854.61495599</c:v>
                </c:pt>
                <c:pt idx="67">
                  <c:v>118270817.08712129</c:v>
                </c:pt>
                <c:pt idx="68">
                  <c:v>120854632.04903409</c:v>
                </c:pt>
                <c:pt idx="69">
                  <c:v>123430506.44802335</c:v>
                </c:pt>
                <c:pt idx="70">
                  <c:v>126009465.7413888</c:v>
                </c:pt>
                <c:pt idx="71">
                  <c:v>128590888.64090267</c:v>
                </c:pt>
                <c:pt idx="72">
                  <c:v>131179064.87551415</c:v>
                </c:pt>
                <c:pt idx="73">
                  <c:v>133758561.23555711</c:v>
                </c:pt>
                <c:pt idx="74">
                  <c:v>136334640.1192528</c:v>
                </c:pt>
                <c:pt idx="75">
                  <c:v>138915017.77518266</c:v>
                </c:pt>
                <c:pt idx="76">
                  <c:v>141481083.99865893</c:v>
                </c:pt>
                <c:pt idx="77">
                  <c:v>144056967.33754081</c:v>
                </c:pt>
                <c:pt idx="78">
                  <c:v>146639573.32193482</c:v>
                </c:pt>
                <c:pt idx="79">
                  <c:v>149231405.63688508</c:v>
                </c:pt>
                <c:pt idx="80">
                  <c:v>151796378.72346783</c:v>
                </c:pt>
                <c:pt idx="81">
                  <c:v>154361972.50608867</c:v>
                </c:pt>
                <c:pt idx="82">
                  <c:v>156919599.85916653</c:v>
                </c:pt>
                <c:pt idx="83">
                  <c:v>159476491.91006488</c:v>
                </c:pt>
                <c:pt idx="84">
                  <c:v>162030996.60506731</c:v>
                </c:pt>
                <c:pt idx="85">
                  <c:v>164584745.15554976</c:v>
                </c:pt>
                <c:pt idx="86">
                  <c:v>167147774.4642038</c:v>
                </c:pt>
                <c:pt idx="87">
                  <c:v>169700048.72531945</c:v>
                </c:pt>
                <c:pt idx="88">
                  <c:v>172270432.16858679</c:v>
                </c:pt>
                <c:pt idx="89">
                  <c:v>174845859.663726</c:v>
                </c:pt>
                <c:pt idx="90">
                  <c:v>177841989.28682631</c:v>
                </c:pt>
                <c:pt idx="91">
                  <c:v>180866290.9170025</c:v>
                </c:pt>
                <c:pt idx="92">
                  <c:v>183898304.66815051</c:v>
                </c:pt>
                <c:pt idx="93">
                  <c:v>186948739.9767811</c:v>
                </c:pt>
                <c:pt idx="94">
                  <c:v>190431060.51871961</c:v>
                </c:pt>
                <c:pt idx="95">
                  <c:v>193903852.40215456</c:v>
                </c:pt>
                <c:pt idx="96">
                  <c:v>197398132.40016359</c:v>
                </c:pt>
                <c:pt idx="97">
                  <c:v>200908829.97822484</c:v>
                </c:pt>
                <c:pt idx="98">
                  <c:v>204428180.92548749</c:v>
                </c:pt>
                <c:pt idx="99">
                  <c:v>207902370.27224603</c:v>
                </c:pt>
                <c:pt idx="100">
                  <c:v>211378164.58145884</c:v>
                </c:pt>
                <c:pt idx="101">
                  <c:v>214867717.74007958</c:v>
                </c:pt>
                <c:pt idx="102">
                  <c:v>218375663.61658132</c:v>
                </c:pt>
                <c:pt idx="103">
                  <c:v>221823155.84349823</c:v>
                </c:pt>
                <c:pt idx="104">
                  <c:v>225228860.69942188</c:v>
                </c:pt>
                <c:pt idx="105">
                  <c:v>228627965.50042894</c:v>
                </c:pt>
                <c:pt idx="106">
                  <c:v>232037833.90784132</c:v>
                </c:pt>
                <c:pt idx="107">
                  <c:v>235437281.07201496</c:v>
                </c:pt>
                <c:pt idx="108">
                  <c:v>238836023.69026405</c:v>
                </c:pt>
                <c:pt idx="109">
                  <c:v>242239329.38400781</c:v>
                </c:pt>
                <c:pt idx="110">
                  <c:v>245657402.36259398</c:v>
                </c:pt>
                <c:pt idx="111">
                  <c:v>249083966.1787076</c:v>
                </c:pt>
                <c:pt idx="112">
                  <c:v>252511929.88317445</c:v>
                </c:pt>
                <c:pt idx="113">
                  <c:v>255928535.22596842</c:v>
                </c:pt>
                <c:pt idx="114">
                  <c:v>259344672.78633383</c:v>
                </c:pt>
                <c:pt idx="115">
                  <c:v>262743894.60350612</c:v>
                </c:pt>
                <c:pt idx="116">
                  <c:v>266159169.4941017</c:v>
                </c:pt>
                <c:pt idx="117">
                  <c:v>269579138.41383159</c:v>
                </c:pt>
                <c:pt idx="118">
                  <c:v>272997127.43398881</c:v>
                </c:pt>
                <c:pt idx="119">
                  <c:v>276417587.7075718</c:v>
                </c:pt>
                <c:pt idx="120">
                  <c:v>279837990.50396013</c:v>
                </c:pt>
                <c:pt idx="121">
                  <c:v>283309809.76784277</c:v>
                </c:pt>
                <c:pt idx="122">
                  <c:v>286715665.75312513</c:v>
                </c:pt>
                <c:pt idx="123">
                  <c:v>290200819.66548467</c:v>
                </c:pt>
                <c:pt idx="124">
                  <c:v>293619217.07384694</c:v>
                </c:pt>
                <c:pt idx="125">
                  <c:v>297026782.00038069</c:v>
                </c:pt>
                <c:pt idx="126">
                  <c:v>300432199.05152673</c:v>
                </c:pt>
                <c:pt idx="127">
                  <c:v>303833580.81849051</c:v>
                </c:pt>
                <c:pt idx="128">
                  <c:v>307266405.58131009</c:v>
                </c:pt>
                <c:pt idx="129">
                  <c:v>310707485.41771114</c:v>
                </c:pt>
                <c:pt idx="130">
                  <c:v>286162700.02693045</c:v>
                </c:pt>
                <c:pt idx="131">
                  <c:v>317626243.73566717</c:v>
                </c:pt>
                <c:pt idx="132">
                  <c:v>321051965.89505363</c:v>
                </c:pt>
                <c:pt idx="133">
                  <c:v>324496138.44649804</c:v>
                </c:pt>
                <c:pt idx="134">
                  <c:v>327926127.92199093</c:v>
                </c:pt>
                <c:pt idx="135">
                  <c:v>331360984.96586418</c:v>
                </c:pt>
                <c:pt idx="136">
                  <c:v>334787767.23832393</c:v>
                </c:pt>
                <c:pt idx="137">
                  <c:v>338194400.41898036</c:v>
                </c:pt>
                <c:pt idx="138">
                  <c:v>341599918.98683554</c:v>
                </c:pt>
                <c:pt idx="139">
                  <c:v>345017254.44616902</c:v>
                </c:pt>
                <c:pt idx="140">
                  <c:v>348489450.77285886</c:v>
                </c:pt>
                <c:pt idx="141">
                  <c:v>351911222.3578735</c:v>
                </c:pt>
                <c:pt idx="142">
                  <c:v>355390942.20052278</c:v>
                </c:pt>
                <c:pt idx="143">
                  <c:v>358825808.68664306</c:v>
                </c:pt>
                <c:pt idx="144">
                  <c:v>362246726.88090038</c:v>
                </c:pt>
                <c:pt idx="145">
                  <c:v>365653377.24793106</c:v>
                </c:pt>
                <c:pt idx="146">
                  <c:v>369041067.63371986</c:v>
                </c:pt>
                <c:pt idx="147">
                  <c:v>372441456.67455781</c:v>
                </c:pt>
                <c:pt idx="148">
                  <c:v>355873910.758479</c:v>
                </c:pt>
                <c:pt idx="149">
                  <c:v>379268170.50369203</c:v>
                </c:pt>
                <c:pt idx="150">
                  <c:v>382700475.36966681</c:v>
                </c:pt>
                <c:pt idx="151">
                  <c:v>386129774.46323609</c:v>
                </c:pt>
                <c:pt idx="152">
                  <c:v>389588689.41845828</c:v>
                </c:pt>
                <c:pt idx="153">
                  <c:v>393042112.32021809</c:v>
                </c:pt>
                <c:pt idx="154">
                  <c:v>396452479.87837595</c:v>
                </c:pt>
                <c:pt idx="155">
                  <c:v>399866137.53687155</c:v>
                </c:pt>
                <c:pt idx="156">
                  <c:v>403311066.91985214</c:v>
                </c:pt>
                <c:pt idx="157">
                  <c:v>406715019.41257536</c:v>
                </c:pt>
                <c:pt idx="158">
                  <c:v>410115387.09296918</c:v>
                </c:pt>
                <c:pt idx="159">
                  <c:v>413949831.75065386</c:v>
                </c:pt>
                <c:pt idx="160">
                  <c:v>417819169.05995411</c:v>
                </c:pt>
                <c:pt idx="161">
                  <c:v>421766245.14472234</c:v>
                </c:pt>
                <c:pt idx="162">
                  <c:v>425706120.89129627</c:v>
                </c:pt>
                <c:pt idx="163">
                  <c:v>429615943.33901525</c:v>
                </c:pt>
                <c:pt idx="164">
                  <c:v>433478317.87591898</c:v>
                </c:pt>
                <c:pt idx="165">
                  <c:v>437342509.11501813</c:v>
                </c:pt>
                <c:pt idx="166">
                  <c:v>441221006.47674513</c:v>
                </c:pt>
                <c:pt idx="167">
                  <c:v>445074766.29644257</c:v>
                </c:pt>
                <c:pt idx="168">
                  <c:v>448929125.34774941</c:v>
                </c:pt>
                <c:pt idx="169">
                  <c:v>452786310.35978937</c:v>
                </c:pt>
                <c:pt idx="170">
                  <c:v>456648371.546839</c:v>
                </c:pt>
                <c:pt idx="171">
                  <c:v>460509743.11911958</c:v>
                </c:pt>
                <c:pt idx="172">
                  <c:v>464370712.48585612</c:v>
                </c:pt>
                <c:pt idx="173">
                  <c:v>468227468.35480314</c:v>
                </c:pt>
                <c:pt idx="174">
                  <c:v>472068255.01245403</c:v>
                </c:pt>
                <c:pt idx="175">
                  <c:v>475908285.3094787</c:v>
                </c:pt>
                <c:pt idx="176">
                  <c:v>479686486.0545187</c:v>
                </c:pt>
                <c:pt idx="177">
                  <c:v>483480303.17315805</c:v>
                </c:pt>
                <c:pt idx="178">
                  <c:v>487257808.73678219</c:v>
                </c:pt>
                <c:pt idx="179">
                  <c:v>491030979.04106885</c:v>
                </c:pt>
                <c:pt idx="180">
                  <c:v>494803439.38243383</c:v>
                </c:pt>
                <c:pt idx="181">
                  <c:v>498662257.59141815</c:v>
                </c:pt>
                <c:pt idx="182">
                  <c:v>502464486.8412196</c:v>
                </c:pt>
                <c:pt idx="183">
                  <c:v>506318709.89435989</c:v>
                </c:pt>
                <c:pt idx="184">
                  <c:v>510119001.2776345</c:v>
                </c:pt>
                <c:pt idx="185">
                  <c:v>513928950.72745627</c:v>
                </c:pt>
                <c:pt idx="186">
                  <c:v>517741455.13006222</c:v>
                </c:pt>
                <c:pt idx="187">
                  <c:v>521545121.23111284</c:v>
                </c:pt>
                <c:pt idx="188">
                  <c:v>525333533.91734612</c:v>
                </c:pt>
                <c:pt idx="189">
                  <c:v>529119055.01934832</c:v>
                </c:pt>
                <c:pt idx="190">
                  <c:v>532910972.45430976</c:v>
                </c:pt>
                <c:pt idx="191">
                  <c:v>536728540.93897963</c:v>
                </c:pt>
              </c:numCache>
            </c:numRef>
          </c:val>
          <c:smooth val="0"/>
        </c:ser>
        <c:dLbls>
          <c:showLegendKey val="0"/>
          <c:showVal val="0"/>
          <c:showCatName val="0"/>
          <c:showSerName val="0"/>
          <c:showPercent val="0"/>
          <c:showBubbleSize val="0"/>
        </c:dLbls>
        <c:marker val="1"/>
        <c:smooth val="0"/>
        <c:axId val="30423680"/>
        <c:axId val="30429568"/>
      </c:lineChart>
      <c:dateAx>
        <c:axId val="30423680"/>
        <c:scaling>
          <c:orientation val="minMax"/>
          <c:max val="42139"/>
          <c:min val="41944"/>
        </c:scaling>
        <c:delete val="0"/>
        <c:axPos val="b"/>
        <c:numFmt formatCode="d\-mmm" sourceLinked="1"/>
        <c:majorTickMark val="none"/>
        <c:minorTickMark val="none"/>
        <c:tickLblPos val="low"/>
        <c:txPr>
          <a:bodyPr rot="-5400000" vert="horz"/>
          <a:lstStyle/>
          <a:p>
            <a:pPr>
              <a:defRPr/>
            </a:pPr>
            <a:endParaRPr lang="es-MX"/>
          </a:p>
        </c:txPr>
        <c:crossAx val="30429568"/>
        <c:crosses val="autoZero"/>
        <c:auto val="1"/>
        <c:lblOffset val="100"/>
        <c:baseTimeUnit val="days"/>
        <c:majorUnit val="9"/>
        <c:majorTimeUnit val="days"/>
      </c:dateAx>
      <c:valAx>
        <c:axId val="30429568"/>
        <c:scaling>
          <c:orientation val="minMax"/>
          <c:min val="0"/>
        </c:scaling>
        <c:delete val="0"/>
        <c:axPos val="l"/>
        <c:numFmt formatCode="#,##0" sourceLinked="0"/>
        <c:majorTickMark val="none"/>
        <c:minorTickMark val="none"/>
        <c:tickLblPos val="nextTo"/>
        <c:crossAx val="30423680"/>
        <c:crosses val="autoZero"/>
        <c:crossBetween val="between"/>
        <c:dispUnits>
          <c:builtInUnit val="millions"/>
          <c:dispUnitsLbl>
            <c:layout>
              <c:manualLayout>
                <c:xMode val="edge"/>
                <c:yMode val="edge"/>
                <c:x val="9.6089745063331882E-3"/>
                <c:y val="0.40854917494538906"/>
              </c:manualLayout>
            </c:layout>
          </c:dispUnitsLbl>
        </c:dispUnits>
      </c:valAx>
    </c:plotArea>
    <c:legend>
      <c:legendPos val="r"/>
      <c:layout>
        <c:manualLayout>
          <c:xMode val="edge"/>
          <c:yMode val="edge"/>
          <c:x val="4.0792400949881305E-2"/>
          <c:y val="0.91806331169694599"/>
          <c:w val="0.86848050873015281"/>
          <c:h val="8.1936619915103856E-2"/>
        </c:manualLayout>
      </c:layout>
      <c:overlay val="0"/>
    </c:legend>
    <c:plotVisOnly val="1"/>
    <c:dispBlanksAs val="gap"/>
    <c:showDLblsOverMax val="0"/>
  </c:chart>
  <c:txPr>
    <a:bodyPr/>
    <a:lstStyle/>
    <a:p>
      <a:pPr>
        <a:defRPr sz="900">
          <a:latin typeface="Myriad Pro Light"/>
        </a:defRPr>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Myriad Pro Light"/>
              </a:defRPr>
            </a:pPr>
            <a:r>
              <a:rPr lang="es-MX" sz="1400">
                <a:latin typeface="Myriad Pro Light"/>
              </a:rPr>
              <a:t>Tasa de rendimiento a vencimiento FANVIT v.s Tesorería</a:t>
            </a:r>
          </a:p>
        </c:rich>
      </c:tx>
      <c:layout/>
      <c:overlay val="0"/>
    </c:title>
    <c:autoTitleDeleted val="0"/>
    <c:plotArea>
      <c:layout>
        <c:manualLayout>
          <c:layoutTarget val="inner"/>
          <c:xMode val="edge"/>
          <c:yMode val="edge"/>
          <c:x val="7.3247794845316461E-2"/>
          <c:y val="0.16644752739240928"/>
          <c:w val="0.89386470862921275"/>
          <c:h val="0.64279893584730485"/>
        </c:manualLayout>
      </c:layout>
      <c:lineChart>
        <c:grouping val="standard"/>
        <c:varyColors val="0"/>
        <c:ser>
          <c:idx val="0"/>
          <c:order val="0"/>
          <c:tx>
            <c:strRef>
              <c:f>'RENDIMIENTO (2)'!$C$2</c:f>
              <c:strCache>
                <c:ptCount val="1"/>
                <c:pt idx="0">
                  <c:v>FANVIT</c:v>
                </c:pt>
              </c:strCache>
            </c:strRef>
          </c:tx>
          <c:marker>
            <c:symbol val="none"/>
          </c:marker>
          <c:dLbls>
            <c:dLbl>
              <c:idx val="210"/>
              <c:layout>
                <c:manualLayout>
                  <c:x val="0"/>
                  <c:y val="4.2328042328042326E-2"/>
                </c:manualLayout>
              </c:layout>
              <c:numFmt formatCode="#,##0.00" sourceLinked="0"/>
              <c:spPr/>
              <c:txPr>
                <a:bodyPr/>
                <a:lstStyle/>
                <a:p>
                  <a:pPr>
                    <a:defRPr b="1"/>
                  </a:pPr>
                  <a:endParaRPr lang="es-MX"/>
                </a:p>
              </c:txPr>
              <c:showLegendKey val="0"/>
              <c:showVal val="1"/>
              <c:showCatName val="1"/>
              <c:showSerName val="0"/>
              <c:showPercent val="0"/>
              <c:showBubbleSize val="0"/>
              <c:separator>
</c:separator>
            </c:dLbl>
            <c:txPr>
              <a:bodyPr/>
              <a:lstStyle/>
              <a:p>
                <a:pPr>
                  <a:defRPr b="1"/>
                </a:pPr>
                <a:endParaRPr lang="es-MX"/>
              </a:p>
            </c:txPr>
            <c:showLegendKey val="0"/>
            <c:showVal val="0"/>
            <c:showCatName val="0"/>
            <c:showSerName val="0"/>
            <c:showPercent val="0"/>
            <c:showBubbleSize val="0"/>
            <c:separator>
</c:separator>
          </c:dLbls>
          <c:cat>
            <c:numRef>
              <c:f>'RENDIMIENTO (2)'!$B$3:$B$213</c:f>
              <c:numCache>
                <c:formatCode>d\-mmm</c:formatCode>
                <c:ptCount val="211"/>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numCache>
            </c:numRef>
          </c:cat>
          <c:val>
            <c:numRef>
              <c:f>'RENDIMIENTO (2)'!$C$3:$C$213</c:f>
              <c:numCache>
                <c:formatCode>0.00</c:formatCode>
                <c:ptCount val="211"/>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formatCode="General">
                  <c:v>4.0873999999999997</c:v>
                </c:pt>
                <c:pt idx="101" formatCode="General">
                  <c:v>4.0785999999999998</c:v>
                </c:pt>
                <c:pt idx="102" formatCode="General">
                  <c:v>4.0671999999999997</c:v>
                </c:pt>
                <c:pt idx="103" formatCode="General">
                  <c:v>4.2131999999999996</c:v>
                </c:pt>
                <c:pt idx="104" formatCode="General">
                  <c:v>4.2587000000000002</c:v>
                </c:pt>
                <c:pt idx="105" formatCode="General">
                  <c:v>4.2476000000000003</c:v>
                </c:pt>
                <c:pt idx="106" formatCode="General">
                  <c:v>4.2594000000000003</c:v>
                </c:pt>
                <c:pt idx="107" formatCode="General">
                  <c:v>4.2602000000000002</c:v>
                </c:pt>
                <c:pt idx="108" formatCode="General">
                  <c:v>4.2870999999999997</c:v>
                </c:pt>
                <c:pt idx="109" formatCode="General">
                  <c:v>4.1665000000000001</c:v>
                </c:pt>
                <c:pt idx="110" formatCode="General">
                  <c:v>4.0711000000000004</c:v>
                </c:pt>
                <c:pt idx="111" formatCode="General">
                  <c:v>4.0807000000000002</c:v>
                </c:pt>
                <c:pt idx="112" formatCode="General">
                  <c:v>4.0656999999999996</c:v>
                </c:pt>
                <c:pt idx="113" formatCode="General">
                  <c:v>3.9506999999999999</c:v>
                </c:pt>
                <c:pt idx="114" formatCode="General">
                  <c:v>3.9977999999999998</c:v>
                </c:pt>
                <c:pt idx="115" formatCode="General">
                  <c:v>4.0319000000000003</c:v>
                </c:pt>
                <c:pt idx="116" formatCode="General">
                  <c:v>3.9983</c:v>
                </c:pt>
                <c:pt idx="117" formatCode="General">
                  <c:v>4.0320999999999998</c:v>
                </c:pt>
                <c:pt idx="118" formatCode="General">
                  <c:v>4.0374999999999996</c:v>
                </c:pt>
                <c:pt idx="119" formatCode="General">
                  <c:v>4.0148999999999999</c:v>
                </c:pt>
                <c:pt idx="120" formatCode="General">
                  <c:v>3.9870999999999999</c:v>
                </c:pt>
                <c:pt idx="121" formatCode="General">
                  <c:v>3.9973000000000001</c:v>
                </c:pt>
                <c:pt idx="122" formatCode="General">
                  <c:v>4.0827</c:v>
                </c:pt>
                <c:pt idx="123" formatCode="General">
                  <c:v>3.8761999999999999</c:v>
                </c:pt>
                <c:pt idx="124" formatCode="General">
                  <c:v>3.8466</c:v>
                </c:pt>
                <c:pt idx="125" formatCode="General">
                  <c:v>3.8641000000000001</c:v>
                </c:pt>
                <c:pt idx="126" formatCode="General">
                  <c:v>3.9045000000000001</c:v>
                </c:pt>
                <c:pt idx="127" formatCode="General">
                  <c:v>3.9622999999999999</c:v>
                </c:pt>
                <c:pt idx="128" formatCode="General">
                  <c:v>3.9142000000000001</c:v>
                </c:pt>
                <c:pt idx="129" formatCode="General">
                  <c:v>3.8929</c:v>
                </c:pt>
                <c:pt idx="130" formatCode="General">
                  <c:v>3.8940999999999999</c:v>
                </c:pt>
                <c:pt idx="131" formatCode="General">
                  <c:v>3.9119999999999999</c:v>
                </c:pt>
                <c:pt idx="132" formatCode="General">
                  <c:v>3.92</c:v>
                </c:pt>
                <c:pt idx="133" formatCode="General">
                  <c:v>3.9096000000000002</c:v>
                </c:pt>
                <c:pt idx="134" formatCode="General">
                  <c:v>3.8506999999999998</c:v>
                </c:pt>
                <c:pt idx="135" formatCode="General">
                  <c:v>3.7679</c:v>
                </c:pt>
                <c:pt idx="136" formatCode="General">
                  <c:v>3.7168999999999999</c:v>
                </c:pt>
                <c:pt idx="137" formatCode="General">
                  <c:v>3.7111999999999998</c:v>
                </c:pt>
                <c:pt idx="138" formatCode="General">
                  <c:v>3.6551999999999998</c:v>
                </c:pt>
                <c:pt idx="139" formatCode="General">
                  <c:v>3.7229999999999999</c:v>
                </c:pt>
                <c:pt idx="140" formatCode="General">
                  <c:v>3.7241</c:v>
                </c:pt>
                <c:pt idx="141" formatCode="General">
                  <c:v>3.8022</c:v>
                </c:pt>
                <c:pt idx="142" formatCode="General">
                  <c:v>3.8048000000000002</c:v>
                </c:pt>
                <c:pt idx="143" formatCode="General">
                  <c:v>3.8229000000000002</c:v>
                </c:pt>
                <c:pt idx="144" formatCode="General">
                  <c:v>3.9451999999999998</c:v>
                </c:pt>
                <c:pt idx="145" formatCode="General">
                  <c:v>3.9754999999999998</c:v>
                </c:pt>
                <c:pt idx="146" formatCode="General">
                  <c:v>4.0288000000000004</c:v>
                </c:pt>
                <c:pt idx="147" formatCode="General">
                  <c:v>4.1199000000000003</c:v>
                </c:pt>
                <c:pt idx="148" formatCode="General">
                  <c:v>4.0867000000000004</c:v>
                </c:pt>
                <c:pt idx="149" formatCode="General">
                  <c:v>4.1174999999999997</c:v>
                </c:pt>
                <c:pt idx="150" formatCode="General">
                  <c:v>4.1521999999999997</c:v>
                </c:pt>
                <c:pt idx="151" formatCode="General">
                  <c:v>4.2032999999999996</c:v>
                </c:pt>
                <c:pt idx="152" formatCode="General">
                  <c:v>4.1569000000000003</c:v>
                </c:pt>
                <c:pt idx="153" formatCode="General">
                  <c:v>4.1566000000000001</c:v>
                </c:pt>
                <c:pt idx="154" formatCode="General">
                  <c:v>4.1173999999999999</c:v>
                </c:pt>
                <c:pt idx="155" formatCode="General">
                  <c:v>4.0842000000000001</c:v>
                </c:pt>
                <c:pt idx="156" formatCode="General">
                  <c:v>4.0559000000000003</c:v>
                </c:pt>
                <c:pt idx="157" formatCode="General">
                  <c:v>4.1670999999999996</c:v>
                </c:pt>
                <c:pt idx="158" formatCode="General">
                  <c:v>4.1642999999999999</c:v>
                </c:pt>
                <c:pt idx="159" formatCode="General">
                  <c:v>4.2241</c:v>
                </c:pt>
                <c:pt idx="160" formatCode="General">
                  <c:v>4.2896000000000001</c:v>
                </c:pt>
                <c:pt idx="161" formatCode="General">
                  <c:v>4.3696000000000002</c:v>
                </c:pt>
                <c:pt idx="162" formatCode="General">
                  <c:v>4.4146000000000001</c:v>
                </c:pt>
                <c:pt idx="163" formatCode="General">
                  <c:v>4.4143999999999997</c:v>
                </c:pt>
                <c:pt idx="164" formatCode="General">
                  <c:v>4.5138999999999996</c:v>
                </c:pt>
                <c:pt idx="165" formatCode="General">
                  <c:v>4.5358999999999998</c:v>
                </c:pt>
                <c:pt idx="166" formatCode="General">
                  <c:v>4.5224000000000002</c:v>
                </c:pt>
                <c:pt idx="167" formatCode="General">
                  <c:v>4.4469000000000003</c:v>
                </c:pt>
                <c:pt idx="168" formatCode="General">
                  <c:v>4.4861000000000004</c:v>
                </c:pt>
                <c:pt idx="169" formatCode="General">
                  <c:v>4.5659000000000001</c:v>
                </c:pt>
                <c:pt idx="170" formatCode="General">
                  <c:v>4.5067000000000004</c:v>
                </c:pt>
                <c:pt idx="171" formatCode="General">
                  <c:v>4.3428000000000004</c:v>
                </c:pt>
                <c:pt idx="172" formatCode="General">
                  <c:v>4.4028999999999998</c:v>
                </c:pt>
                <c:pt idx="173" formatCode="General">
                  <c:v>4.2961</c:v>
                </c:pt>
                <c:pt idx="174" formatCode="General">
                  <c:v>4.2859999999999996</c:v>
                </c:pt>
                <c:pt idx="175" formatCode="General">
                  <c:v>4.2915999999999999</c:v>
                </c:pt>
                <c:pt idx="176" formatCode="General">
                  <c:v>4.2987000000000002</c:v>
                </c:pt>
                <c:pt idx="177" formatCode="General">
                  <c:v>4.3773</c:v>
                </c:pt>
                <c:pt idx="178" formatCode="General">
                  <c:v>4.2671000000000001</c:v>
                </c:pt>
                <c:pt idx="179" formatCode="General">
                  <c:v>4.2965</c:v>
                </c:pt>
                <c:pt idx="180" formatCode="General">
                  <c:v>4.3494000000000002</c:v>
                </c:pt>
                <c:pt idx="181" formatCode="General">
                  <c:v>4.3190999999999997</c:v>
                </c:pt>
                <c:pt idx="182" formatCode="General">
                  <c:v>4.2613000000000003</c:v>
                </c:pt>
                <c:pt idx="183" formatCode="General">
                  <c:v>4.1985000000000001</c:v>
                </c:pt>
                <c:pt idx="184" formatCode="General">
                  <c:v>4.2206999999999999</c:v>
                </c:pt>
                <c:pt idx="185" formatCode="General">
                  <c:v>4.2422000000000004</c:v>
                </c:pt>
                <c:pt idx="186" formatCode="General">
                  <c:v>4.2697000000000003</c:v>
                </c:pt>
                <c:pt idx="187" formatCode="General">
                  <c:v>4.2739000000000003</c:v>
                </c:pt>
                <c:pt idx="188" formatCode="General">
                  <c:v>4.2721999999999998</c:v>
                </c:pt>
                <c:pt idx="189" formatCode="General">
                  <c:v>4.2629000000000001</c:v>
                </c:pt>
                <c:pt idx="190" formatCode="General">
                  <c:v>4.2737999999999996</c:v>
                </c:pt>
                <c:pt idx="191" formatCode="General">
                  <c:v>4.4000000000000004</c:v>
                </c:pt>
                <c:pt idx="192" formatCode="General">
                  <c:v>4.4120999999999997</c:v>
                </c:pt>
                <c:pt idx="193" formatCode="General">
                  <c:v>4.4024999999999999</c:v>
                </c:pt>
                <c:pt idx="194" formatCode="General">
                  <c:v>4.4282000000000004</c:v>
                </c:pt>
                <c:pt idx="195" formatCode="General">
                  <c:v>4.4036999999999997</c:v>
                </c:pt>
                <c:pt idx="196" formatCode="General">
                  <c:v>4.3982000000000001</c:v>
                </c:pt>
                <c:pt idx="197" formatCode="General">
                  <c:v>4.3917000000000002</c:v>
                </c:pt>
                <c:pt idx="198" formatCode="General">
                  <c:v>4.4165999999999999</c:v>
                </c:pt>
                <c:pt idx="199" formatCode="General">
                  <c:v>4.4295999999999998</c:v>
                </c:pt>
                <c:pt idx="200" formatCode="General">
                  <c:v>4.5317999999999996</c:v>
                </c:pt>
                <c:pt idx="201" formatCode="General">
                  <c:v>4.5960999999999999</c:v>
                </c:pt>
                <c:pt idx="202" formatCode="General">
                  <c:v>4.6569000000000003</c:v>
                </c:pt>
                <c:pt idx="203" formatCode="General">
                  <c:v>4.7377000000000002</c:v>
                </c:pt>
                <c:pt idx="204" formatCode="General">
                  <c:v>4.6914999999999996</c:v>
                </c:pt>
                <c:pt idx="205" formatCode="General">
                  <c:v>4.6173000000000002</c:v>
                </c:pt>
                <c:pt idx="206" formatCode="General">
                  <c:v>4.6576000000000004</c:v>
                </c:pt>
                <c:pt idx="207" formatCode="General">
                  <c:v>4.6759000000000004</c:v>
                </c:pt>
                <c:pt idx="208" formatCode="General">
                  <c:v>4.6637000000000004</c:v>
                </c:pt>
                <c:pt idx="209" formatCode="General">
                  <c:v>4.6089000000000002</c:v>
                </c:pt>
                <c:pt idx="210" formatCode="General">
                  <c:v>4.5896999999999997</c:v>
                </c:pt>
              </c:numCache>
            </c:numRef>
          </c:val>
          <c:smooth val="0"/>
        </c:ser>
        <c:ser>
          <c:idx val="1"/>
          <c:order val="1"/>
          <c:tx>
            <c:strRef>
              <c:f>'RENDIMIENTO (2)'!$D$2</c:f>
              <c:strCache>
                <c:ptCount val="1"/>
                <c:pt idx="0">
                  <c:v>Tesorería</c:v>
                </c:pt>
              </c:strCache>
            </c:strRef>
          </c:tx>
          <c:marker>
            <c:symbol val="none"/>
          </c:marker>
          <c:dLbls>
            <c:dLbl>
              <c:idx val="210"/>
              <c:layout>
                <c:manualLayout>
                  <c:x val="0"/>
                  <c:y val="-4.2328042328042326E-2"/>
                </c:manualLayout>
              </c:layout>
              <c:showLegendKey val="0"/>
              <c:showVal val="1"/>
              <c:showCatName val="1"/>
              <c:showSerName val="0"/>
              <c:showPercent val="0"/>
              <c:showBubbleSize val="0"/>
              <c:separator>
</c:separator>
            </c:dLbl>
            <c:txPr>
              <a:bodyPr/>
              <a:lstStyle/>
              <a:p>
                <a:pPr>
                  <a:defRPr b="1"/>
                </a:pPr>
                <a:endParaRPr lang="es-MX"/>
              </a:p>
            </c:txPr>
            <c:showLegendKey val="0"/>
            <c:showVal val="0"/>
            <c:showCatName val="0"/>
            <c:showSerName val="0"/>
            <c:showPercent val="0"/>
            <c:showBubbleSize val="0"/>
            <c:separator>
</c:separator>
          </c:dLbls>
          <c:cat>
            <c:numRef>
              <c:f>'RENDIMIENTO (2)'!$B$3:$B$213</c:f>
              <c:numCache>
                <c:formatCode>d\-mmm</c:formatCode>
                <c:ptCount val="211"/>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pt idx="169">
                  <c:v>42076</c:v>
                </c:pt>
                <c:pt idx="170">
                  <c:v>42080</c:v>
                </c:pt>
                <c:pt idx="171">
                  <c:v>42081</c:v>
                </c:pt>
                <c:pt idx="172">
                  <c:v>42082</c:v>
                </c:pt>
                <c:pt idx="173">
                  <c:v>42083</c:v>
                </c:pt>
                <c:pt idx="174">
                  <c:v>42086</c:v>
                </c:pt>
                <c:pt idx="175">
                  <c:v>42087</c:v>
                </c:pt>
                <c:pt idx="176">
                  <c:v>42088</c:v>
                </c:pt>
                <c:pt idx="177">
                  <c:v>42089</c:v>
                </c:pt>
                <c:pt idx="178">
                  <c:v>42090</c:v>
                </c:pt>
                <c:pt idx="179">
                  <c:v>42093</c:v>
                </c:pt>
                <c:pt idx="180">
                  <c:v>42094</c:v>
                </c:pt>
                <c:pt idx="181">
                  <c:v>42095</c:v>
                </c:pt>
                <c:pt idx="182">
                  <c:v>42100</c:v>
                </c:pt>
                <c:pt idx="183">
                  <c:v>42101</c:v>
                </c:pt>
                <c:pt idx="184">
                  <c:v>42102</c:v>
                </c:pt>
                <c:pt idx="185">
                  <c:v>42103</c:v>
                </c:pt>
                <c:pt idx="186">
                  <c:v>42104</c:v>
                </c:pt>
                <c:pt idx="187">
                  <c:v>42107</c:v>
                </c:pt>
                <c:pt idx="188">
                  <c:v>42108</c:v>
                </c:pt>
                <c:pt idx="189">
                  <c:v>42109</c:v>
                </c:pt>
                <c:pt idx="190">
                  <c:v>42110</c:v>
                </c:pt>
                <c:pt idx="191">
                  <c:v>42111</c:v>
                </c:pt>
                <c:pt idx="192">
                  <c:v>42114</c:v>
                </c:pt>
                <c:pt idx="193">
                  <c:v>42115</c:v>
                </c:pt>
                <c:pt idx="194">
                  <c:v>42116</c:v>
                </c:pt>
                <c:pt idx="195">
                  <c:v>42117</c:v>
                </c:pt>
                <c:pt idx="196">
                  <c:v>42118</c:v>
                </c:pt>
                <c:pt idx="197">
                  <c:v>42121</c:v>
                </c:pt>
                <c:pt idx="198">
                  <c:v>42122</c:v>
                </c:pt>
                <c:pt idx="199">
                  <c:v>42123</c:v>
                </c:pt>
                <c:pt idx="200">
                  <c:v>42124</c:v>
                </c:pt>
                <c:pt idx="201">
                  <c:v>42128</c:v>
                </c:pt>
                <c:pt idx="202">
                  <c:v>42129</c:v>
                </c:pt>
                <c:pt idx="203">
                  <c:v>42130</c:v>
                </c:pt>
                <c:pt idx="204">
                  <c:v>42131</c:v>
                </c:pt>
                <c:pt idx="205">
                  <c:v>42132</c:v>
                </c:pt>
                <c:pt idx="206">
                  <c:v>42135</c:v>
                </c:pt>
                <c:pt idx="207">
                  <c:v>42136</c:v>
                </c:pt>
                <c:pt idx="208">
                  <c:v>42137</c:v>
                </c:pt>
                <c:pt idx="209">
                  <c:v>42138</c:v>
                </c:pt>
                <c:pt idx="210">
                  <c:v>42139</c:v>
                </c:pt>
              </c:numCache>
            </c:numRef>
          </c:cat>
          <c:val>
            <c:numRef>
              <c:f>'RENDIMIENTO (2)'!$D$3:$D$213</c:f>
              <c:numCache>
                <c:formatCode>0.00</c:formatCode>
                <c:ptCount val="211"/>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formatCode="#,##0.00">
                  <c:v>3.05</c:v>
                </c:pt>
                <c:pt idx="101" formatCode="#,##0.00">
                  <c:v>3.04</c:v>
                </c:pt>
                <c:pt idx="102" formatCode="#,##0.00">
                  <c:v>3.04</c:v>
                </c:pt>
                <c:pt idx="103" formatCode="#,##0.00">
                  <c:v>3.04</c:v>
                </c:pt>
                <c:pt idx="104" formatCode="#,##0.00">
                  <c:v>3.04</c:v>
                </c:pt>
                <c:pt idx="105" formatCode="#,##0.00">
                  <c:v>3.05</c:v>
                </c:pt>
                <c:pt idx="106" formatCode="#,##0.00">
                  <c:v>3.04</c:v>
                </c:pt>
                <c:pt idx="107" formatCode="#,##0.00">
                  <c:v>3.06</c:v>
                </c:pt>
                <c:pt idx="108" formatCode="#,##0.00">
                  <c:v>3.07</c:v>
                </c:pt>
                <c:pt idx="109" formatCode="#,##0.00">
                  <c:v>3.07</c:v>
                </c:pt>
                <c:pt idx="110" formatCode="#,##0.00">
                  <c:v>3.09</c:v>
                </c:pt>
                <c:pt idx="111" formatCode="#,##0.00">
                  <c:v>3.09</c:v>
                </c:pt>
                <c:pt idx="112" formatCode="#,##0.00">
                  <c:v>3.1</c:v>
                </c:pt>
                <c:pt idx="113" formatCode="#,##0.00">
                  <c:v>3.1</c:v>
                </c:pt>
                <c:pt idx="114" formatCode="#,##0.00">
                  <c:v>3.09</c:v>
                </c:pt>
                <c:pt idx="115" formatCode="#,##0.00">
                  <c:v>3.11</c:v>
                </c:pt>
                <c:pt idx="116" formatCode="#,##0.00">
                  <c:v>3.12</c:v>
                </c:pt>
                <c:pt idx="117" formatCode="#,##0.00">
                  <c:v>3.13</c:v>
                </c:pt>
                <c:pt idx="118" formatCode="#,##0.00">
                  <c:v>3.09</c:v>
                </c:pt>
                <c:pt idx="119" formatCode="#,##0.00">
                  <c:v>3.09</c:v>
                </c:pt>
                <c:pt idx="120" formatCode="#,##0.00">
                  <c:v>3.1</c:v>
                </c:pt>
                <c:pt idx="121" formatCode="#,##0.00">
                  <c:v>3.12</c:v>
                </c:pt>
                <c:pt idx="122" formatCode="#,##0.00">
                  <c:v>3.07</c:v>
                </c:pt>
                <c:pt idx="123" formatCode="#,##0.00">
                  <c:v>3.03</c:v>
                </c:pt>
                <c:pt idx="124" formatCode="#,##0.00">
                  <c:v>3.02</c:v>
                </c:pt>
                <c:pt idx="125" formatCode="#,##0.00">
                  <c:v>3.03</c:v>
                </c:pt>
                <c:pt idx="126" formatCode="#,##0.00">
                  <c:v>3.02</c:v>
                </c:pt>
                <c:pt idx="127" formatCode="#,##0.00">
                  <c:v>3.02</c:v>
                </c:pt>
                <c:pt idx="128" formatCode="#,##0.00">
                  <c:v>3.02</c:v>
                </c:pt>
                <c:pt idx="129" formatCode="#,##0.00">
                  <c:v>3.03</c:v>
                </c:pt>
                <c:pt idx="130" formatCode="General">
                  <c:v>3.03</c:v>
                </c:pt>
                <c:pt idx="131" formatCode="General">
                  <c:v>3.03</c:v>
                </c:pt>
                <c:pt idx="132" formatCode="General">
                  <c:v>3.02</c:v>
                </c:pt>
                <c:pt idx="133" formatCode="General">
                  <c:v>3.02</c:v>
                </c:pt>
                <c:pt idx="134" formatCode="General">
                  <c:v>3.01</c:v>
                </c:pt>
                <c:pt idx="135" formatCode="General">
                  <c:v>3.02</c:v>
                </c:pt>
                <c:pt idx="136" formatCode="General">
                  <c:v>3.04</c:v>
                </c:pt>
                <c:pt idx="137" formatCode="General">
                  <c:v>3.04</c:v>
                </c:pt>
                <c:pt idx="138" formatCode="General">
                  <c:v>3.04</c:v>
                </c:pt>
                <c:pt idx="139" formatCode="General">
                  <c:v>3.04</c:v>
                </c:pt>
                <c:pt idx="140" formatCode="General">
                  <c:v>3.09</c:v>
                </c:pt>
                <c:pt idx="141" formatCode="General">
                  <c:v>3.04</c:v>
                </c:pt>
                <c:pt idx="142" formatCode="General">
                  <c:v>3.11</c:v>
                </c:pt>
                <c:pt idx="143" formatCode="General">
                  <c:v>3.05</c:v>
                </c:pt>
                <c:pt idx="144" formatCode="General">
                  <c:v>3.05</c:v>
                </c:pt>
                <c:pt idx="145" formatCode="General">
                  <c:v>3.05</c:v>
                </c:pt>
                <c:pt idx="146" formatCode="General">
                  <c:v>3.05</c:v>
                </c:pt>
                <c:pt idx="147" formatCode="General">
                  <c:v>3.08</c:v>
                </c:pt>
                <c:pt idx="148" formatCode="General">
                  <c:v>3.08</c:v>
                </c:pt>
                <c:pt idx="149" formatCode="General">
                  <c:v>3.09</c:v>
                </c:pt>
                <c:pt idx="150" formatCode="General">
                  <c:v>3.1</c:v>
                </c:pt>
                <c:pt idx="151" formatCode="General">
                  <c:v>3.07</c:v>
                </c:pt>
                <c:pt idx="152" formatCode="General">
                  <c:v>3.08</c:v>
                </c:pt>
                <c:pt idx="153" formatCode="General">
                  <c:v>3.07</c:v>
                </c:pt>
                <c:pt idx="154" formatCode="General">
                  <c:v>3.07</c:v>
                </c:pt>
                <c:pt idx="155" formatCode="General">
                  <c:v>3.06</c:v>
                </c:pt>
                <c:pt idx="156" formatCode="General">
                  <c:v>3.04</c:v>
                </c:pt>
                <c:pt idx="157" formatCode="General">
                  <c:v>3.04</c:v>
                </c:pt>
                <c:pt idx="158" formatCode="General">
                  <c:v>3.05</c:v>
                </c:pt>
                <c:pt idx="159" formatCode="General">
                  <c:v>3.1</c:v>
                </c:pt>
                <c:pt idx="160" formatCode="General">
                  <c:v>3.06</c:v>
                </c:pt>
                <c:pt idx="161" formatCode="General">
                  <c:v>3.12</c:v>
                </c:pt>
                <c:pt idx="162" formatCode="General">
                  <c:v>3.08</c:v>
                </c:pt>
                <c:pt idx="163" formatCode="General">
                  <c:v>3.07</c:v>
                </c:pt>
                <c:pt idx="164" formatCode="General">
                  <c:v>3.07</c:v>
                </c:pt>
                <c:pt idx="165" formatCode="General">
                  <c:v>3.06</c:v>
                </c:pt>
                <c:pt idx="166" formatCode="General">
                  <c:v>3.07</c:v>
                </c:pt>
                <c:pt idx="167" formatCode="General">
                  <c:v>3.09</c:v>
                </c:pt>
                <c:pt idx="168" formatCode="General">
                  <c:v>3.06</c:v>
                </c:pt>
                <c:pt idx="169" formatCode="General">
                  <c:v>3.1</c:v>
                </c:pt>
                <c:pt idx="170" formatCode="General">
                  <c:v>3.09</c:v>
                </c:pt>
                <c:pt idx="171" formatCode="General">
                  <c:v>3.1</c:v>
                </c:pt>
                <c:pt idx="172" formatCode="General">
                  <c:v>3.1</c:v>
                </c:pt>
                <c:pt idx="173" formatCode="General">
                  <c:v>3.05</c:v>
                </c:pt>
                <c:pt idx="174" formatCode="General">
                  <c:v>3.05</c:v>
                </c:pt>
                <c:pt idx="175" formatCode="General">
                  <c:v>3.08</c:v>
                </c:pt>
                <c:pt idx="176" formatCode="General">
                  <c:v>3.05</c:v>
                </c:pt>
                <c:pt idx="177" formatCode="General">
                  <c:v>3.05</c:v>
                </c:pt>
                <c:pt idx="178" formatCode="General">
                  <c:v>3.06</c:v>
                </c:pt>
                <c:pt idx="179" formatCode="General">
                  <c:v>3.09</c:v>
                </c:pt>
                <c:pt idx="180" formatCode="General">
                  <c:v>3.15</c:v>
                </c:pt>
                <c:pt idx="181" formatCode="General">
                  <c:v>3.14</c:v>
                </c:pt>
                <c:pt idx="182" formatCode="General">
                  <c:v>3.11</c:v>
                </c:pt>
                <c:pt idx="183" formatCode="General">
                  <c:v>3.07</c:v>
                </c:pt>
                <c:pt idx="184" formatCode="General">
                  <c:v>3.07</c:v>
                </c:pt>
                <c:pt idx="185" formatCode="General">
                  <c:v>3.08</c:v>
                </c:pt>
                <c:pt idx="186" formatCode="General">
                  <c:v>3.06</c:v>
                </c:pt>
                <c:pt idx="187" formatCode="General">
                  <c:v>3.06</c:v>
                </c:pt>
                <c:pt idx="188" formatCode="General">
                  <c:v>3.06</c:v>
                </c:pt>
                <c:pt idx="189" formatCode="General">
                  <c:v>3.06</c:v>
                </c:pt>
                <c:pt idx="190" formatCode="General">
                  <c:v>3.06</c:v>
                </c:pt>
                <c:pt idx="191" formatCode="General">
                  <c:v>3.06</c:v>
                </c:pt>
                <c:pt idx="192" formatCode="General">
                  <c:v>3.06</c:v>
                </c:pt>
                <c:pt idx="193" formatCode="General">
                  <c:v>3.05</c:v>
                </c:pt>
                <c:pt idx="194" formatCode="General">
                  <c:v>3.05</c:v>
                </c:pt>
                <c:pt idx="195">
                  <c:v>3</c:v>
                </c:pt>
                <c:pt idx="196">
                  <c:v>3.01</c:v>
                </c:pt>
                <c:pt idx="197">
                  <c:v>3</c:v>
                </c:pt>
                <c:pt idx="198">
                  <c:v>3</c:v>
                </c:pt>
                <c:pt idx="199">
                  <c:v>3</c:v>
                </c:pt>
                <c:pt idx="200" formatCode="General">
                  <c:v>3.07</c:v>
                </c:pt>
                <c:pt idx="201" formatCode="General">
                  <c:v>3.03</c:v>
                </c:pt>
                <c:pt idx="202" formatCode="General">
                  <c:v>3.08</c:v>
                </c:pt>
                <c:pt idx="203" formatCode="General">
                  <c:v>3.04</c:v>
                </c:pt>
                <c:pt idx="204" formatCode="General">
                  <c:v>3.04</c:v>
                </c:pt>
                <c:pt idx="205" formatCode="General">
                  <c:v>3.03</c:v>
                </c:pt>
                <c:pt idx="206" formatCode="General">
                  <c:v>3.03</c:v>
                </c:pt>
                <c:pt idx="207" formatCode="General">
                  <c:v>3.02</c:v>
                </c:pt>
                <c:pt idx="208" formatCode="General">
                  <c:v>3.02</c:v>
                </c:pt>
                <c:pt idx="209" formatCode="General">
                  <c:v>3.02</c:v>
                </c:pt>
                <c:pt idx="210" formatCode="General">
                  <c:v>3.03</c:v>
                </c:pt>
              </c:numCache>
            </c:numRef>
          </c:val>
          <c:smooth val="0"/>
        </c:ser>
        <c:dLbls>
          <c:showLegendKey val="0"/>
          <c:showVal val="0"/>
          <c:showCatName val="0"/>
          <c:showSerName val="0"/>
          <c:showPercent val="0"/>
          <c:showBubbleSize val="0"/>
        </c:dLbls>
        <c:marker val="1"/>
        <c:smooth val="0"/>
        <c:axId val="30640768"/>
        <c:axId val="30642560"/>
      </c:lineChart>
      <c:dateAx>
        <c:axId val="30640768"/>
        <c:scaling>
          <c:orientation val="minMax"/>
        </c:scaling>
        <c:delete val="0"/>
        <c:axPos val="b"/>
        <c:numFmt formatCode="d\-mmm" sourceLinked="1"/>
        <c:majorTickMark val="none"/>
        <c:minorTickMark val="none"/>
        <c:tickLblPos val="nextTo"/>
        <c:txPr>
          <a:bodyPr rot="-5400000" vert="horz"/>
          <a:lstStyle/>
          <a:p>
            <a:pPr>
              <a:defRPr>
                <a:latin typeface="Myriad Pro Light"/>
              </a:defRPr>
            </a:pPr>
            <a:endParaRPr lang="es-MX"/>
          </a:p>
        </c:txPr>
        <c:crossAx val="30642560"/>
        <c:crosses val="autoZero"/>
        <c:auto val="1"/>
        <c:lblOffset val="100"/>
        <c:baseTimeUnit val="days"/>
        <c:majorUnit val="9"/>
        <c:majorTimeUnit val="days"/>
      </c:dateAx>
      <c:valAx>
        <c:axId val="30642560"/>
        <c:scaling>
          <c:orientation val="minMax"/>
          <c:max val="5"/>
          <c:min val="2.8"/>
        </c:scaling>
        <c:delete val="0"/>
        <c:axPos val="l"/>
        <c:majorGridlines/>
        <c:numFmt formatCode="0.00" sourceLinked="1"/>
        <c:majorTickMark val="none"/>
        <c:minorTickMark val="none"/>
        <c:tickLblPos val="nextTo"/>
        <c:txPr>
          <a:bodyPr/>
          <a:lstStyle/>
          <a:p>
            <a:pPr>
              <a:defRPr>
                <a:latin typeface="Myriad Pro Light"/>
              </a:defRPr>
            </a:pPr>
            <a:endParaRPr lang="es-MX"/>
          </a:p>
        </c:txPr>
        <c:crossAx val="30640768"/>
        <c:crosses val="autoZero"/>
        <c:crossBetween val="between"/>
      </c:valAx>
      <c:spPr>
        <a:noFill/>
      </c:spPr>
    </c:plotArea>
    <c:legend>
      <c:legendPos val="r"/>
      <c:layout>
        <c:manualLayout>
          <c:xMode val="edge"/>
          <c:yMode val="edge"/>
          <c:x val="0.14543371495740948"/>
          <c:y val="0.94865332309651784"/>
          <c:w val="0.699596230799019"/>
          <c:h val="4.2829408228733309E-2"/>
        </c:manualLayout>
      </c:layout>
      <c:overlay val="0"/>
      <c:txPr>
        <a:bodyPr/>
        <a:lstStyle/>
        <a:p>
          <a:pPr>
            <a:defRPr>
              <a:latin typeface="Century Gothic" pitchFamily="34" charset="0"/>
            </a:defRPr>
          </a:pPr>
          <a:endParaRPr lang="es-MX"/>
        </a:p>
      </c:txPr>
    </c:legend>
    <c:plotVisOnly val="1"/>
    <c:dispBlanksAs val="gap"/>
    <c:showDLblsOverMax val="0"/>
  </c:chart>
  <c:spPr>
    <a:noFill/>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sz="1800" b="1" i="0" baseline="0">
                <a:effectLst/>
              </a:rPr>
              <a:t>Composición FANVIT: Clase de activo</a:t>
            </a:r>
            <a:endParaRPr lang="es-MX">
              <a:effectLst/>
            </a:endParaRPr>
          </a:p>
          <a:p>
            <a:pPr>
              <a:defRPr/>
            </a:pPr>
            <a:r>
              <a:rPr lang="es-MX" sz="1800" b="0" i="0" baseline="0">
                <a:effectLst/>
              </a:rPr>
              <a:t>(porcentaje)</a:t>
            </a:r>
            <a:endParaRPr lang="es-MX">
              <a:effectLst/>
            </a:endParaRPr>
          </a:p>
        </c:rich>
      </c:tx>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2.5952918305281444E-2"/>
          <c:y val="0.21606038573917463"/>
          <c:w val="0.63080327258139646"/>
          <c:h val="0.70814892154549747"/>
        </c:manualLayout>
      </c:layout>
      <c:pie3DChart>
        <c:varyColors val="1"/>
        <c:ser>
          <c:idx val="0"/>
          <c:order val="0"/>
          <c:dLbls>
            <c:dLbl>
              <c:idx val="1"/>
              <c:layout>
                <c:manualLayout>
                  <c:x val="-0.15727747382953117"/>
                  <c:y val="-0.10315244909440674"/>
                </c:manualLayout>
              </c:layout>
              <c:showLegendKey val="0"/>
              <c:showVal val="0"/>
              <c:showCatName val="0"/>
              <c:showSerName val="0"/>
              <c:showPercent val="1"/>
              <c:showBubbleSize val="0"/>
            </c:dLbl>
            <c:txPr>
              <a:bodyPr/>
              <a:lstStyle/>
              <a:p>
                <a:pPr>
                  <a:defRPr sz="1100" b="1"/>
                </a:pPr>
                <a:endParaRPr lang="es-MX"/>
              </a:p>
            </c:txPr>
            <c:showLegendKey val="0"/>
            <c:showVal val="0"/>
            <c:showCatName val="0"/>
            <c:showSerName val="0"/>
            <c:showPercent val="1"/>
            <c:showBubbleSize val="0"/>
            <c:showLeaderLines val="1"/>
          </c:dLbls>
          <c:cat>
            <c:strRef>
              <c:f>Hoja1!$G$17:$G$23</c:f>
              <c:strCache>
                <c:ptCount val="7"/>
                <c:pt idx="0">
                  <c:v>Liquidez</c:v>
                </c:pt>
                <c:pt idx="1">
                  <c:v>Tasa real</c:v>
                </c:pt>
                <c:pt idx="2">
                  <c:v>Tasa Nominal</c:v>
                </c:pt>
                <c:pt idx="3">
                  <c:v>Renta Variable</c:v>
                </c:pt>
                <c:pt idx="4">
                  <c:v>Estructurados</c:v>
                </c:pt>
                <c:pt idx="5">
                  <c:v>Certificados Bursátiles</c:v>
                </c:pt>
                <c:pt idx="6">
                  <c:v>Divisas</c:v>
                </c:pt>
              </c:strCache>
            </c:strRef>
          </c:cat>
          <c:val>
            <c:numRef>
              <c:f>Hoja1!$F$17:$F$23</c:f>
              <c:numCache>
                <c:formatCode>0.00%</c:formatCode>
                <c:ptCount val="7"/>
                <c:pt idx="0">
                  <c:v>1.4999999999999999E-2</c:v>
                </c:pt>
                <c:pt idx="1">
                  <c:v>0.58499999999999996</c:v>
                </c:pt>
                <c:pt idx="2">
                  <c:v>0.26400000000000001</c:v>
                </c:pt>
                <c:pt idx="3">
                  <c:v>3.5000000000000003E-2</c:v>
                </c:pt>
                <c:pt idx="4">
                  <c:v>4.4999999999999998E-2</c:v>
                </c:pt>
                <c:pt idx="5">
                  <c:v>5.0999999999999997E-2</c:v>
                </c:pt>
                <c:pt idx="6">
                  <c:v>5.0000000000000001E-3</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67751570391701343"/>
          <c:y val="0.3170004605096004"/>
          <c:w val="0.30690408025814903"/>
          <c:h val="0.50626877200464593"/>
        </c:manualLayout>
      </c:layout>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0.2382738179217409"/>
          <c:y val="7.7002074466362133E-2"/>
          <c:w val="0.63080327258139646"/>
          <c:h val="0.70814892154549747"/>
        </c:manualLayout>
      </c:layout>
      <c:pie3DChart>
        <c:varyColors val="1"/>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s-MX" sz="1100" b="1" i="0" baseline="0" dirty="0">
                <a:effectLst/>
              </a:rPr>
              <a:t>Composición FANVIT: Clase de </a:t>
            </a:r>
            <a:r>
              <a:rPr lang="es-MX" sz="1100" b="1" i="0" baseline="0" dirty="0" smtClean="0">
                <a:effectLst/>
              </a:rPr>
              <a:t>activo</a:t>
            </a:r>
            <a:endParaRPr lang="es-MX" sz="1100" dirty="0">
              <a:effectLst/>
            </a:endParaRPr>
          </a:p>
        </c:rich>
      </c:tx>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5148047088173383"/>
          <c:y val="0.21924844814641178"/>
          <c:w val="0.69301594726401761"/>
          <c:h val="0.68562231003232366"/>
        </c:manualLayout>
      </c:layout>
      <c:pie3DChart>
        <c:varyColors val="1"/>
        <c:ser>
          <c:idx val="0"/>
          <c:order val="0"/>
          <c:spPr>
            <a:ln>
              <a:solidFill>
                <a:schemeClr val="tx1"/>
              </a:solidFill>
            </a:ln>
          </c:spPr>
          <c:dPt>
            <c:idx val="0"/>
            <c:bubble3D val="0"/>
            <c:spPr>
              <a:solidFill>
                <a:schemeClr val="bg1">
                  <a:lumMod val="65000"/>
                </a:schemeClr>
              </a:solidFill>
              <a:ln>
                <a:solidFill>
                  <a:schemeClr val="tx1"/>
                </a:solidFill>
              </a:ln>
            </c:spPr>
          </c:dPt>
          <c:dPt>
            <c:idx val="3"/>
            <c:bubble3D val="0"/>
            <c:spPr>
              <a:solidFill>
                <a:schemeClr val="bg1">
                  <a:lumMod val="65000"/>
                </a:schemeClr>
              </a:solidFill>
              <a:ln>
                <a:solidFill>
                  <a:schemeClr val="tx1"/>
                </a:solidFill>
              </a:ln>
            </c:spPr>
          </c:dPt>
          <c:dPt>
            <c:idx val="4"/>
            <c:bubble3D val="0"/>
            <c:spPr>
              <a:solidFill>
                <a:schemeClr val="bg1">
                  <a:lumMod val="65000"/>
                </a:schemeClr>
              </a:solidFill>
              <a:ln>
                <a:solidFill>
                  <a:schemeClr val="tx1"/>
                </a:solidFill>
              </a:ln>
            </c:spPr>
          </c:dPt>
          <c:dPt>
            <c:idx val="5"/>
            <c:bubble3D val="0"/>
            <c:spPr>
              <a:solidFill>
                <a:schemeClr val="bg1">
                  <a:lumMod val="65000"/>
                </a:schemeClr>
              </a:solidFill>
              <a:ln>
                <a:solidFill>
                  <a:schemeClr val="tx1"/>
                </a:solidFill>
              </a:ln>
            </c:spPr>
          </c:dPt>
          <c:dPt>
            <c:idx val="6"/>
            <c:bubble3D val="0"/>
            <c:spPr>
              <a:solidFill>
                <a:schemeClr val="bg1">
                  <a:lumMod val="65000"/>
                </a:schemeClr>
              </a:solidFill>
              <a:ln>
                <a:solidFill>
                  <a:schemeClr val="tx1"/>
                </a:solidFill>
              </a:ln>
            </c:spPr>
          </c:dPt>
          <c:dLbls>
            <c:dLbl>
              <c:idx val="1"/>
              <c:layout>
                <c:manualLayout>
                  <c:x val="-0.15727747382953117"/>
                  <c:y val="-0.10315244909440674"/>
                </c:manualLayout>
              </c:layout>
              <c:showLegendKey val="0"/>
              <c:showVal val="0"/>
              <c:showCatName val="0"/>
              <c:showSerName val="0"/>
              <c:showPercent val="1"/>
              <c:showBubbleSize val="0"/>
            </c:dLbl>
            <c:spPr>
              <a:ln>
                <a:noFill/>
              </a:ln>
            </c:spPr>
            <c:txPr>
              <a:bodyPr/>
              <a:lstStyle/>
              <a:p>
                <a:pPr>
                  <a:defRPr sz="1100" b="1"/>
                </a:pPr>
                <a:endParaRPr lang="es-MX"/>
              </a:p>
            </c:txPr>
            <c:showLegendKey val="0"/>
            <c:showVal val="0"/>
            <c:showCatName val="0"/>
            <c:showSerName val="0"/>
            <c:showPercent val="1"/>
            <c:showBubbleSize val="0"/>
            <c:showLeaderLines val="1"/>
          </c:dLbls>
          <c:cat>
            <c:strRef>
              <c:f>Hoja1!$G$17:$G$23</c:f>
              <c:strCache>
                <c:ptCount val="7"/>
                <c:pt idx="0">
                  <c:v>Liquidez</c:v>
                </c:pt>
                <c:pt idx="1">
                  <c:v>Tasa real</c:v>
                </c:pt>
                <c:pt idx="2">
                  <c:v>Tasa Nominal</c:v>
                </c:pt>
                <c:pt idx="3">
                  <c:v>Renta Variable</c:v>
                </c:pt>
                <c:pt idx="4">
                  <c:v>Estructurados</c:v>
                </c:pt>
                <c:pt idx="5">
                  <c:v>Certificados Bursátiles</c:v>
                </c:pt>
                <c:pt idx="6">
                  <c:v>Divisas</c:v>
                </c:pt>
              </c:strCache>
            </c:strRef>
          </c:cat>
          <c:val>
            <c:numRef>
              <c:f>Hoja1!$F$17:$F$23</c:f>
              <c:numCache>
                <c:formatCode>0.00%</c:formatCode>
                <c:ptCount val="7"/>
                <c:pt idx="0">
                  <c:v>1.4999999999999999E-2</c:v>
                </c:pt>
                <c:pt idx="1">
                  <c:v>0.58499999999999996</c:v>
                </c:pt>
                <c:pt idx="2">
                  <c:v>0.26400000000000001</c:v>
                </c:pt>
                <c:pt idx="3">
                  <c:v>3.5000000000000003E-2</c:v>
                </c:pt>
                <c:pt idx="4">
                  <c:v>4.4999999999999998E-2</c:v>
                </c:pt>
                <c:pt idx="5">
                  <c:v>5.0999999999999997E-2</c:v>
                </c:pt>
                <c:pt idx="6">
                  <c:v>5.0000000000000001E-3</c:v>
                </c:pt>
              </c:numCache>
            </c:numRef>
          </c:val>
        </c:ser>
        <c:dLbls>
          <c:showLegendKey val="0"/>
          <c:showVal val="0"/>
          <c:showCatName val="0"/>
          <c:showSerName val="0"/>
          <c:showPercent val="1"/>
          <c:showBubbleSize val="0"/>
          <c:showLeaderLines val="1"/>
        </c:dLbls>
      </c:pie3DChart>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Distribución Renta Variable</a:t>
            </a:r>
          </a:p>
        </c:rich>
      </c:tx>
      <c:layout>
        <c:manualLayout>
          <c:xMode val="edge"/>
          <c:yMode val="edge"/>
          <c:x val="0.2027567762560486"/>
          <c:y val="3.2064121510396858E-2"/>
        </c:manualLayout>
      </c:layout>
      <c:overlay val="1"/>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Pt>
            <c:idx val="1"/>
            <c:bubble3D val="0"/>
          </c:dPt>
          <c:dPt>
            <c:idx val="2"/>
            <c:bubble3D val="0"/>
          </c:dPt>
          <c:dPt>
            <c:idx val="4"/>
            <c:bubble3D val="0"/>
          </c:dPt>
          <c:dLbls>
            <c:dLbl>
              <c:idx val="0"/>
              <c:layout>
                <c:manualLayout>
                  <c:x val="-8.6539662400019909E-2"/>
                  <c:y val="0.10389911499658319"/>
                </c:manualLayout>
              </c:layout>
              <c:showLegendKey val="0"/>
              <c:showVal val="1"/>
              <c:showCatName val="0"/>
              <c:showSerName val="0"/>
              <c:showPercent val="0"/>
              <c:showBubbleSize val="0"/>
            </c:dLbl>
            <c:dLbl>
              <c:idx val="2"/>
              <c:layout>
                <c:manualLayout>
                  <c:x val="0.10192372280479157"/>
                  <c:y val="-0.25720516998192289"/>
                </c:manualLayout>
              </c:layout>
              <c:showLegendKey val="0"/>
              <c:showVal val="1"/>
              <c:showCatName val="0"/>
              <c:showSerName val="0"/>
              <c:showPercent val="0"/>
              <c:showBubbleSize val="0"/>
            </c:dLbl>
            <c:dLbl>
              <c:idx val="3"/>
              <c:layout>
                <c:manualLayout>
                  <c:x val="0.10161336468012588"/>
                  <c:y val="5.9954857756487727E-2"/>
                </c:manualLayout>
              </c:layout>
              <c:showLegendKey val="0"/>
              <c:showVal val="1"/>
              <c:showCatName val="0"/>
              <c:showSerName val="0"/>
              <c:showPercent val="0"/>
              <c:showBubbleSize val="0"/>
            </c:dLbl>
            <c:dLbl>
              <c:idx val="4"/>
              <c:layout>
                <c:manualLayout>
                  <c:x val="7.4619546964212413E-2"/>
                  <c:y val="9.3556542258997316E-2"/>
                </c:manualLayout>
              </c:layout>
              <c:showLegendKey val="0"/>
              <c:showVal val="1"/>
              <c:showCatName val="0"/>
              <c:showSerName val="0"/>
              <c:showPercent val="0"/>
              <c:showBubbleSize val="0"/>
            </c:dLbl>
            <c:txPr>
              <a:bodyPr/>
              <a:lstStyle/>
              <a:p>
                <a:pPr>
                  <a:defRPr sz="1200"/>
                </a:pPr>
                <a:endParaRPr lang="es-MX"/>
              </a:p>
            </c:txPr>
            <c:showLegendKey val="0"/>
            <c:showVal val="1"/>
            <c:showCatName val="0"/>
            <c:showSerName val="0"/>
            <c:showPercent val="0"/>
            <c:showBubbleSize val="0"/>
            <c:showLeaderLines val="1"/>
          </c:dLbls>
          <c:cat>
            <c:strRef>
              <c:f>[CrystalViewerYYYQFOXC.xls]Sheet1!$B$4:$B$8</c:f>
              <c:strCache>
                <c:ptCount val="5"/>
                <c:pt idx="0">
                  <c:v>1I_EZU_*</c:v>
                </c:pt>
                <c:pt idx="1">
                  <c:v>1I_HEZU_*</c:v>
                </c:pt>
                <c:pt idx="2">
                  <c:v>1I_IVV_*</c:v>
                </c:pt>
                <c:pt idx="3">
                  <c:v>1I_IWM_*</c:v>
                </c:pt>
                <c:pt idx="4">
                  <c:v>2_CEMEX_09</c:v>
                </c:pt>
              </c:strCache>
            </c:strRef>
          </c:cat>
          <c:val>
            <c:numRef>
              <c:f>[CrystalViewerYYYQFOXC.xls]Sheet1!$J$4:$J$8</c:f>
              <c:numCache>
                <c:formatCode>0.0%</c:formatCode>
                <c:ptCount val="5"/>
                <c:pt idx="0">
                  <c:v>0.13100490620203267</c:v>
                </c:pt>
                <c:pt idx="1">
                  <c:v>9.8990163437452913E-2</c:v>
                </c:pt>
                <c:pt idx="2">
                  <c:v>0.58551858706352788</c:v>
                </c:pt>
                <c:pt idx="3">
                  <c:v>9.4126036977310493E-2</c:v>
                </c:pt>
                <c:pt idx="4">
                  <c:v>9.0360306319676051E-2</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72682613725417022"/>
          <c:y val="0.22100300948290083"/>
          <c:w val="0.22578049781691981"/>
          <c:h val="0.48317727672094285"/>
        </c:manualLayout>
      </c:layout>
      <c:overlay val="0"/>
      <c:txPr>
        <a:bodyPr/>
        <a:lstStyle/>
        <a:p>
          <a:pPr>
            <a:defRPr sz="1050"/>
          </a:pPr>
          <a:endParaRPr lang="es-MX"/>
        </a:p>
      </c:txPr>
    </c:legend>
    <c:plotVisOnly val="1"/>
    <c:dispBlanksAs val="gap"/>
    <c:showDLblsOverMax val="0"/>
  </c:chart>
  <c:txPr>
    <a:bodyPr/>
    <a:lstStyle/>
    <a:p>
      <a:pPr>
        <a:defRPr sz="1800"/>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pPr>
            <a:r>
              <a:rPr lang="en-US" sz="1400"/>
              <a:t>Distribución Fibras</a:t>
            </a:r>
          </a:p>
        </c:rich>
      </c:tx>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3.5955064662494242E-2"/>
          <c:y val="9.0374312966976691E-2"/>
          <c:w val="0.63514739689106658"/>
          <c:h val="0.87964626372922894"/>
        </c:manualLayout>
      </c:layout>
      <c:pie3DChart>
        <c:varyColors val="1"/>
        <c:ser>
          <c:idx val="0"/>
          <c:order val="0"/>
          <c:dPt>
            <c:idx val="0"/>
            <c:bubble3D val="0"/>
          </c:dPt>
          <c:dPt>
            <c:idx val="1"/>
            <c:bubble3D val="0"/>
          </c:dPt>
          <c:dPt>
            <c:idx val="2"/>
            <c:bubble3D val="0"/>
          </c:dPt>
          <c:dLbls>
            <c:dLbl>
              <c:idx val="0"/>
              <c:layout>
                <c:manualLayout>
                  <c:x val="-0.21478291776027997"/>
                  <c:y val="-0.14224154272382619"/>
                </c:manualLayout>
              </c:layout>
              <c:showLegendKey val="0"/>
              <c:showVal val="1"/>
              <c:showCatName val="0"/>
              <c:showSerName val="0"/>
              <c:showPercent val="0"/>
              <c:showBubbleSize val="0"/>
            </c:dLbl>
            <c:dLbl>
              <c:idx val="1"/>
              <c:layout>
                <c:manualLayout>
                  <c:x val="0.16361417322834645"/>
                  <c:y val="4.7651647710702828E-2"/>
                </c:manualLayout>
              </c:layout>
              <c:showLegendKey val="0"/>
              <c:showVal val="1"/>
              <c:showCatName val="0"/>
              <c:showSerName val="0"/>
              <c:showPercent val="0"/>
              <c:showBubbleSize val="0"/>
            </c:dLbl>
            <c:dLbl>
              <c:idx val="2"/>
              <c:layout>
                <c:manualLayout>
                  <c:x val="4.5902887139107611E-2"/>
                  <c:y val="9.4578594342373867E-2"/>
                </c:manualLayout>
              </c:layout>
              <c:showLegendKey val="0"/>
              <c:showVal val="1"/>
              <c:showCatName val="0"/>
              <c:showSerName val="0"/>
              <c:showPercent val="0"/>
              <c:showBubbleSize val="0"/>
            </c:dLbl>
            <c:txPr>
              <a:bodyPr/>
              <a:lstStyle/>
              <a:p>
                <a:pPr>
                  <a:defRPr sz="1200"/>
                </a:pPr>
                <a:endParaRPr lang="es-MX"/>
              </a:p>
            </c:txPr>
            <c:showLegendKey val="0"/>
            <c:showVal val="1"/>
            <c:showCatName val="0"/>
            <c:showSerName val="0"/>
            <c:showPercent val="0"/>
            <c:showBubbleSize val="0"/>
            <c:showLeaderLines val="1"/>
          </c:dLbls>
          <c:cat>
            <c:strRef>
              <c:f>[CrystalViewerYYYQFOXC.xls]Sheet1!$B$11:$B$13</c:f>
              <c:strCache>
                <c:ptCount val="3"/>
                <c:pt idx="0">
                  <c:v>CF_FIBRAMQ_12</c:v>
                </c:pt>
                <c:pt idx="1">
                  <c:v>CF_FIBRAPL_14</c:v>
                </c:pt>
                <c:pt idx="2">
                  <c:v>CF_TERRA_13</c:v>
                </c:pt>
              </c:strCache>
            </c:strRef>
          </c:cat>
          <c:val>
            <c:numRef>
              <c:f>[CrystalViewerYYYQFOXC.xls]Sheet1!$J$11:$J$13</c:f>
              <c:numCache>
                <c:formatCode>0.0%</c:formatCode>
                <c:ptCount val="3"/>
                <c:pt idx="0">
                  <c:v>0.66424828148974457</c:v>
                </c:pt>
                <c:pt idx="1">
                  <c:v>0.29349137318211094</c:v>
                </c:pt>
                <c:pt idx="2">
                  <c:v>4.226034532814444E-2</c:v>
                </c:pt>
              </c:numCache>
            </c:numRef>
          </c:val>
        </c:ser>
        <c:dLbls>
          <c:showLegendKey val="0"/>
          <c:showVal val="0"/>
          <c:showCatName val="0"/>
          <c:showSerName val="0"/>
          <c:showPercent val="0"/>
          <c:showBubbleSize val="0"/>
          <c:showLeaderLines val="1"/>
        </c:dLbls>
      </c:pie3DChart>
    </c:plotArea>
    <c:legend>
      <c:legendPos val="r"/>
      <c:layout/>
      <c:overlay val="0"/>
      <c:txPr>
        <a:bodyPr/>
        <a:lstStyle/>
        <a:p>
          <a:pPr>
            <a:defRPr sz="1050"/>
          </a:pPr>
          <a:endParaRPr lang="es-MX"/>
        </a:p>
      </c:txPr>
    </c:legend>
    <c:plotVisOnly val="1"/>
    <c:dispBlanksAs val="gap"/>
    <c:showDLblsOverMax val="0"/>
  </c:chart>
  <c:txPr>
    <a:bodyPr/>
    <a:lstStyle/>
    <a:p>
      <a:pPr>
        <a:defRPr sz="1800"/>
      </a:pPr>
      <a:endParaRPr lang="es-MX"/>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Distribución CB Estructurados</a:t>
            </a:r>
          </a:p>
        </c:rich>
      </c:tx>
      <c:layout>
        <c:manualLayout>
          <c:xMode val="edge"/>
          <c:yMode val="edge"/>
          <c:x val="0.20283333333333334"/>
          <c:y val="4.1666666666666664E-2"/>
        </c:manualLayout>
      </c:layout>
      <c:overlay val="1"/>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Pt>
            <c:idx val="1"/>
            <c:bubble3D val="0"/>
          </c:dPt>
          <c:dPt>
            <c:idx val="2"/>
            <c:bubble3D val="0"/>
          </c:dPt>
          <c:dPt>
            <c:idx val="4"/>
            <c:bubble3D val="0"/>
          </c:dPt>
          <c:dLbls>
            <c:txPr>
              <a:bodyPr/>
              <a:lstStyle/>
              <a:p>
                <a:pPr>
                  <a:defRPr sz="1200"/>
                </a:pPr>
                <a:endParaRPr lang="es-MX"/>
              </a:p>
            </c:txPr>
            <c:showLegendKey val="0"/>
            <c:showVal val="1"/>
            <c:showCatName val="0"/>
            <c:showSerName val="0"/>
            <c:showPercent val="0"/>
            <c:showBubbleSize val="0"/>
            <c:showLeaderLines val="1"/>
          </c:dLbls>
          <c:cat>
            <c:strRef>
              <c:f>[CrystalViewerYYYQFOXC.xls]Sheet1!$B$18:$B$22</c:f>
              <c:strCache>
                <c:ptCount val="5"/>
                <c:pt idx="0">
                  <c:v>90_CHIHCB_13U</c:v>
                </c:pt>
                <c:pt idx="1">
                  <c:v>90_PAMMCB_14U</c:v>
                </c:pt>
                <c:pt idx="2">
                  <c:v>91_ACOSTCB_15</c:v>
                </c:pt>
                <c:pt idx="3">
                  <c:v>91_GHOCB_14</c:v>
                </c:pt>
                <c:pt idx="4">
                  <c:v>91_OPI_15U</c:v>
                </c:pt>
              </c:strCache>
            </c:strRef>
          </c:cat>
          <c:val>
            <c:numRef>
              <c:f>[CrystalViewerYYYQFOXC.xls]Sheet1!$J$18:$J$22</c:f>
              <c:numCache>
                <c:formatCode>0.0%</c:formatCode>
                <c:ptCount val="5"/>
                <c:pt idx="0">
                  <c:v>0.12516209827815855</c:v>
                </c:pt>
                <c:pt idx="1">
                  <c:v>0.1058991234600319</c:v>
                </c:pt>
                <c:pt idx="2">
                  <c:v>0.27212589542614646</c:v>
                </c:pt>
                <c:pt idx="3">
                  <c:v>0.22052284113724005</c:v>
                </c:pt>
                <c:pt idx="4">
                  <c:v>0.27629004169842292</c:v>
                </c:pt>
              </c:numCache>
            </c:numRef>
          </c:val>
        </c:ser>
        <c:dLbls>
          <c:showLegendKey val="0"/>
          <c:showVal val="0"/>
          <c:showCatName val="0"/>
          <c:showSerName val="0"/>
          <c:showPercent val="0"/>
          <c:showBubbleSize val="0"/>
          <c:showLeaderLines val="1"/>
        </c:dLbls>
      </c:pie3DChart>
    </c:plotArea>
    <c:legend>
      <c:legendPos val="r"/>
      <c:layout/>
      <c:overlay val="0"/>
      <c:txPr>
        <a:bodyPr/>
        <a:lstStyle/>
        <a:p>
          <a:pPr>
            <a:defRPr sz="1050"/>
          </a:pPr>
          <a:endParaRPr lang="es-MX"/>
        </a:p>
      </c:txPr>
    </c:legend>
    <c:plotVisOnly val="1"/>
    <c:dispBlanksAs val="gap"/>
    <c:showDLblsOverMax val="0"/>
  </c:chart>
  <c:txPr>
    <a:bodyPr/>
    <a:lstStyle/>
    <a:p>
      <a:pPr>
        <a:defRPr sz="1800"/>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lang="es-MX" sz="1500" noProof="0"/>
            </a:pPr>
            <a:r>
              <a:rPr lang="es-MX" sz="1500" noProof="0"/>
              <a:t>Distribución Certificados Bursátiles</a:t>
            </a:r>
          </a:p>
        </c:rich>
      </c:tx>
      <c:layout/>
      <c:overlay val="1"/>
    </c:title>
    <c:autoTitleDeleted val="0"/>
    <c:view3D>
      <c:rotX val="15"/>
      <c:rotY val="20"/>
      <c:rAngAx val="1"/>
    </c:view3D>
    <c:floor>
      <c:thickness val="0"/>
    </c:floor>
    <c:sideWall>
      <c:thickness val="0"/>
    </c:sideWall>
    <c:backWall>
      <c:thickness val="0"/>
    </c:backWall>
    <c:plotArea>
      <c:layout>
        <c:manualLayout>
          <c:layoutTarget val="inner"/>
          <c:xMode val="edge"/>
          <c:yMode val="edge"/>
          <c:x val="0.10812354821150437"/>
          <c:y val="0.24449709897378402"/>
          <c:w val="0.88145558807202484"/>
          <c:h val="0.48743354471619132"/>
        </c:manualLayout>
      </c:layout>
      <c:bar3DChart>
        <c:barDir val="col"/>
        <c:grouping val="stacked"/>
        <c:varyColors val="0"/>
        <c:ser>
          <c:idx val="0"/>
          <c:order val="0"/>
          <c:spPr>
            <a:solidFill>
              <a:srgbClr val="C00000"/>
            </a:solidFill>
          </c:spPr>
          <c:invertIfNegative val="0"/>
          <c:dLbls>
            <c:dLbl>
              <c:idx val="0"/>
              <c:layout>
                <c:manualLayout>
                  <c:x val="0"/>
                  <c:y val="-0.13311145761238571"/>
                </c:manualLayout>
              </c:layout>
              <c:showLegendKey val="0"/>
              <c:showVal val="1"/>
              <c:showCatName val="0"/>
              <c:showSerName val="0"/>
              <c:showPercent val="0"/>
              <c:showBubbleSize val="0"/>
            </c:dLbl>
            <c:dLbl>
              <c:idx val="1"/>
              <c:layout>
                <c:manualLayout>
                  <c:x val="5.4757015742642025E-3"/>
                  <c:y val="-0.16860784630902192"/>
                </c:manualLayout>
              </c:layout>
              <c:showLegendKey val="0"/>
              <c:showVal val="1"/>
              <c:showCatName val="0"/>
              <c:showSerName val="0"/>
              <c:showPercent val="0"/>
              <c:showBubbleSize val="0"/>
            </c:dLbl>
            <c:dLbl>
              <c:idx val="2"/>
              <c:layout>
                <c:manualLayout>
                  <c:x val="0"/>
                  <c:y val="-0.13754850619946524"/>
                </c:manualLayout>
              </c:layout>
              <c:showLegendKey val="0"/>
              <c:showVal val="1"/>
              <c:showCatName val="0"/>
              <c:showSerName val="0"/>
              <c:showPercent val="0"/>
              <c:showBubbleSize val="0"/>
            </c:dLbl>
            <c:dLbl>
              <c:idx val="3"/>
              <c:layout>
                <c:manualLayout>
                  <c:x val="0"/>
                  <c:y val="-0.12423736043822675"/>
                </c:manualLayout>
              </c:layout>
              <c:showLegendKey val="0"/>
              <c:showVal val="1"/>
              <c:showCatName val="0"/>
              <c:showSerName val="0"/>
              <c:showPercent val="0"/>
              <c:showBubbleSize val="0"/>
            </c:dLbl>
            <c:dLbl>
              <c:idx val="4"/>
              <c:layout>
                <c:manualLayout>
                  <c:x val="-5.4757015742642025E-3"/>
                  <c:y val="-0.23960062370229426"/>
                </c:manualLayout>
              </c:layout>
              <c:showLegendKey val="0"/>
              <c:showVal val="1"/>
              <c:showCatName val="0"/>
              <c:showSerName val="0"/>
              <c:showPercent val="0"/>
              <c:showBubbleSize val="0"/>
            </c:dLbl>
            <c:dLbl>
              <c:idx val="5"/>
              <c:layout>
                <c:manualLayout>
                  <c:x val="2.1902806297056862E-2"/>
                  <c:y val="-0.23960062370229429"/>
                </c:manualLayout>
              </c:layout>
              <c:showLegendKey val="0"/>
              <c:showVal val="1"/>
              <c:showCatName val="0"/>
              <c:showSerName val="0"/>
              <c:showPercent val="0"/>
              <c:showBubbleSize val="0"/>
            </c:dLbl>
            <c:dLbl>
              <c:idx val="6"/>
              <c:layout>
                <c:manualLayout>
                  <c:x val="5.0193351259544942E-17"/>
                  <c:y val="-5.3244583044954372E-2"/>
                </c:manualLayout>
              </c:layout>
              <c:showLegendKey val="0"/>
              <c:showVal val="1"/>
              <c:showCatName val="0"/>
              <c:showSerName val="0"/>
              <c:showPercent val="0"/>
              <c:showBubbleSize val="0"/>
            </c:dLbl>
            <c:dLbl>
              <c:idx val="7"/>
              <c:layout>
                <c:manualLayout>
                  <c:x val="-2.738066365934288E-3"/>
                  <c:y val="-9.3178020328669925E-2"/>
                </c:manualLayout>
              </c:layout>
              <c:showLegendKey val="0"/>
              <c:showVal val="1"/>
              <c:showCatName val="0"/>
              <c:showSerName val="0"/>
              <c:showPercent val="0"/>
              <c:showBubbleSize val="0"/>
            </c:dLbl>
            <c:dLbl>
              <c:idx val="8"/>
              <c:layout>
                <c:manualLayout>
                  <c:x val="8.2135523613963042E-3"/>
                  <c:y val="-7.9866874567431356E-2"/>
                </c:manualLayout>
              </c:layout>
              <c:showLegendKey val="0"/>
              <c:showVal val="1"/>
              <c:showCatName val="0"/>
              <c:showSerName val="0"/>
              <c:showPercent val="0"/>
              <c:showBubbleSize val="0"/>
            </c:dLbl>
            <c:dLbl>
              <c:idx val="9"/>
              <c:layout>
                <c:manualLayout>
                  <c:x val="0"/>
                  <c:y val="-5.7681631632033895E-2"/>
                </c:manualLayout>
              </c:layout>
              <c:showLegendKey val="0"/>
              <c:showVal val="1"/>
              <c:showCatName val="0"/>
              <c:showSerName val="0"/>
              <c:showPercent val="0"/>
              <c:showBubbleSize val="0"/>
            </c:dLbl>
            <c:dLbl>
              <c:idx val="10"/>
              <c:layout>
                <c:manualLayout>
                  <c:x val="0"/>
                  <c:y val="-5.3244583044954288E-2"/>
                </c:manualLayout>
              </c:layout>
              <c:showLegendKey val="0"/>
              <c:showVal val="1"/>
              <c:showCatName val="0"/>
              <c:showSerName val="0"/>
              <c:showPercent val="0"/>
              <c:showBubbleSize val="0"/>
            </c:dLbl>
            <c:dLbl>
              <c:idx val="11"/>
              <c:layout>
                <c:manualLayout>
                  <c:x val="0"/>
                  <c:y val="-7.5429825980351917E-2"/>
                </c:manualLayout>
              </c:layout>
              <c:showLegendKey val="0"/>
              <c:showVal val="1"/>
              <c:showCatName val="0"/>
              <c:showSerName val="0"/>
              <c:showPercent val="0"/>
              <c:showBubbleSize val="0"/>
            </c:dLbl>
            <c:dLbl>
              <c:idx val="12"/>
              <c:layout>
                <c:manualLayout>
                  <c:x val="-2.7378507871321013E-3"/>
                  <c:y val="-8.4303923154511046E-2"/>
                </c:manualLayout>
              </c:layout>
              <c:showLegendKey val="0"/>
              <c:showVal val="1"/>
              <c:showCatName val="0"/>
              <c:showSerName val="0"/>
              <c:showPercent val="0"/>
              <c:showBubbleSize val="0"/>
            </c:dLbl>
            <c:dLbl>
              <c:idx val="13"/>
              <c:layout>
                <c:manualLayout>
                  <c:x val="-8.2135523613964048E-3"/>
                  <c:y val="-0.14198555478654476"/>
                </c:manualLayout>
              </c:layout>
              <c:showLegendKey val="0"/>
              <c:showVal val="1"/>
              <c:showCatName val="0"/>
              <c:showSerName val="0"/>
              <c:showPercent val="0"/>
              <c:showBubbleSize val="0"/>
            </c:dLbl>
            <c:dLbl>
              <c:idx val="14"/>
              <c:layout>
                <c:manualLayout>
                  <c:x val="0"/>
                  <c:y val="-0.19079308924441954"/>
                </c:manualLayout>
              </c:layout>
              <c:showLegendKey val="0"/>
              <c:showVal val="1"/>
              <c:showCatName val="0"/>
              <c:showSerName val="0"/>
              <c:showPercent val="0"/>
              <c:showBubbleSize val="0"/>
            </c:dLbl>
            <c:dLbl>
              <c:idx val="15"/>
              <c:layout>
                <c:manualLayout>
                  <c:x val="-2.7378507871321013E-3"/>
                  <c:y val="-0.14198555478654484"/>
                </c:manualLayout>
              </c:layout>
              <c:showLegendKey val="0"/>
              <c:showVal val="1"/>
              <c:showCatName val="0"/>
              <c:showSerName val="0"/>
              <c:showPercent val="0"/>
              <c:showBubbleSize val="0"/>
            </c:dLbl>
            <c:dLbl>
              <c:idx val="16"/>
              <c:layout>
                <c:manualLayout>
                  <c:x val="-2.7378507871321013E-3"/>
                  <c:y val="-0.18635604065734002"/>
                </c:manualLayout>
              </c:layout>
              <c:showLegendKey val="0"/>
              <c:showVal val="1"/>
              <c:showCatName val="0"/>
              <c:showSerName val="0"/>
              <c:showPercent val="0"/>
              <c:showBubbleSize val="0"/>
            </c:dLbl>
            <c:txPr>
              <a:bodyPr/>
              <a:lstStyle/>
              <a:p>
                <a:pPr>
                  <a:defRPr sz="800"/>
                </a:pPr>
                <a:endParaRPr lang="es-MX"/>
              </a:p>
            </c:txPr>
            <c:showLegendKey val="0"/>
            <c:showVal val="1"/>
            <c:showCatName val="0"/>
            <c:showSerName val="0"/>
            <c:showPercent val="0"/>
            <c:showBubbleSize val="0"/>
            <c:showLeaderLines val="0"/>
          </c:dLbls>
          <c:cat>
            <c:strRef>
              <c:f>[CrystalViewerYYYQFOXC.xls]Sheet1!$B$25:$B$41</c:f>
              <c:strCache>
                <c:ptCount val="17"/>
                <c:pt idx="0">
                  <c:v>91_ABCCB_14-2</c:v>
                </c:pt>
                <c:pt idx="1">
                  <c:v>91_ALSEA_15</c:v>
                </c:pt>
                <c:pt idx="2">
                  <c:v>91_EXITUCB_15</c:v>
                </c:pt>
                <c:pt idx="3">
                  <c:v>91_HOLCIM_15</c:v>
                </c:pt>
                <c:pt idx="4">
                  <c:v>91_RCENTRO_14</c:v>
                </c:pt>
                <c:pt idx="5">
                  <c:v>91_RCO_14</c:v>
                </c:pt>
                <c:pt idx="6">
                  <c:v>93_ABNGOA_00115</c:v>
                </c:pt>
                <c:pt idx="7">
                  <c:v>93_ABNGOA_00215</c:v>
                </c:pt>
                <c:pt idx="8">
                  <c:v>93_ABNGOA_00315</c:v>
                </c:pt>
                <c:pt idx="9">
                  <c:v>93_ARREACT_03215</c:v>
                </c:pt>
                <c:pt idx="10">
                  <c:v>93_FACTOR_00415</c:v>
                </c:pt>
                <c:pt idx="11">
                  <c:v>94_CSBANCO_14</c:v>
                </c:pt>
                <c:pt idx="12">
                  <c:v>99_SCOTIAB_7-15</c:v>
                </c:pt>
                <c:pt idx="13">
                  <c:v>F_BACOMER_15019</c:v>
                </c:pt>
                <c:pt idx="14">
                  <c:v>F_CSBANCO_15004</c:v>
                </c:pt>
                <c:pt idx="15">
                  <c:v>J_BSAN_S00567</c:v>
                </c:pt>
                <c:pt idx="16">
                  <c:v>JE_AMX_1122</c:v>
                </c:pt>
              </c:strCache>
            </c:strRef>
          </c:cat>
          <c:val>
            <c:numRef>
              <c:f>[CrystalViewerYYYQFOXC.xls]Sheet1!$J$25:$J$41</c:f>
              <c:numCache>
                <c:formatCode>0.0%</c:formatCode>
                <c:ptCount val="17"/>
                <c:pt idx="0">
                  <c:v>6.4453534557527989E-2</c:v>
                </c:pt>
                <c:pt idx="1">
                  <c:v>8.3945111249783586E-2</c:v>
                </c:pt>
                <c:pt idx="2">
                  <c:v>6.6632463759217886E-2</c:v>
                </c:pt>
                <c:pt idx="3">
                  <c:v>6.0828135408844526E-2</c:v>
                </c:pt>
                <c:pt idx="4">
                  <c:v>0.1224456360953938</c:v>
                </c:pt>
                <c:pt idx="5">
                  <c:v>0.13414713898501371</c:v>
                </c:pt>
                <c:pt idx="6">
                  <c:v>2.1229669001995584E-2</c:v>
                </c:pt>
                <c:pt idx="7">
                  <c:v>3.5660862304440571E-2</c:v>
                </c:pt>
                <c:pt idx="8">
                  <c:v>3.2044719690459897E-2</c:v>
                </c:pt>
                <c:pt idx="9">
                  <c:v>7.5060260350806839E-3</c:v>
                </c:pt>
                <c:pt idx="10">
                  <c:v>1.5008801283051437E-2</c:v>
                </c:pt>
                <c:pt idx="11">
                  <c:v>2.5849448721121524E-2</c:v>
                </c:pt>
                <c:pt idx="12">
                  <c:v>3.2735141142108674E-2</c:v>
                </c:pt>
                <c:pt idx="13">
                  <c:v>6.4305104797138343E-2</c:v>
                </c:pt>
                <c:pt idx="14">
                  <c:v>8.5613247123224795E-2</c:v>
                </c:pt>
                <c:pt idx="15">
                  <c:v>6.1433088162783936E-2</c:v>
                </c:pt>
                <c:pt idx="16">
                  <c:v>8.6161871682812863E-2</c:v>
                </c:pt>
              </c:numCache>
            </c:numRef>
          </c:val>
        </c:ser>
        <c:dLbls>
          <c:showLegendKey val="0"/>
          <c:showVal val="0"/>
          <c:showCatName val="0"/>
          <c:showSerName val="0"/>
          <c:showPercent val="0"/>
          <c:showBubbleSize val="0"/>
        </c:dLbls>
        <c:gapWidth val="150"/>
        <c:shape val="box"/>
        <c:axId val="90073728"/>
        <c:axId val="90100864"/>
        <c:axId val="0"/>
      </c:bar3DChart>
      <c:catAx>
        <c:axId val="90073728"/>
        <c:scaling>
          <c:orientation val="minMax"/>
        </c:scaling>
        <c:delete val="0"/>
        <c:axPos val="b"/>
        <c:majorTickMark val="out"/>
        <c:minorTickMark val="none"/>
        <c:tickLblPos val="nextTo"/>
        <c:txPr>
          <a:bodyPr rot="-5400000" vert="horz"/>
          <a:lstStyle/>
          <a:p>
            <a:pPr>
              <a:defRPr sz="800"/>
            </a:pPr>
            <a:endParaRPr lang="es-MX"/>
          </a:p>
        </c:txPr>
        <c:crossAx val="90100864"/>
        <c:crosses val="autoZero"/>
        <c:auto val="1"/>
        <c:lblAlgn val="ctr"/>
        <c:lblOffset val="100"/>
        <c:noMultiLvlLbl val="0"/>
      </c:catAx>
      <c:valAx>
        <c:axId val="90100864"/>
        <c:scaling>
          <c:orientation val="minMax"/>
        </c:scaling>
        <c:delete val="0"/>
        <c:axPos val="l"/>
        <c:numFmt formatCode="0.0%" sourceLinked="1"/>
        <c:majorTickMark val="out"/>
        <c:minorTickMark val="none"/>
        <c:tickLblPos val="nextTo"/>
        <c:crossAx val="90073728"/>
        <c:crosses val="autoZero"/>
        <c:crossBetween val="between"/>
      </c:valAx>
    </c:plotArea>
    <c:plotVisOnly val="1"/>
    <c:dispBlanksAs val="gap"/>
    <c:showDLblsOverMax val="0"/>
  </c:chart>
  <c:spPr>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s-ES" sz="1600" b="1" dirty="0" smtClean="0">
                <a:effectLst/>
              </a:rPr>
              <a:t>Composición de Cartera</a:t>
            </a:r>
            <a:endParaRPr lang="es-MX" sz="2000" dirty="0">
              <a:effectLst/>
            </a:endParaRPr>
          </a:p>
        </c:rich>
      </c:tx>
      <c:layout>
        <c:manualLayout>
          <c:xMode val="edge"/>
          <c:yMode val="edge"/>
          <c:x val="0.23495827281054707"/>
          <c:y val="2.6236194731022395E-3"/>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9.6122081715781613E-2"/>
          <c:y val="0.15303599211555491"/>
          <c:w val="0.5770057821553457"/>
          <c:h val="0.74769671223656675"/>
        </c:manualLayout>
      </c:layout>
      <c:pie3DChart>
        <c:varyColors val="1"/>
        <c:ser>
          <c:idx val="0"/>
          <c:order val="0"/>
          <c:tx>
            <c:strRef>
              <c:f>Hoja1!$B$1</c:f>
              <c:strCache>
                <c:ptCount val="1"/>
                <c:pt idx="0">
                  <c:v>Columna1</c:v>
                </c:pt>
              </c:strCache>
            </c:strRef>
          </c:tx>
          <c:dLbls>
            <c:dLbl>
              <c:idx val="3"/>
              <c:layout>
                <c:manualLayout>
                  <c:x val="0.16279224263403269"/>
                  <c:y val="2.5916733961292644E-2"/>
                </c:manualLayout>
              </c:layout>
              <c:dLblPos val="bestFit"/>
              <c:showLegendKey val="0"/>
              <c:showVal val="1"/>
              <c:showCatName val="0"/>
              <c:showSerName val="0"/>
              <c:showPercent val="0"/>
              <c:showBubbleSize val="0"/>
            </c:dLbl>
            <c:txPr>
              <a:bodyPr/>
              <a:lstStyle/>
              <a:p>
                <a:pPr>
                  <a:defRPr sz="1400" b="1"/>
                </a:pPr>
                <a:endParaRPr lang="es-MX"/>
              </a:p>
            </c:txPr>
            <c:dLblPos val="inEnd"/>
            <c:showLegendKey val="0"/>
            <c:showVal val="1"/>
            <c:showCatName val="0"/>
            <c:showSerName val="0"/>
            <c:showPercent val="0"/>
            <c:showBubbleSize val="0"/>
            <c:showLeaderLines val="1"/>
          </c:dLbls>
          <c:cat>
            <c:strRef>
              <c:f>Hoja1!$A$2:$A$5</c:f>
              <c:strCache>
                <c:ptCount val="4"/>
                <c:pt idx="0">
                  <c:v>Liquidez</c:v>
                </c:pt>
                <c:pt idx="1">
                  <c:v>Real Guber</c:v>
                </c:pt>
                <c:pt idx="2">
                  <c:v>Nominal Guber</c:v>
                </c:pt>
                <c:pt idx="3">
                  <c:v>Corporativos</c:v>
                </c:pt>
              </c:strCache>
            </c:strRef>
          </c:cat>
          <c:val>
            <c:numRef>
              <c:f>Hoja1!$B$2:$B$5</c:f>
              <c:numCache>
                <c:formatCode>0.00%</c:formatCode>
                <c:ptCount val="4"/>
                <c:pt idx="0">
                  <c:v>0.26750000000000002</c:v>
                </c:pt>
                <c:pt idx="1">
                  <c:v>9.8100000000000007E-2</c:v>
                </c:pt>
                <c:pt idx="2">
                  <c:v>0.22559999999999999</c:v>
                </c:pt>
                <c:pt idx="3">
                  <c:v>0.40870000000000001</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71180267426568622"/>
          <c:y val="0.26726464241644726"/>
          <c:w val="0.28660265895350917"/>
          <c:h val="0.48504839987430592"/>
        </c:manualLayout>
      </c:layout>
      <c:overlay val="0"/>
      <c:txPr>
        <a:bodyPr/>
        <a:lstStyle/>
        <a:p>
          <a:pPr>
            <a:defRPr sz="1400"/>
          </a:pPr>
          <a:endParaRPr lang="es-MX"/>
        </a:p>
      </c:txPr>
    </c:legend>
    <c:plotVisOnly val="1"/>
    <c:dispBlanksAs val="gap"/>
    <c:showDLblsOverMax val="0"/>
  </c:chart>
  <c:txPr>
    <a:bodyPr/>
    <a:lstStyle/>
    <a:p>
      <a:pPr>
        <a:defRPr sz="1800"/>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s-ES" sz="1600" b="1" dirty="0" smtClean="0">
                <a:effectLst/>
              </a:rPr>
              <a:t>Composición de Cartera</a:t>
            </a:r>
            <a:endParaRPr lang="es-MX" sz="2000" dirty="0">
              <a:effectLst/>
            </a:endParaRPr>
          </a:p>
        </c:rich>
      </c:tx>
      <c:layout>
        <c:manualLayout>
          <c:xMode val="edge"/>
          <c:yMode val="edge"/>
          <c:x val="0.25218449814180288"/>
          <c:y val="7.7837992629757852E-2"/>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5972615500735843"/>
          <c:y val="6.454849428419536E-2"/>
          <c:w val="0.68227705024825069"/>
          <c:h val="0.88485233387517415"/>
        </c:manualLayout>
      </c:layout>
      <c:pie3DChart>
        <c:varyColors val="1"/>
        <c:dLbls>
          <c:showLegendKey val="0"/>
          <c:showVal val="0"/>
          <c:showCatName val="0"/>
          <c:showSerName val="0"/>
          <c:showPercent val="0"/>
          <c:showBubbleSize val="0"/>
          <c:showLeaderLines val="1"/>
        </c:dLbls>
      </c:pie3DChart>
    </c:plotArea>
    <c:legend>
      <c:legendPos val="r"/>
      <c:layout>
        <c:manualLayout>
          <c:xMode val="edge"/>
          <c:yMode val="edge"/>
          <c:x val="6.7368356074249319E-2"/>
          <c:y val="0.79818962940460458"/>
          <c:w val="0.86846539721720728"/>
          <c:h val="0.13552276278752526"/>
        </c:manualLayout>
      </c:layout>
      <c:overlay val="0"/>
      <c:txPr>
        <a:bodyPr/>
        <a:lstStyle/>
        <a:p>
          <a:pPr>
            <a:defRPr sz="1400"/>
          </a:pPr>
          <a:endParaRPr lang="es-MX"/>
        </a:p>
      </c:txPr>
    </c:legend>
    <c:plotVisOnly val="1"/>
    <c:dispBlanksAs val="gap"/>
    <c:showDLblsOverMax val="0"/>
  </c:chart>
  <c:txPr>
    <a:bodyPr/>
    <a:lstStyle/>
    <a:p>
      <a:pPr>
        <a:defRPr sz="1800"/>
      </a:pPr>
      <a:endParaRPr lang="es-MX"/>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1/20/2016</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6</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8</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9</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dirty="0" smtClean="0"/>
              <a:t>PENDIENTE DE ACTUALIZAR</a:t>
            </a:r>
          </a:p>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15</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16</a:t>
            </a:fld>
            <a:endParaRPr lang="en-US"/>
          </a:p>
        </p:txBody>
      </p:sp>
    </p:spTree>
    <p:extLst>
      <p:ext uri="{BB962C8B-B14F-4D97-AF65-F5344CB8AC3E}">
        <p14:creationId xmlns:p14="http://schemas.microsoft.com/office/powerpoint/2010/main" val="1172814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3881" rtl="0" eaLnBrk="1" fontAlgn="auto" latinLnBrk="0" hangingPunct="1">
              <a:lnSpc>
                <a:spcPct val="100000"/>
              </a:lnSpc>
              <a:spcBef>
                <a:spcPts val="0"/>
              </a:spcBef>
              <a:spcAft>
                <a:spcPts val="0"/>
              </a:spcAft>
              <a:buClrTx/>
              <a:buSzTx/>
              <a:buFontTx/>
              <a:buNone/>
              <a:tabLst/>
              <a:defRPr/>
            </a:pPr>
            <a:r>
              <a:rPr lang="es-MX" b="1" i="0" dirty="0" smtClean="0"/>
              <a:t>PENDIENTE DE ACTUALIZAR</a:t>
            </a:r>
          </a:p>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17</a:t>
            </a:fld>
            <a:endParaRPr lang="en-US"/>
          </a:p>
        </p:txBody>
      </p:sp>
    </p:spTree>
    <p:extLst>
      <p:ext uri="{BB962C8B-B14F-4D97-AF65-F5344CB8AC3E}">
        <p14:creationId xmlns:p14="http://schemas.microsoft.com/office/powerpoint/2010/main" val="2293616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b="1"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18</a:t>
            </a:fld>
            <a:endParaRPr lang="en-US"/>
          </a:p>
        </p:txBody>
      </p:sp>
    </p:spTree>
    <p:extLst>
      <p:ext uri="{BB962C8B-B14F-4D97-AF65-F5344CB8AC3E}">
        <p14:creationId xmlns:p14="http://schemas.microsoft.com/office/powerpoint/2010/main" val="1172814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24</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25</a:t>
            </a:fld>
            <a:endParaRPr lang="en-US"/>
          </a:p>
        </p:txBody>
      </p:sp>
    </p:spTree>
    <p:extLst>
      <p:ext uri="{BB962C8B-B14F-4D97-AF65-F5344CB8AC3E}">
        <p14:creationId xmlns:p14="http://schemas.microsoft.com/office/powerpoint/2010/main" val="1195187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26</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31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35</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00467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7887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369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755101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7858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747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526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20/01/2016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20/01/2016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20/01/2016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20/01/2016</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23560013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846311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1111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2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tags" Target="../tags/tag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9.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2.xml"/><Relationship Id="rId7" Type="http://schemas.openxmlformats.org/officeDocument/2006/relationships/vmlDrawing" Target="../drawings/vmlDrawing3.v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4.xml"/><Relationship Id="rId10" Type="http://schemas.openxmlformats.org/officeDocument/2006/relationships/oleObject" Target="../embeddings/oleObject3.bin"/><Relationship Id="rId4" Type="http://schemas.openxmlformats.org/officeDocument/2006/relationships/slideLayout" Target="../slideLayouts/slideLayout13.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tags" Target="../tags/tag5.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vmlDrawing" Target="../drawings/vmlDrawing4.vml"/><Relationship Id="rId5" Type="http://schemas.openxmlformats.org/officeDocument/2006/relationships/theme" Target="../theme/theme4.xml"/><Relationship Id="rId10" Type="http://schemas.openxmlformats.org/officeDocument/2006/relationships/image" Target="../media/image1.emf"/><Relationship Id="rId4" Type="http://schemas.openxmlformats.org/officeDocument/2006/relationships/slideLayout" Target="../slideLayouts/slideLayout18.xml"/><Relationship Id="rId9"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tags" Target="../tags/tag6.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vmlDrawing" Target="../drawings/vmlDrawing5.vml"/><Relationship Id="rId5" Type="http://schemas.openxmlformats.org/officeDocument/2006/relationships/theme" Target="../theme/theme5.xml"/><Relationship Id="rId10" Type="http://schemas.openxmlformats.org/officeDocument/2006/relationships/image" Target="../media/image1.emf"/><Relationship Id="rId4" Type="http://schemas.openxmlformats.org/officeDocument/2006/relationships/slideLayout" Target="../slideLayouts/slideLayout22.xml"/><Relationship Id="rId9"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4.jp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6.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4.jp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7.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4.jp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5.xml"/><Relationship Id="rId7" Type="http://schemas.openxmlformats.org/officeDocument/2006/relationships/tags" Target="../tags/tag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vmlDrawing" Target="../drawings/vmlDrawing6.vml"/><Relationship Id="rId5" Type="http://schemas.openxmlformats.org/officeDocument/2006/relationships/theme" Target="../theme/theme9.xml"/><Relationship Id="rId10" Type="http://schemas.openxmlformats.org/officeDocument/2006/relationships/image" Target="../media/image1.emf"/><Relationship Id="rId4" Type="http://schemas.openxmlformats.org/officeDocument/2006/relationships/slideLayout" Target="../slideLayouts/slideLayout66.xml"/><Relationship Id="rId9" Type="http://schemas.openxmlformats.org/officeDocument/2006/relationships/oleObject" Target="../embeddings/oleObject6.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601" name="think-cell Slide" r:id="rId10" imgW="360" imgH="360" progId="TCLayout.ActiveDocument.1">
                  <p:embed/>
                </p:oleObj>
              </mc:Choice>
              <mc:Fallback>
                <p:oleObj name="think-cell Slide" r:id="rId10" imgW="360" imgH="360" progId="TCLayout.ActiveDocument.1">
                  <p:embed/>
                  <p:pic>
                    <p:nvPicPr>
                      <p:cNvPr id="0" name="Picture 2" hidden="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742"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5017"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234"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3307"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6651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6372"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6746338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20/01/2016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20/01/2016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20/01/2016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8177"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5312278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52.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52.xml"/><Relationship Id="rId5" Type="http://schemas.openxmlformats.org/officeDocument/2006/relationships/chart" Target="../charts/chart16.xml"/><Relationship Id="rId4" Type="http://schemas.openxmlformats.org/officeDocument/2006/relationships/chart" Target="../charts/char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8.xml"/><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1.xml"/><Relationship Id="rId1" Type="http://schemas.openxmlformats.org/officeDocument/2006/relationships/tags" Target="../tags/tag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5725984" cy="1051612"/>
          </a:xfrm>
        </p:spPr>
        <p:txBody>
          <a:bodyPr>
            <a:normAutofit/>
          </a:bodyPr>
          <a:lstStyle/>
          <a:p>
            <a:r>
              <a:rPr lang="es-MX" sz="2500" b="1" dirty="0">
                <a:latin typeface="+mj-lt"/>
              </a:rPr>
              <a:t>Grupo de Trabajo de Inversiones Sesión número </a:t>
            </a:r>
            <a:r>
              <a:rPr lang="es-MX" sz="2500" b="1" dirty="0" smtClean="0">
                <a:latin typeface="+mj-lt"/>
              </a:rPr>
              <a:t>008</a:t>
            </a:r>
            <a:endParaRPr lang="es-MX" sz="2500" b="1" dirty="0">
              <a:latin typeface="+mj-lt"/>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mj-lt"/>
              </a:rPr>
              <a:t>Mayo 2015</a:t>
            </a:r>
            <a:endParaRPr lang="es-MX" sz="2000" dirty="0">
              <a:latin typeface="+mj-lt"/>
            </a:endParaRPr>
          </a:p>
        </p:txBody>
      </p:sp>
    </p:spTree>
    <p:custDataLst>
      <p:tags r:id="rId1"/>
    </p:custDataLst>
    <p:extLst>
      <p:ext uri="{BB962C8B-B14F-4D97-AF65-F5344CB8AC3E}">
        <p14:creationId xmlns:p14="http://schemas.microsoft.com/office/powerpoint/2010/main" val="977978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Myriad Pro Light"/>
                <a:cs typeface="Arial" pitchFamily="34" charset="0"/>
              </a:rPr>
              <a:pPr algn="ctr"/>
              <a:t>1</a:t>
            </a:fld>
            <a:endParaRPr lang="es-ES" sz="1050" dirty="0">
              <a:solidFill>
                <a:prstClr val="black"/>
              </a:solidFill>
              <a:latin typeface="Myriad Pro Light"/>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Myriad Pro Light"/>
                <a:ea typeface="MS PGothic" pitchFamily="34" charset="-128"/>
                <a:cs typeface="Arial" pitchFamily="34" charset="0"/>
              </a:rPr>
              <a:t>Orden del Día</a:t>
            </a:r>
            <a:endParaRPr lang="es-MX" sz="2400" b="1" dirty="0">
              <a:solidFill>
                <a:srgbClr val="CD0000"/>
              </a:solidFill>
              <a:latin typeface="Myriad Pro Light"/>
              <a:ea typeface="MS PGothic" pitchFamily="34" charset="-128"/>
              <a:cs typeface="Arial"/>
            </a:endParaRPr>
          </a:p>
        </p:txBody>
      </p:sp>
      <p:sp>
        <p:nvSpPr>
          <p:cNvPr id="2" name="1 Rectángulo"/>
          <p:cNvSpPr/>
          <p:nvPr/>
        </p:nvSpPr>
        <p:spPr>
          <a:xfrm>
            <a:off x="573797" y="2185961"/>
            <a:ext cx="8009223" cy="4647426"/>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CD0000"/>
                </a:solidFill>
                <a:latin typeface="Myriad Pro Light"/>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la composición del portafolio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los avances en la implementación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el estatus del FINVIT.</a:t>
            </a: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cumplimiento del </a:t>
            </a:r>
            <a:r>
              <a:rPr lang="es-MX" sz="1600" b="1" dirty="0">
                <a:solidFill>
                  <a:srgbClr val="B2B2B2"/>
                </a:solidFill>
                <a:latin typeface="Myriad Pro Light"/>
              </a:rPr>
              <a:t>artículo 297 de las “Disposiciones de carácter general aplicables a los organismos de fomento y entidades de fomento</a:t>
            </a:r>
            <a:r>
              <a:rPr lang="es-MX" sz="1600" b="1" dirty="0" smtClean="0">
                <a:solidFill>
                  <a:srgbClr val="B2B2B2"/>
                </a:solidFill>
                <a:latin typeface="Myriad Pro Light"/>
              </a:rPr>
              <a:t>” relativo a la contratación de un Proveedor </a:t>
            </a:r>
            <a:r>
              <a:rPr lang="es-MX" sz="1600" b="1" dirty="0">
                <a:solidFill>
                  <a:srgbClr val="B2B2B2"/>
                </a:solidFill>
                <a:latin typeface="Myriad Pro Light"/>
              </a:rPr>
              <a:t>de </a:t>
            </a:r>
            <a:r>
              <a:rPr lang="es-MX" sz="1600" b="1" dirty="0" smtClean="0">
                <a:solidFill>
                  <a:srgbClr val="B2B2B2"/>
                </a:solidFill>
                <a:latin typeface="Myriad Pro Light"/>
              </a:rPr>
              <a:t>Precios único.</a:t>
            </a:r>
            <a:endParaRPr lang="es-MX" sz="1600" b="1" dirty="0">
              <a:solidFill>
                <a:srgbClr val="B2B2B2"/>
              </a:solidFill>
              <a:latin typeface="Myriad Pro Light"/>
            </a:endParaRP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estudio para la </a:t>
            </a:r>
            <a:r>
              <a:rPr lang="es-MX" sz="1600" b="1" dirty="0">
                <a:solidFill>
                  <a:srgbClr val="B2B2B2"/>
                </a:solidFill>
                <a:latin typeface="Myriad Pro Light"/>
              </a:rPr>
              <a:t>modificación a las Bases de Funcionamiento del Comité de Inversiones.</a:t>
            </a:r>
          </a:p>
          <a:p>
            <a:pPr algn="just" defTabSz="457200">
              <a:spcAft>
                <a:spcPts val="2400"/>
              </a:spcAft>
            </a:pPr>
            <a:endParaRPr lang="es-MX" sz="1600" b="1" dirty="0">
              <a:solidFill>
                <a:srgbClr val="CD0000"/>
              </a:solidFill>
              <a:latin typeface="Myriad Pro Light"/>
            </a:endParaRPr>
          </a:p>
        </p:txBody>
      </p:sp>
      <p:sp>
        <p:nvSpPr>
          <p:cNvPr id="6" name="5 Rectángulo"/>
          <p:cNvSpPr/>
          <p:nvPr/>
        </p:nvSpPr>
        <p:spPr>
          <a:xfrm>
            <a:off x="251156" y="1125128"/>
            <a:ext cx="8323122" cy="861774"/>
          </a:xfrm>
          <a:prstGeom prst="rect">
            <a:avLst/>
          </a:prstGeom>
        </p:spPr>
        <p:txBody>
          <a:bodyPr wrap="square">
            <a:spAutoFit/>
          </a:bodyPr>
          <a:lstStyle/>
          <a:p>
            <a:pPr algn="ctr" defTabSz="457200"/>
            <a:r>
              <a:rPr lang="es-MX" sz="1600" b="1" dirty="0">
                <a:solidFill>
                  <a:prstClr val="black"/>
                </a:solidFill>
                <a:latin typeface="Myriad Pro Light"/>
                <a:ea typeface="MS PGothic" pitchFamily="34" charset="-128"/>
                <a:cs typeface="Arial" pitchFamily="34" charset="0"/>
              </a:rPr>
              <a:t>Grupo de Trabajo de Inversiones </a:t>
            </a:r>
          </a:p>
          <a:p>
            <a:pPr algn="ctr" defTabSz="457200"/>
            <a:r>
              <a:rPr lang="es-MX" sz="1600" b="1" dirty="0">
                <a:solidFill>
                  <a:prstClr val="black"/>
                </a:solidFill>
                <a:latin typeface="Myriad Pro Light"/>
                <a:ea typeface="MS PGothic" pitchFamily="34" charset="-128"/>
                <a:cs typeface="Arial" pitchFamily="34" charset="0"/>
              </a:rPr>
              <a:t>Sesión número </a:t>
            </a:r>
            <a:r>
              <a:rPr lang="es-MX" sz="1600" b="1" dirty="0" smtClean="0">
                <a:solidFill>
                  <a:prstClr val="black"/>
                </a:solidFill>
                <a:latin typeface="Myriad Pro Light"/>
                <a:ea typeface="MS PGothic" pitchFamily="34" charset="-128"/>
                <a:cs typeface="Arial" pitchFamily="34" charset="0"/>
              </a:rPr>
              <a:t>008 </a:t>
            </a:r>
            <a:endParaRPr lang="es-MX" sz="1600" b="1" dirty="0">
              <a:solidFill>
                <a:prstClr val="black"/>
              </a:solidFill>
              <a:latin typeface="Myriad Pro Light"/>
              <a:ea typeface="MS PGothic" pitchFamily="34" charset="-128"/>
              <a:cs typeface="Arial" pitchFamily="34" charset="0"/>
            </a:endParaRPr>
          </a:p>
          <a:p>
            <a:pPr algn="ctr" defTabSz="457200"/>
            <a:r>
              <a:rPr lang="es-MX" sz="1600" b="1" dirty="0" smtClean="0">
                <a:solidFill>
                  <a:prstClr val="black"/>
                </a:solidFill>
                <a:latin typeface="Myriad Pro Light"/>
                <a:ea typeface="MS PGothic" pitchFamily="34" charset="-128"/>
                <a:cs typeface="Arial" pitchFamily="34" charset="0"/>
              </a:rPr>
              <a:t>18 </a:t>
            </a:r>
            <a:r>
              <a:rPr lang="es-MX" sz="1600" b="1" dirty="0">
                <a:solidFill>
                  <a:prstClr val="black"/>
                </a:solidFill>
                <a:latin typeface="Myriad Pro Light"/>
                <a:ea typeface="MS PGothic" pitchFamily="34" charset="-128"/>
                <a:cs typeface="Arial" pitchFamily="34" charset="0"/>
              </a:rPr>
              <a:t>de </a:t>
            </a:r>
            <a:r>
              <a:rPr lang="es-MX" sz="1600" b="1" dirty="0" smtClean="0">
                <a:solidFill>
                  <a:prstClr val="black"/>
                </a:solidFill>
                <a:latin typeface="Myriad Pro Light"/>
                <a:ea typeface="MS PGothic" pitchFamily="34" charset="-128"/>
                <a:cs typeface="Arial" pitchFamily="34" charset="0"/>
              </a:rPr>
              <a:t>mayo </a:t>
            </a:r>
            <a:r>
              <a:rPr lang="es-MX" sz="1600" b="1" dirty="0">
                <a:solidFill>
                  <a:prstClr val="black"/>
                </a:solidFill>
                <a:latin typeface="Myriad Pro Light"/>
                <a:ea typeface="MS PGothic" pitchFamily="34" charset="-128"/>
                <a:cs typeface="Arial" pitchFamily="34" charset="0"/>
              </a:rPr>
              <a:t>de 2015</a:t>
            </a:r>
          </a:p>
        </p:txBody>
      </p:sp>
    </p:spTree>
    <p:extLst>
      <p:ext uri="{BB962C8B-B14F-4D97-AF65-F5344CB8AC3E}">
        <p14:creationId xmlns:p14="http://schemas.microsoft.com/office/powerpoint/2010/main" val="3879231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Internacional</a:t>
            </a:r>
            <a:endParaRPr lang="es-MX" sz="2400" b="1" dirty="0">
              <a:latin typeface="Myriad Pro Light"/>
            </a:endParaRPr>
          </a:p>
        </p:txBody>
      </p:sp>
      <p:sp>
        <p:nvSpPr>
          <p:cNvPr id="3" name="2 Marcador de contenido"/>
          <p:cNvSpPr>
            <a:spLocks noGrp="1"/>
          </p:cNvSpPr>
          <p:nvPr>
            <p:ph idx="1"/>
          </p:nvPr>
        </p:nvSpPr>
        <p:spPr>
          <a:xfrm>
            <a:off x="144001" y="1158112"/>
            <a:ext cx="8218950" cy="3479025"/>
          </a:xfrm>
        </p:spPr>
        <p:txBody>
          <a:bodyPr>
            <a:noAutofit/>
          </a:bodyPr>
          <a:lstStyle/>
          <a:p>
            <a:pPr marL="180975" indent="-180975" algn="just">
              <a:spcBef>
                <a:spcPts val="0"/>
              </a:spcBef>
              <a:spcAft>
                <a:spcPts val="600"/>
              </a:spcAft>
              <a:buClr>
                <a:srgbClr val="CD0000"/>
              </a:buClr>
              <a:buSzPct val="110000"/>
              <a:buFont typeface="Arial" pitchFamily="34" charset="0"/>
              <a:buChar char="•"/>
            </a:pPr>
            <a:r>
              <a:rPr lang="es-ES" sz="1200" dirty="0" smtClean="0"/>
              <a:t>El PIB de Estados Unidos creció en 0.2% durante el primer trimestre de 2015, mucho menor a lo esperado en 1.0%. El consumo se expandió más, mientras la fortaleza del dólar y efectos estacionales golpearon a la parte manufacturera, que se relaciona con las exportaciones y con una buena parte de servicios de transporte y logística. </a:t>
            </a:r>
          </a:p>
          <a:p>
            <a:pPr marL="180975" indent="-180975" algn="just">
              <a:spcBef>
                <a:spcPts val="0"/>
              </a:spcBef>
              <a:spcAft>
                <a:spcPts val="600"/>
              </a:spcAft>
              <a:buClr>
                <a:srgbClr val="CD0000"/>
              </a:buClr>
              <a:buSzPct val="110000"/>
              <a:buFont typeface="Arial" pitchFamily="34" charset="0"/>
              <a:buChar char="•"/>
            </a:pPr>
            <a:r>
              <a:rPr lang="es-ES" sz="1200" dirty="0" smtClean="0"/>
              <a:t>Lo relevante fue que la desaceleración se fue agravando en el trimestre. </a:t>
            </a:r>
          </a:p>
          <a:p>
            <a:pPr marL="180975" indent="-180975" algn="just">
              <a:spcBef>
                <a:spcPts val="0"/>
              </a:spcBef>
              <a:spcAft>
                <a:spcPts val="600"/>
              </a:spcAft>
              <a:buClr>
                <a:srgbClr val="CD0000"/>
              </a:buClr>
              <a:buSzPct val="110000"/>
              <a:buFont typeface="Arial" pitchFamily="34" charset="0"/>
              <a:buChar char="•"/>
            </a:pPr>
            <a:r>
              <a:rPr lang="es-ES" sz="1200" dirty="0" smtClean="0"/>
              <a:t>Por su parte, se generaron 223,000 nuevas plazas en abril, lo que es un número razonablemente elevado. La tasa de desempleo pasó de 5.5% a 5.4% y los salarios se incrementaron 2.3%, que los lleva a su tasa de crecimiento más alta de los últimos meses. </a:t>
            </a:r>
          </a:p>
          <a:p>
            <a:pPr marL="180975" indent="-180975" algn="just">
              <a:spcBef>
                <a:spcPts val="0"/>
              </a:spcBef>
              <a:spcAft>
                <a:spcPts val="600"/>
              </a:spcAft>
              <a:buClr>
                <a:srgbClr val="CD0000"/>
              </a:buClr>
              <a:buSzPct val="110000"/>
              <a:buFont typeface="Arial" pitchFamily="34" charset="0"/>
              <a:buChar char="•"/>
            </a:pPr>
            <a:r>
              <a:rPr lang="es-ES" sz="1200" dirty="0" smtClean="0"/>
              <a:t>En suma, un escenario internacional que sigue perfilando un crecimiento moderado en EUA y con algunas primeras señales de mayor inflación. Europa muestra una economía con avance gradual y China ha reconocido que ha entrado a una etapa con expansiones menores que en los últimos años. </a:t>
            </a:r>
          </a:p>
          <a:p>
            <a:pPr marL="180975" indent="-180975" algn="just">
              <a:spcBef>
                <a:spcPts val="0"/>
              </a:spcBef>
              <a:spcAft>
                <a:spcPts val="600"/>
              </a:spcAft>
              <a:buClr>
                <a:srgbClr val="CD0000"/>
              </a:buClr>
              <a:buSzPct val="110000"/>
              <a:buFont typeface="Arial" pitchFamily="34" charset="0"/>
              <a:buChar char="•"/>
            </a:pPr>
            <a:endParaRPr lang="es-MX" sz="1100" dirty="0"/>
          </a:p>
        </p:txBody>
      </p:sp>
      <p:sp>
        <p:nvSpPr>
          <p:cNvPr id="8" name="8 Rectángulo"/>
          <p:cNvSpPr/>
          <p:nvPr/>
        </p:nvSpPr>
        <p:spPr>
          <a:xfrm>
            <a:off x="7252959" y="6359577"/>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graphicFrame>
        <p:nvGraphicFramePr>
          <p:cNvPr id="9" name="1 Gráfico"/>
          <p:cNvGraphicFramePr>
            <a:graphicFrameLocks/>
          </p:cNvGraphicFramePr>
          <p:nvPr>
            <p:extLst>
              <p:ext uri="{D42A27DB-BD31-4B8C-83A1-F6EECF244321}">
                <p14:modId xmlns:p14="http://schemas.microsoft.com/office/powerpoint/2010/main" val="3331203886"/>
              </p:ext>
            </p:extLst>
          </p:nvPr>
        </p:nvGraphicFramePr>
        <p:xfrm>
          <a:off x="1781175" y="3400425"/>
          <a:ext cx="5726323" cy="3457575"/>
        </p:xfrm>
        <a:graphic>
          <a:graphicData uri="http://schemas.openxmlformats.org/drawingml/2006/chart">
            <c:chart xmlns:c="http://schemas.openxmlformats.org/drawingml/2006/chart" xmlns:r="http://schemas.openxmlformats.org/officeDocument/2006/relationships" r:id="rId2"/>
          </a:graphicData>
        </a:graphic>
      </p:graphicFrame>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Myriad Pro Light"/>
                <a:cs typeface="Arial" pitchFamily="34" charset="0"/>
              </a:rPr>
              <a:pPr algn="ctr"/>
              <a:t>2</a:t>
            </a:fld>
            <a:endParaRPr lang="es-ES" sz="1050" dirty="0">
              <a:solidFill>
                <a:prstClr val="black"/>
              </a:solidFill>
              <a:latin typeface="Myriad Pro Light"/>
              <a:cs typeface="Arial" pitchFamily="34" charset="0"/>
            </a:endParaRPr>
          </a:p>
        </p:txBody>
      </p:sp>
    </p:spTree>
    <p:extLst>
      <p:ext uri="{BB962C8B-B14F-4D97-AF65-F5344CB8AC3E}">
        <p14:creationId xmlns:p14="http://schemas.microsoft.com/office/powerpoint/2010/main" val="759063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áfico 7"/>
          <p:cNvGraphicFramePr>
            <a:graphicFrameLocks/>
          </p:cNvGraphicFramePr>
          <p:nvPr>
            <p:extLst>
              <p:ext uri="{D42A27DB-BD31-4B8C-83A1-F6EECF244321}">
                <p14:modId xmlns:p14="http://schemas.microsoft.com/office/powerpoint/2010/main" val="3266126221"/>
              </p:ext>
            </p:extLst>
          </p:nvPr>
        </p:nvGraphicFramePr>
        <p:xfrm>
          <a:off x="2147841" y="3487982"/>
          <a:ext cx="5262608" cy="3084394"/>
        </p:xfrm>
        <a:graphic>
          <a:graphicData uri="http://schemas.openxmlformats.org/drawingml/2006/chart">
            <c:chart xmlns:c="http://schemas.openxmlformats.org/drawingml/2006/chart" xmlns:r="http://schemas.openxmlformats.org/officeDocument/2006/relationships" r:id="rId2"/>
          </a:graphicData>
        </a:graphic>
      </p:graphicFrame>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Internacional</a:t>
            </a:r>
            <a:endParaRPr lang="es-MX" sz="2400" b="1" dirty="0">
              <a:latin typeface="Myriad Pro Light"/>
            </a:endParaRPr>
          </a:p>
        </p:txBody>
      </p:sp>
      <p:sp>
        <p:nvSpPr>
          <p:cNvPr id="3" name="2 Marcador de contenido"/>
          <p:cNvSpPr>
            <a:spLocks noGrp="1"/>
          </p:cNvSpPr>
          <p:nvPr>
            <p:ph idx="1"/>
          </p:nvPr>
        </p:nvSpPr>
        <p:spPr>
          <a:xfrm>
            <a:off x="181897" y="1158112"/>
            <a:ext cx="8349853" cy="311796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ES" sz="1200" dirty="0" smtClean="0"/>
              <a:t>En su última reunión, la Reserva Federal de Estados Unidos se mostró ligeramente más pesimista respecto a las últimas cifras de crecimiento, lo que representa un ligero aplazamiento en las expectativas de la primera subida de tasa de referencia. En términos de inflación, menciona que los niveles actuales no son suficientes para justificar una subida de tasa. </a:t>
            </a:r>
          </a:p>
          <a:p>
            <a:pPr marL="180975" lvl="0" indent="-180975" algn="just">
              <a:spcBef>
                <a:spcPts val="0"/>
              </a:spcBef>
              <a:spcAft>
                <a:spcPts val="600"/>
              </a:spcAft>
              <a:buClr>
                <a:srgbClr val="CD0000"/>
              </a:buClr>
              <a:buSzPct val="110000"/>
              <a:buFont typeface="Arial" pitchFamily="34" charset="0"/>
              <a:buChar char="•"/>
            </a:pPr>
            <a:r>
              <a:rPr lang="es-ES" sz="1200" dirty="0" smtClean="0"/>
              <a:t>Lo anterior no deja aún muy claro cuándo iniciará el ciclo de subida de tasas en EUA y hay diferencias entre lo que opinan los analistas y lo que se refleja en los mercados. Los datos más recientes han causado que las últimas semanas hayan sido de gran volatilidad en los mercados financieros, donde se han visto incrementos abruptos en las tasas de los bonos americanos y alemanes. Ambos son considerados como instrumentos de refugio de los inversionistas internacionales y son referencia para los niveles de tasas de interés en todo el mundo. </a:t>
            </a:r>
          </a:p>
          <a:p>
            <a:pPr marL="180975" lvl="0" indent="-180975" algn="just">
              <a:spcBef>
                <a:spcPts val="0"/>
              </a:spcBef>
              <a:spcAft>
                <a:spcPts val="600"/>
              </a:spcAft>
              <a:buClr>
                <a:srgbClr val="CD0000"/>
              </a:buClr>
              <a:buSzPct val="110000"/>
              <a:buFont typeface="Arial" pitchFamily="34" charset="0"/>
              <a:buChar char="•"/>
            </a:pPr>
            <a:r>
              <a:rPr lang="es-ES" sz="1200" dirty="0" smtClean="0"/>
              <a:t>Ambas despegaron entre 40 y 60pb, magnitudes importantes en ambos casos. Esto ha impactado a las tasas de países emergentes, como México, lo que también se ha traducido en mayor volatilidad en el tipo de cambio peso-dólar.</a:t>
            </a:r>
            <a:endParaRPr lang="es-MX" sz="1200" dirty="0" smtClean="0"/>
          </a:p>
          <a:p>
            <a:pPr marL="0" indent="0">
              <a:spcBef>
                <a:spcPts val="0"/>
              </a:spcBef>
              <a:buNone/>
            </a:pPr>
            <a:endParaRPr lang="es-MX" sz="11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sp>
        <p:nvSpPr>
          <p:cNvPr id="13" name="8 Rectángulo"/>
          <p:cNvSpPr/>
          <p:nvPr/>
        </p:nvSpPr>
        <p:spPr>
          <a:xfrm>
            <a:off x="7410449" y="6356932"/>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sp>
        <p:nvSpPr>
          <p:cNvPr id="6" name="Elipse 5"/>
          <p:cNvSpPr/>
          <p:nvPr/>
        </p:nvSpPr>
        <p:spPr>
          <a:xfrm>
            <a:off x="6457951" y="4514667"/>
            <a:ext cx="666750" cy="1162233"/>
          </a:xfrm>
          <a:prstGeom prst="ellipse">
            <a:avLst/>
          </a:prstGeom>
          <a:noFill/>
          <a:ln w="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158287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Nacional</a:t>
            </a:r>
            <a:endParaRPr lang="es-MX" sz="2400" b="1" dirty="0">
              <a:latin typeface="Myriad Pro Light"/>
            </a:endParaRPr>
          </a:p>
        </p:txBody>
      </p:sp>
      <p:sp>
        <p:nvSpPr>
          <p:cNvPr id="3" name="2 Marcador de contenido"/>
          <p:cNvSpPr>
            <a:spLocks noGrp="1"/>
          </p:cNvSpPr>
          <p:nvPr>
            <p:ph idx="1"/>
          </p:nvPr>
        </p:nvSpPr>
        <p:spPr>
          <a:xfrm>
            <a:off x="112154" y="1313873"/>
            <a:ext cx="4193146" cy="5091327"/>
          </a:xfrm>
        </p:spPr>
        <p:txBody>
          <a:bodyPr>
            <a:noAutofit/>
          </a:bodyPr>
          <a:lstStyle/>
          <a:p>
            <a:pPr marL="180975" indent="-180975" algn="just">
              <a:spcBef>
                <a:spcPts val="0"/>
              </a:spcBef>
              <a:buClr>
                <a:srgbClr val="CD0000"/>
              </a:buClr>
              <a:buSzPct val="110000"/>
              <a:buFont typeface="Arial" pitchFamily="34" charset="0"/>
              <a:buChar char="•"/>
            </a:pPr>
            <a:r>
              <a:rPr lang="es-MX" sz="1200" dirty="0"/>
              <a:t>En la última Encuesta de Analistas del Sector </a:t>
            </a:r>
            <a:r>
              <a:rPr lang="es-MX" sz="1200" dirty="0" smtClean="0"/>
              <a:t>Privado de Banxico, </a:t>
            </a:r>
            <a:r>
              <a:rPr lang="es-MX" sz="1200" dirty="0"/>
              <a:t>las expectativas de crecimiento para México en 2015 descendieron de 2.95% a 2.88%. Para 2016, de 3.51% a 3.40%. </a:t>
            </a:r>
            <a:r>
              <a:rPr lang="es-MX" sz="1200" dirty="0" smtClean="0"/>
              <a:t>El sector de Construcción Residencial se mantiene como un motor interno. </a:t>
            </a:r>
            <a:endParaRPr lang="es-MX" sz="1200" dirty="0"/>
          </a:p>
          <a:p>
            <a:pPr marL="180975" lvl="0" indent="-180975" algn="just">
              <a:spcBef>
                <a:spcPts val="0"/>
              </a:spcBef>
              <a:buClr>
                <a:srgbClr val="CD0000"/>
              </a:buClr>
              <a:buSzPct val="110000"/>
              <a:buFont typeface="Arial" pitchFamily="34" charset="0"/>
              <a:buChar char="•"/>
            </a:pPr>
            <a:endParaRPr lang="es-MX" sz="1200" dirty="0" smtClean="0"/>
          </a:p>
          <a:p>
            <a:pPr marL="180975" lvl="0" indent="-180975" algn="just">
              <a:spcBef>
                <a:spcPts val="0"/>
              </a:spcBef>
              <a:buClr>
                <a:srgbClr val="CD0000"/>
              </a:buClr>
              <a:buSzPct val="110000"/>
              <a:buFont typeface="Arial" pitchFamily="34" charset="0"/>
              <a:buChar char="•"/>
            </a:pPr>
            <a:r>
              <a:rPr lang="es-MX" sz="1200" dirty="0" smtClean="0"/>
              <a:t>La inflación en abril cerró en 3.06% anual. Abril y mayo serían ambos meses con deflación, causada, entre otras cosas, por los subsidios energéticos en el norte del país. Con esto, las últimas encuestas privadas muestran ya las primeras estimaciones con una inflación por debajo de 3.0% para cierre de 2015. </a:t>
            </a:r>
          </a:p>
          <a:p>
            <a:pPr marL="180975" lvl="0" indent="-180975" algn="just">
              <a:spcBef>
                <a:spcPts val="0"/>
              </a:spcBef>
              <a:buClr>
                <a:srgbClr val="CD0000"/>
              </a:buClr>
              <a:buSzPct val="110000"/>
              <a:buFont typeface="Arial" pitchFamily="34" charset="0"/>
              <a:buChar char="•"/>
            </a:pPr>
            <a:endParaRPr lang="es-MX" sz="1200" dirty="0" smtClean="0"/>
          </a:p>
          <a:p>
            <a:pPr marL="180975" lvl="0" indent="-180975" algn="just">
              <a:spcBef>
                <a:spcPts val="0"/>
              </a:spcBef>
              <a:buClr>
                <a:srgbClr val="CD0000"/>
              </a:buClr>
              <a:buSzPct val="110000"/>
              <a:buFont typeface="Arial" pitchFamily="34" charset="0"/>
              <a:buChar char="•"/>
            </a:pPr>
            <a:r>
              <a:rPr lang="es-ES" sz="1200" dirty="0" smtClean="0"/>
              <a:t>Por su parte, el traspaso de efectos del tipo de cambio a la inflación sigue siendo contenido. Esto lo constató Banco de México en las Minutas de su última Reunión de Política Monetaria y no descartó que en los próximos meses pueda transferirse la depreciación cambiaria a los precios de la economía. </a:t>
            </a:r>
            <a:endParaRPr lang="es-MX" sz="1200" dirty="0"/>
          </a:p>
          <a:p>
            <a:pPr marL="180975" lvl="0" indent="-180975" algn="just">
              <a:spcBef>
                <a:spcPts val="0"/>
              </a:spcBef>
              <a:buClr>
                <a:srgbClr val="CD0000"/>
              </a:buClr>
              <a:buSzPct val="110000"/>
              <a:buFont typeface="Arial" pitchFamily="34" charset="0"/>
              <a:buChar char="•"/>
            </a:pPr>
            <a:endParaRPr lang="es-MX" sz="1200" dirty="0" smtClean="0"/>
          </a:p>
          <a:p>
            <a:pPr marL="180975" indent="-180975" algn="just">
              <a:spcBef>
                <a:spcPts val="0"/>
              </a:spcBef>
              <a:buClr>
                <a:srgbClr val="CD0000"/>
              </a:buClr>
              <a:buSzPct val="110000"/>
              <a:buFont typeface="Arial" pitchFamily="34" charset="0"/>
              <a:buChar char="•"/>
            </a:pPr>
            <a:r>
              <a:rPr lang="es-ES" sz="1200" dirty="0" smtClean="0"/>
              <a:t>Finalmente, la Mezcla Mexicana de Exportación ha mostrado un sólido repunte, poco más de USD20 por barril de su nivel más bajo, y cotiza cercano a los USD60 por barril. Pese a la baja en la plataforma de exportación, esto representa una buena noticia para las finanzas públicas del próximo año.</a:t>
            </a:r>
            <a:endParaRPr lang="es-MX" sz="1200" dirty="0" smtClean="0"/>
          </a:p>
          <a:p>
            <a:pPr marL="0" indent="0" algn="just">
              <a:spcBef>
                <a:spcPts val="0"/>
              </a:spcBef>
              <a:buClr>
                <a:srgbClr val="CD0000"/>
              </a:buClr>
              <a:buSzPct val="110000"/>
              <a:buNone/>
            </a:pPr>
            <a:endParaRPr lang="es-ES" sz="1200" dirty="0"/>
          </a:p>
          <a:p>
            <a:pPr marL="0" indent="0">
              <a:buNone/>
            </a:pPr>
            <a:endParaRPr lang="es-MX" sz="2400" dirty="0"/>
          </a:p>
        </p:txBody>
      </p:sp>
      <p:sp>
        <p:nvSpPr>
          <p:cNvPr id="7" name="FlowTriangle"/>
          <p:cNvSpPr>
            <a:spLocks noChangeArrowheads="1"/>
          </p:cNvSpPr>
          <p:nvPr/>
        </p:nvSpPr>
        <p:spPr bwMode="gray">
          <a:xfrm rot="5400000">
            <a:off x="2674573" y="3440666"/>
            <a:ext cx="3653330" cy="221038"/>
          </a:xfrm>
          <a:prstGeom prst="triangle">
            <a:avLst>
              <a:gd name="adj" fmla="val 50000"/>
            </a:avLst>
          </a:prstGeom>
          <a:solidFill>
            <a:schemeClr val="bg1">
              <a:lumMod val="65000"/>
            </a:schemeClr>
          </a:solidFill>
          <a:ln w="9525" algn="ctr">
            <a:solidFill>
              <a:srgbClr val="B2B2B2"/>
            </a:solidFill>
            <a:miter lim="800000"/>
            <a:headEnd/>
            <a:tailEnd/>
          </a:ln>
        </p:spPr>
        <p:txBody>
          <a:bodyPr rot="10800000" vert="eaVert" wrap="none" anchor="ctr"/>
          <a:lstStyle/>
          <a:p>
            <a:pPr algn="ctr" defTabSz="913881"/>
            <a:endParaRPr lang="en-US" sz="1400" b="1">
              <a:solidFill>
                <a:srgbClr val="000000"/>
              </a:solidFill>
            </a:endParaRPr>
          </a:p>
        </p:txBody>
      </p:sp>
      <p:sp>
        <p:nvSpPr>
          <p:cNvPr id="8" name="7 Rectángulo"/>
          <p:cNvSpPr/>
          <p:nvPr/>
        </p:nvSpPr>
        <p:spPr>
          <a:xfrm>
            <a:off x="4926024" y="3578895"/>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sp>
        <p:nvSpPr>
          <p:cNvPr id="9" name="8 Rectángulo"/>
          <p:cNvSpPr/>
          <p:nvPr/>
        </p:nvSpPr>
        <p:spPr>
          <a:xfrm>
            <a:off x="4840326" y="6356932"/>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a:t>
            </a:fld>
            <a:endParaRPr lang="es-ES" sz="1050" dirty="0">
              <a:solidFill>
                <a:prstClr val="black"/>
              </a:solidFill>
              <a:latin typeface="Arial" pitchFamily="34" charset="0"/>
              <a:cs typeface="Arial" pitchFamily="34" charset="0"/>
            </a:endParaRPr>
          </a:p>
        </p:txBody>
      </p:sp>
      <p:graphicFrame>
        <p:nvGraphicFramePr>
          <p:cNvPr id="11" name="Gráfico 10"/>
          <p:cNvGraphicFramePr>
            <a:graphicFrameLocks/>
          </p:cNvGraphicFramePr>
          <p:nvPr>
            <p:extLst>
              <p:ext uri="{D42A27DB-BD31-4B8C-83A1-F6EECF244321}">
                <p14:modId xmlns:p14="http://schemas.microsoft.com/office/powerpoint/2010/main" val="1059580093"/>
              </p:ext>
            </p:extLst>
          </p:nvPr>
        </p:nvGraphicFramePr>
        <p:xfrm>
          <a:off x="4781349" y="1113577"/>
          <a:ext cx="4183744" cy="24805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áfico 11"/>
          <p:cNvGraphicFramePr>
            <a:graphicFrameLocks/>
          </p:cNvGraphicFramePr>
          <p:nvPr>
            <p:extLst>
              <p:ext uri="{D42A27DB-BD31-4B8C-83A1-F6EECF244321}">
                <p14:modId xmlns:p14="http://schemas.microsoft.com/office/powerpoint/2010/main" val="3339258591"/>
              </p:ext>
            </p:extLst>
          </p:nvPr>
        </p:nvGraphicFramePr>
        <p:xfrm>
          <a:off x="4781349" y="3794339"/>
          <a:ext cx="4183744" cy="24534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0333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Nacional</a:t>
            </a:r>
            <a:endParaRPr lang="es-MX" sz="2400" b="1" dirty="0">
              <a:latin typeface="Myriad Pro Light"/>
            </a:endParaRPr>
          </a:p>
        </p:txBody>
      </p:sp>
      <p:sp>
        <p:nvSpPr>
          <p:cNvPr id="3" name="2 Marcador de contenido"/>
          <p:cNvSpPr>
            <a:spLocks noGrp="1"/>
          </p:cNvSpPr>
          <p:nvPr>
            <p:ph idx="1"/>
          </p:nvPr>
        </p:nvSpPr>
        <p:spPr>
          <a:xfrm>
            <a:off x="112153" y="1142161"/>
            <a:ext cx="8346047" cy="551075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dirty="0" smtClean="0"/>
              <a:t>En la parte financiera, el peso mexicano sigue operando con bastante volatilidad, en un rango que oscila entre los 15.10 y los 15.50 pesos por dólar. Como se mencionó previamente en la parte internacional, esto es resultado de efectos globales en los mercados financieros. </a:t>
            </a:r>
          </a:p>
          <a:p>
            <a:pPr marL="180975" indent="-180975" algn="just">
              <a:spcAft>
                <a:spcPts val="600"/>
              </a:spcAft>
              <a:buClr>
                <a:srgbClr val="CD0000"/>
              </a:buClr>
              <a:buSzPct val="110000"/>
            </a:pPr>
            <a:r>
              <a:rPr lang="es-MX" sz="1200" dirty="0" smtClean="0"/>
              <a:t>Los analistas siguen esperando un nivel de cierre de 3.50% en la tasa de referencia de Banco de México para finales de 2015, con dos incrementos de +25pb cada uno, dándose la primera entre junio y diciembre de este año, según las últimas encuestas. Eso estaría fundado en que Banxico no quiere salidas importantes de inversionistas extranjeros de nuestro país, que puedan causar grandes disrupciones en el tipo de cambio y en las tasas de interés, que a su vez impactarían el costo del crédito y los precios. Por lo tanto, subiría el premio para que los inversionistas extranjeros se mantengan en México. </a:t>
            </a:r>
          </a:p>
          <a:p>
            <a:pPr marL="180975" indent="-180975" algn="just">
              <a:spcAft>
                <a:spcPts val="600"/>
              </a:spcAft>
              <a:buClr>
                <a:srgbClr val="CD0000"/>
              </a:buClr>
              <a:buSzPct val="110000"/>
            </a:pPr>
            <a:r>
              <a:rPr lang="es-MX" sz="1200" dirty="0" smtClean="0"/>
              <a:t>Para dar paso a este primer incremento, Banxico tomará muy en cuenta lo que llevará a cabo la Reserva Federal. En las Minutas de su última Reunión de Política Monetaria, dio un paso ligeramente a esperar a actuar después del Banco Central de Estados Unidos. </a:t>
            </a:r>
          </a:p>
          <a:p>
            <a:pPr marL="180975" indent="-180975" algn="just">
              <a:spcAft>
                <a:spcPts val="600"/>
              </a:spcAft>
              <a:buClr>
                <a:srgbClr val="CD0000"/>
              </a:buClr>
              <a:buSzPct val="110000"/>
            </a:pPr>
            <a:r>
              <a:rPr lang="es-MX" sz="1200" dirty="0" smtClean="0"/>
              <a:t>El diferencial entre las tasas de EUA y de México de 10 años se ha mantenido entre los niveles de 370 y 390pb. </a:t>
            </a:r>
            <a:endParaRPr lang="es-MX" sz="2400" dirty="0"/>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sp>
        <p:nvSpPr>
          <p:cNvPr id="9" name="8 Rectángulo"/>
          <p:cNvSpPr/>
          <p:nvPr/>
        </p:nvSpPr>
        <p:spPr>
          <a:xfrm>
            <a:off x="7053633" y="6215349"/>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graphicFrame>
        <p:nvGraphicFramePr>
          <p:cNvPr id="8" name="Gráfico 7"/>
          <p:cNvGraphicFramePr>
            <a:graphicFrameLocks/>
          </p:cNvGraphicFramePr>
          <p:nvPr>
            <p:extLst>
              <p:ext uri="{D42A27DB-BD31-4B8C-83A1-F6EECF244321}">
                <p14:modId xmlns:p14="http://schemas.microsoft.com/office/powerpoint/2010/main" val="3544878456"/>
              </p:ext>
            </p:extLst>
          </p:nvPr>
        </p:nvGraphicFramePr>
        <p:xfrm>
          <a:off x="2143124" y="4023890"/>
          <a:ext cx="4910509" cy="27049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2162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Myriad Pro Light"/>
              </a:rPr>
              <a:t>Estrategia de inversión </a:t>
            </a:r>
            <a:endParaRPr lang="es-MX" sz="2400" b="1" dirty="0">
              <a:latin typeface="Myriad Pro Light"/>
            </a:endParaRPr>
          </a:p>
        </p:txBody>
      </p:sp>
      <p:sp>
        <p:nvSpPr>
          <p:cNvPr id="5" name="Rectangle 54"/>
          <p:cNvSpPr/>
          <p:nvPr/>
        </p:nvSpPr>
        <p:spPr>
          <a:xfrm>
            <a:off x="146140" y="1575294"/>
            <a:ext cx="1440000" cy="3333133"/>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latin typeface="Myriad Pro Light"/>
              </a:rPr>
              <a:t>Renta Fija</a:t>
            </a:r>
            <a:endParaRPr lang="es-MX" sz="1400" b="1" dirty="0">
              <a:solidFill>
                <a:prstClr val="white"/>
              </a:solidFill>
              <a:latin typeface="Myriad Pro Light"/>
            </a:endParaRPr>
          </a:p>
        </p:txBody>
      </p:sp>
      <p:sp>
        <p:nvSpPr>
          <p:cNvPr id="6" name="Rectangle 55"/>
          <p:cNvSpPr/>
          <p:nvPr/>
        </p:nvSpPr>
        <p:spPr>
          <a:xfrm>
            <a:off x="163392" y="5128484"/>
            <a:ext cx="1440000" cy="1168794"/>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Renta Variable</a:t>
            </a:r>
          </a:p>
        </p:txBody>
      </p:sp>
      <p:cxnSp>
        <p:nvCxnSpPr>
          <p:cNvPr id="7" name="Straight Connector 74"/>
          <p:cNvCxnSpPr/>
          <p:nvPr/>
        </p:nvCxnSpPr>
        <p:spPr>
          <a:xfrm>
            <a:off x="255493" y="5017842"/>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220783"/>
            <a:ext cx="1620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Dimensión</a:t>
            </a:r>
            <a:endParaRPr lang="es-MX" sz="1200" b="1" dirty="0">
              <a:solidFill>
                <a:prstClr val="black"/>
              </a:solidFill>
              <a:latin typeface="Myriad Pro Light"/>
            </a:endParaRPr>
          </a:p>
        </p:txBody>
      </p:sp>
      <p:sp>
        <p:nvSpPr>
          <p:cNvPr id="9" name="ColumnHeader"/>
          <p:cNvSpPr>
            <a:spLocks noChangeArrowheads="1"/>
          </p:cNvSpPr>
          <p:nvPr/>
        </p:nvSpPr>
        <p:spPr bwMode="gray">
          <a:xfrm>
            <a:off x="1835696" y="1220783"/>
            <a:ext cx="6444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Descripción</a:t>
            </a:r>
            <a:endParaRPr lang="es-MX" sz="1200" b="1" dirty="0">
              <a:solidFill>
                <a:prstClr val="black"/>
              </a:solidFill>
              <a:latin typeface="Myriad Pro Light"/>
            </a:endParaRPr>
          </a:p>
        </p:txBody>
      </p:sp>
      <p:sp>
        <p:nvSpPr>
          <p:cNvPr id="2" name="1 Rectángulo"/>
          <p:cNvSpPr/>
          <p:nvPr/>
        </p:nvSpPr>
        <p:spPr>
          <a:xfrm>
            <a:off x="1810764" y="1575296"/>
            <a:ext cx="6480000" cy="3062377"/>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200" dirty="0">
                <a:latin typeface="Myriad Pro"/>
                <a:cs typeface="Myriad Pro"/>
              </a:rPr>
              <a:t>Durante el mes </a:t>
            </a:r>
            <a:r>
              <a:rPr lang="es-MX" sz="1200" dirty="0" smtClean="0">
                <a:latin typeface="Myriad Pro"/>
                <a:cs typeface="Myriad Pro"/>
              </a:rPr>
              <a:t>se continuó aumentando la posición en Bonos nominales en la parte media y corta de la curva.</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continuará con una estrategia defensiva en el corto y mediano plazo </a:t>
            </a:r>
            <a:r>
              <a:rPr lang="es-MX" sz="1200" dirty="0" smtClean="0">
                <a:latin typeface="Myriad Pro"/>
                <a:cs typeface="Myriad Pro"/>
              </a:rPr>
              <a:t>implementando estrategias de valor relativo a lo largo de la curva nominal y real.</a:t>
            </a: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buscará aprovechar </a:t>
            </a:r>
            <a:r>
              <a:rPr lang="es-MX" sz="1200" dirty="0" smtClean="0">
                <a:latin typeface="Myriad Pro"/>
                <a:cs typeface="Myriad Pro"/>
              </a:rPr>
              <a:t>el periodo inflacionario, aumentando la duración en los bonos de tasa real que muestren las mejores tasas de inflación implícitas.</a:t>
            </a: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En </a:t>
            </a:r>
            <a:r>
              <a:rPr lang="es-MX" sz="1200" dirty="0">
                <a:latin typeface="Myriad Pro"/>
                <a:cs typeface="Myriad Pro"/>
              </a:rPr>
              <a:t>caso que el diferencial de tasas entre EUA y México se acerque a 400 puntos base en la referencia de 10 </a:t>
            </a:r>
            <a:r>
              <a:rPr lang="es-MX" sz="1200" dirty="0" smtClean="0">
                <a:latin typeface="Myriad Pro"/>
                <a:cs typeface="Myriad Pro"/>
              </a:rPr>
              <a:t>años, </a:t>
            </a:r>
            <a:r>
              <a:rPr lang="es-MX" sz="1200" dirty="0">
                <a:latin typeface="Myriad Pro"/>
                <a:cs typeface="Myriad Pro"/>
              </a:rPr>
              <a:t>se buscarán posiciones </a:t>
            </a:r>
            <a:r>
              <a:rPr lang="es-MX" sz="1200" dirty="0" smtClean="0">
                <a:latin typeface="Myriad Pro"/>
                <a:cs typeface="Myriad Pro"/>
              </a:rPr>
              <a:t>tácticas.</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Compra </a:t>
            </a:r>
            <a:r>
              <a:rPr lang="es-MX" sz="1200" dirty="0">
                <a:latin typeface="Myriad Pro"/>
                <a:cs typeface="Myriad Pro"/>
              </a:rPr>
              <a:t>de emisiones corporativas de </a:t>
            </a:r>
            <a:r>
              <a:rPr lang="es-MX" sz="1200" dirty="0" smtClean="0">
                <a:latin typeface="Myriad Pro"/>
                <a:cs typeface="Myriad Pro"/>
              </a:rPr>
              <a:t>AMX 1122 con </a:t>
            </a:r>
            <a:r>
              <a:rPr lang="es-MX" sz="1200" dirty="0">
                <a:latin typeface="Myriad Pro"/>
                <a:cs typeface="Myriad Pro"/>
              </a:rPr>
              <a:t>una sobretasa de </a:t>
            </a:r>
            <a:r>
              <a:rPr lang="es-MX" sz="1200" dirty="0" smtClean="0">
                <a:latin typeface="Myriad Pro"/>
                <a:cs typeface="Myriad Pro"/>
              </a:rPr>
              <a:t>122 </a:t>
            </a:r>
            <a:r>
              <a:rPr lang="es-MX" sz="1200" dirty="0">
                <a:latin typeface="Myriad Pro"/>
                <a:cs typeface="Myriad Pro"/>
              </a:rPr>
              <a:t>puntos base por arriba de gobierno federal y </a:t>
            </a:r>
            <a:r>
              <a:rPr lang="es-MX" sz="1200" dirty="0" smtClean="0">
                <a:latin typeface="Myriad Pro"/>
                <a:cs typeface="Myriad Pro"/>
              </a:rPr>
              <a:t>ARREACT </a:t>
            </a:r>
            <a:r>
              <a:rPr lang="es-MX" sz="1200" dirty="0">
                <a:latin typeface="Myriad Pro"/>
                <a:cs typeface="Myriad Pro"/>
              </a:rPr>
              <a:t>con una sobretasa de </a:t>
            </a:r>
            <a:r>
              <a:rPr lang="es-MX" sz="1200" dirty="0" smtClean="0">
                <a:latin typeface="Myriad Pro"/>
                <a:cs typeface="Myriad Pro"/>
              </a:rPr>
              <a:t>60 </a:t>
            </a:r>
            <a:r>
              <a:rPr lang="es-MX" sz="1200" dirty="0">
                <a:latin typeface="Myriad Pro"/>
                <a:cs typeface="Myriad Pro"/>
              </a:rPr>
              <a:t>puntos base por arriba de </a:t>
            </a:r>
            <a:r>
              <a:rPr lang="es-MX" sz="1200" dirty="0" smtClean="0">
                <a:latin typeface="Myriad Pro"/>
                <a:cs typeface="Myriad Pro"/>
              </a:rPr>
              <a:t>TIIE de 28 días, PAMMCB 14U con una sobretasa de 2.40 sobre el </a:t>
            </a:r>
            <a:r>
              <a:rPr lang="es-MX" sz="1200" dirty="0" err="1" smtClean="0">
                <a:latin typeface="Myriad Pro"/>
                <a:cs typeface="Myriad Pro"/>
              </a:rPr>
              <a:t>Udibono</a:t>
            </a:r>
            <a:r>
              <a:rPr lang="es-MX" sz="1200" dirty="0" smtClean="0">
                <a:latin typeface="Myriad Pro"/>
                <a:cs typeface="Myriad Pro"/>
              </a:rPr>
              <a:t> y se continuará </a:t>
            </a:r>
            <a:r>
              <a:rPr lang="es-MX" sz="1200" dirty="0">
                <a:latin typeface="Myriad Pro"/>
                <a:cs typeface="Myriad Pro"/>
              </a:rPr>
              <a:t>buscando emisiones corporativas </a:t>
            </a:r>
            <a:r>
              <a:rPr lang="es-MX" sz="1200" dirty="0" smtClean="0">
                <a:latin typeface="Myriad Pro"/>
                <a:cs typeface="Myriad Pro"/>
              </a:rPr>
              <a:t>con </a:t>
            </a:r>
            <a:r>
              <a:rPr lang="es-MX" sz="1200" dirty="0">
                <a:latin typeface="Myriad Pro"/>
                <a:cs typeface="Myriad Pro"/>
              </a:rPr>
              <a:t>sobretasas </a:t>
            </a:r>
            <a:r>
              <a:rPr lang="es-MX" sz="1200" dirty="0" smtClean="0">
                <a:latin typeface="Myriad Pro"/>
                <a:cs typeface="Myriad Pro"/>
              </a:rPr>
              <a:t>atractivas.</a:t>
            </a: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Compra de instrumentos de tasa variable de corporativos con sobretasa referenciados a la TIIE como protección ante posibles alzas en la tasa de referencia de Banxico.</a:t>
            </a:r>
            <a:endParaRPr lang="es-MX" sz="1200" dirty="0">
              <a:latin typeface="Myriad Pro"/>
              <a:cs typeface="Myriad Pro"/>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sp>
        <p:nvSpPr>
          <p:cNvPr id="3" name="2 CuadroTexto"/>
          <p:cNvSpPr txBox="1"/>
          <p:nvPr/>
        </p:nvSpPr>
        <p:spPr>
          <a:xfrm>
            <a:off x="1810764" y="5257800"/>
            <a:ext cx="6647436" cy="1446550"/>
          </a:xfrm>
          <a:prstGeom prst="rect">
            <a:avLst/>
          </a:prstGeom>
          <a:noFill/>
        </p:spPr>
        <p:txBody>
          <a:bodyPr wrap="square" rtlCol="0">
            <a:spAutoFit/>
          </a:bodyPr>
          <a:lstStyle/>
          <a:p>
            <a:pPr marL="180975" lvl="2" indent="-180975" algn="just">
              <a:spcAft>
                <a:spcPts val="600"/>
              </a:spcAft>
              <a:buClr>
                <a:srgbClr val="CD0000"/>
              </a:buClr>
              <a:buSzPct val="110000"/>
              <a:buFont typeface="Arial" panose="020B0604020202020204" pitchFamily="34" charset="0"/>
              <a:buChar char="•"/>
            </a:pPr>
            <a:r>
              <a:rPr lang="es-MX" sz="1200" dirty="0">
                <a:latin typeface="Myriad Pro"/>
                <a:cs typeface="Myriad Pro"/>
              </a:rPr>
              <a:t>Se buscará diversificación internacional vía </a:t>
            </a:r>
            <a:r>
              <a:rPr lang="es-MX" sz="1200" dirty="0" err="1" smtClean="0">
                <a:latin typeface="Myriad Pro"/>
                <a:cs typeface="Myriad Pro"/>
              </a:rPr>
              <a:t>ETF’s</a:t>
            </a:r>
            <a:r>
              <a:rPr lang="es-MX" sz="1200" dirty="0">
                <a:latin typeface="Myriad Pro"/>
                <a:cs typeface="Myriad Pro"/>
              </a:rPr>
              <a:t>.</a:t>
            </a:r>
            <a:r>
              <a:rPr lang="es-MX" sz="1200" dirty="0" smtClean="0">
                <a:latin typeface="Myriad Pro"/>
                <a:cs typeface="Myriad Pro"/>
              </a:rPr>
              <a:t> Se participó en el ETF de Europa </a:t>
            </a:r>
            <a:r>
              <a:rPr lang="es-MX" sz="1200" dirty="0">
                <a:latin typeface="Myriad Pro"/>
                <a:cs typeface="Myriad Pro"/>
              </a:rPr>
              <a:t>(EZU</a:t>
            </a:r>
            <a:r>
              <a:rPr lang="es-MX" sz="1200" dirty="0" smtClean="0">
                <a:latin typeface="Myriad Pro"/>
                <a:cs typeface="Myriad Pro"/>
              </a:rPr>
              <a:t>), buscando exposición a la zona euro con expectativas de recuperación económica en esta zona.</a:t>
            </a: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buscarán mejores niveles de entrada para Renta Variable en EUA y México, favoreciendo inversiones en USD sobre inversiones locales.</a:t>
            </a:r>
            <a:endParaRPr lang="es-MX" sz="1200" dirty="0">
              <a:latin typeface="Myriad Pro"/>
              <a:cs typeface="Myriad Pro"/>
            </a:endParaRPr>
          </a:p>
          <a:p>
            <a:endParaRPr lang="es-MX" dirty="0"/>
          </a:p>
        </p:txBody>
      </p:sp>
    </p:spTree>
    <p:extLst>
      <p:ext uri="{BB962C8B-B14F-4D97-AF65-F5344CB8AC3E}">
        <p14:creationId xmlns:p14="http://schemas.microsoft.com/office/powerpoint/2010/main" val="1253175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Estrategia Bonos Tasa Real</a:t>
            </a:r>
            <a:endParaRPr lang="es-MX" sz="2400" b="1" dirty="0">
              <a:latin typeface="Myriad Pro Light"/>
            </a:endParaRPr>
          </a:p>
        </p:txBody>
      </p:sp>
      <p:sp>
        <p:nvSpPr>
          <p:cNvPr id="4" name="3 Marcador de contenido"/>
          <p:cNvSpPr>
            <a:spLocks noGrp="1"/>
          </p:cNvSpPr>
          <p:nvPr>
            <p:ph sz="half" idx="1"/>
          </p:nvPr>
        </p:nvSpPr>
        <p:spPr>
          <a:xfrm>
            <a:off x="207033" y="1264595"/>
            <a:ext cx="4164941" cy="5307781"/>
          </a:xfrm>
        </p:spPr>
        <p:txBody>
          <a:bodyPr>
            <a:noAutofit/>
          </a:bodyPr>
          <a:lstStyle/>
          <a:p>
            <a:pPr marL="180975" indent="-180975" algn="just">
              <a:buClr>
                <a:srgbClr val="CD0000"/>
              </a:buClr>
            </a:pPr>
            <a:r>
              <a:rPr lang="es-MX" sz="1600" dirty="0" smtClean="0"/>
              <a:t>El escenario base de inflación para 2015 con el que se está invirtiendo el portafolio es de 3.14%, por arriba de las expectativas de Banxico de 3.00%.</a:t>
            </a:r>
          </a:p>
          <a:p>
            <a:pPr marL="180975" indent="-180975" algn="just">
              <a:buClr>
                <a:srgbClr val="CD0000"/>
              </a:buClr>
            </a:pPr>
            <a:endParaRPr lang="es-MX" sz="1600" dirty="0" smtClean="0"/>
          </a:p>
          <a:p>
            <a:pPr marL="180975" indent="-180975" algn="just">
              <a:buClr>
                <a:srgbClr val="CD0000"/>
              </a:buClr>
            </a:pPr>
            <a:r>
              <a:rPr lang="es-MX" sz="1600" dirty="0" smtClean="0"/>
              <a:t>Durante el periodo en consideración se incrementó la duración de la posición en tasas reales, favoreciendo la venta de Udibono 2016 por compra de </a:t>
            </a:r>
            <a:r>
              <a:rPr lang="es-MX" sz="1600" dirty="0" err="1" smtClean="0"/>
              <a:t>Udibonos</a:t>
            </a:r>
            <a:r>
              <a:rPr lang="es-MX" sz="1600" dirty="0" smtClean="0"/>
              <a:t> 2019-2022.</a:t>
            </a:r>
          </a:p>
          <a:p>
            <a:pPr marL="180975" indent="-180975" algn="just">
              <a:buClr>
                <a:srgbClr val="CD0000"/>
              </a:buClr>
            </a:pPr>
            <a:endParaRPr lang="es-MX" sz="1600" dirty="0" smtClean="0"/>
          </a:p>
          <a:p>
            <a:pPr marL="180975" indent="-180975" algn="just">
              <a:buClr>
                <a:srgbClr val="CD0000"/>
              </a:buClr>
            </a:pPr>
            <a:r>
              <a:rPr lang="es-MX" sz="1600" dirty="0" smtClean="0"/>
              <a:t>El dato de inflación de la segunda quincena de abril de 0.02% resultó más bajo de lo esperado por los analistas</a:t>
            </a:r>
            <a:r>
              <a:rPr lang="es-MX" sz="1600" dirty="0"/>
              <a:t> </a:t>
            </a:r>
            <a:r>
              <a:rPr lang="es-MX" sz="1600" dirty="0" smtClean="0"/>
              <a:t>y se espera que toda la inflación del año sea acumulada en el segundo semestre del año</a:t>
            </a:r>
          </a:p>
          <a:p>
            <a:pPr marL="180975" indent="-180975" algn="just">
              <a:buClr>
                <a:srgbClr val="CD0000"/>
              </a:buClr>
            </a:pPr>
            <a:endParaRPr lang="es-MX" sz="1200" dirty="0" smtClean="0"/>
          </a:p>
          <a:p>
            <a:pPr marL="180975" indent="-180975" algn="just">
              <a:buClr>
                <a:srgbClr val="CD0000"/>
              </a:buClr>
            </a:pPr>
            <a:endParaRPr lang="es-MX" sz="1400" dirty="0"/>
          </a:p>
        </p:txBody>
      </p:sp>
      <p:graphicFrame>
        <p:nvGraphicFramePr>
          <p:cNvPr id="7" name="6 Marcador de contenido"/>
          <p:cNvGraphicFramePr>
            <a:graphicFrameLocks noGrp="1"/>
          </p:cNvGraphicFramePr>
          <p:nvPr>
            <p:ph sz="half" idx="2"/>
            <p:extLst>
              <p:ext uri="{D42A27DB-BD31-4B8C-83A1-F6EECF244321}">
                <p14:modId xmlns:p14="http://schemas.microsoft.com/office/powerpoint/2010/main" val="3891076050"/>
              </p:ext>
            </p:extLst>
          </p:nvPr>
        </p:nvGraphicFramePr>
        <p:xfrm>
          <a:off x="4752975" y="1390650"/>
          <a:ext cx="4038600" cy="2494280"/>
        </p:xfrm>
        <a:graphic>
          <a:graphicData uri="http://schemas.openxmlformats.org/drawingml/2006/table">
            <a:tbl>
              <a:tblPr firstRow="1" bandRow="1">
                <a:tableStyleId>{21E4AEA4-8DFA-4A89-87EB-49C32662AFE0}</a:tableStyleId>
              </a:tblPr>
              <a:tblGrid>
                <a:gridCol w="1346200"/>
                <a:gridCol w="1346200"/>
                <a:gridCol w="1346200"/>
              </a:tblGrid>
              <a:tr h="370840">
                <a:tc>
                  <a:txBody>
                    <a:bodyPr/>
                    <a:lstStyle/>
                    <a:p>
                      <a:r>
                        <a:rPr lang="es-MX" dirty="0" smtClean="0"/>
                        <a:t>Bono</a:t>
                      </a:r>
                      <a:endParaRPr lang="es-MX" dirty="0"/>
                    </a:p>
                  </a:txBody>
                  <a:tcPr/>
                </a:tc>
                <a:tc>
                  <a:txBody>
                    <a:bodyPr/>
                    <a:lstStyle/>
                    <a:p>
                      <a:r>
                        <a:rPr lang="es-MX" dirty="0" smtClean="0"/>
                        <a:t>Tasa Real</a:t>
                      </a:r>
                      <a:endParaRPr lang="es-MX" dirty="0"/>
                    </a:p>
                  </a:txBody>
                  <a:tcPr/>
                </a:tc>
                <a:tc>
                  <a:txBody>
                    <a:bodyPr/>
                    <a:lstStyle/>
                    <a:p>
                      <a:r>
                        <a:rPr lang="es-MX" dirty="0" smtClean="0"/>
                        <a:t>Inflación Implícita</a:t>
                      </a:r>
                      <a:endParaRPr lang="es-MX" dirty="0"/>
                    </a:p>
                  </a:txBody>
                  <a:tcPr/>
                </a:tc>
              </a:tr>
              <a:tr h="370840">
                <a:tc>
                  <a:txBody>
                    <a:bodyPr/>
                    <a:lstStyle/>
                    <a:p>
                      <a:r>
                        <a:rPr lang="es-MX" dirty="0" smtClean="0"/>
                        <a:t>UDI</a:t>
                      </a:r>
                      <a:r>
                        <a:rPr lang="es-MX" baseline="0" dirty="0" smtClean="0"/>
                        <a:t> 2016</a:t>
                      </a:r>
                      <a:endParaRPr lang="es-MX" dirty="0"/>
                    </a:p>
                  </a:txBody>
                  <a:tcPr/>
                </a:tc>
                <a:tc>
                  <a:txBody>
                    <a:bodyPr/>
                    <a:lstStyle/>
                    <a:p>
                      <a:pPr algn="ctr"/>
                      <a:r>
                        <a:rPr lang="es-MX" dirty="0" smtClean="0"/>
                        <a:t>0.84%</a:t>
                      </a:r>
                      <a:endParaRPr lang="es-MX" dirty="0"/>
                    </a:p>
                  </a:txBody>
                  <a:tcPr/>
                </a:tc>
                <a:tc>
                  <a:txBody>
                    <a:bodyPr/>
                    <a:lstStyle/>
                    <a:p>
                      <a:pPr algn="ctr"/>
                      <a:r>
                        <a:rPr lang="es-MX" dirty="0" smtClean="0"/>
                        <a:t>2.77%</a:t>
                      </a:r>
                      <a:endParaRPr lang="es-MX" dirty="0"/>
                    </a:p>
                  </a:txBody>
                  <a:tcPr/>
                </a:tc>
              </a:tr>
              <a:tr h="370840">
                <a:tc>
                  <a:txBody>
                    <a:bodyPr/>
                    <a:lstStyle/>
                    <a:p>
                      <a:r>
                        <a:rPr lang="es-MX" dirty="0" smtClean="0"/>
                        <a:t>UDI</a:t>
                      </a:r>
                      <a:r>
                        <a:rPr lang="es-MX" baseline="0" dirty="0" smtClean="0"/>
                        <a:t> 2017</a:t>
                      </a:r>
                      <a:endParaRPr lang="es-MX" dirty="0"/>
                    </a:p>
                  </a:txBody>
                  <a:tcPr/>
                </a:tc>
                <a:tc>
                  <a:txBody>
                    <a:bodyPr/>
                    <a:lstStyle/>
                    <a:p>
                      <a:pPr algn="ctr"/>
                      <a:r>
                        <a:rPr lang="es-MX" dirty="0" smtClean="0"/>
                        <a:t>1.36%</a:t>
                      </a:r>
                      <a:endParaRPr lang="es-MX" dirty="0"/>
                    </a:p>
                  </a:txBody>
                  <a:tcPr/>
                </a:tc>
                <a:tc>
                  <a:txBody>
                    <a:bodyPr/>
                    <a:lstStyle/>
                    <a:p>
                      <a:pPr algn="ctr"/>
                      <a:r>
                        <a:rPr lang="es-MX" dirty="0" smtClean="0"/>
                        <a:t>3.11%</a:t>
                      </a:r>
                      <a:endParaRPr lang="es-MX" dirty="0"/>
                    </a:p>
                  </a:txBody>
                  <a:tcPr/>
                </a:tc>
              </a:tr>
              <a:tr h="370840">
                <a:tc>
                  <a:txBody>
                    <a:bodyPr/>
                    <a:lstStyle/>
                    <a:p>
                      <a:r>
                        <a:rPr lang="es-MX" dirty="0" smtClean="0"/>
                        <a:t>UDI 2019</a:t>
                      </a:r>
                      <a:endParaRPr lang="es-MX" dirty="0"/>
                    </a:p>
                  </a:txBody>
                  <a:tcPr/>
                </a:tc>
                <a:tc>
                  <a:txBody>
                    <a:bodyPr/>
                    <a:lstStyle/>
                    <a:p>
                      <a:pPr algn="ctr"/>
                      <a:r>
                        <a:rPr lang="es-MX" dirty="0" smtClean="0"/>
                        <a:t>2.10%</a:t>
                      </a:r>
                      <a:endParaRPr lang="es-MX" dirty="0"/>
                    </a:p>
                  </a:txBody>
                  <a:tcPr/>
                </a:tc>
                <a:tc>
                  <a:txBody>
                    <a:bodyPr/>
                    <a:lstStyle/>
                    <a:p>
                      <a:pPr algn="ctr"/>
                      <a:r>
                        <a:rPr lang="es-MX" dirty="0" smtClean="0"/>
                        <a:t>2.96%</a:t>
                      </a:r>
                      <a:endParaRPr lang="es-MX" dirty="0"/>
                    </a:p>
                  </a:txBody>
                  <a:tcPr/>
                </a:tc>
              </a:tr>
              <a:tr h="370840">
                <a:tc>
                  <a:txBody>
                    <a:bodyPr/>
                    <a:lstStyle/>
                    <a:p>
                      <a:r>
                        <a:rPr lang="es-MX" dirty="0" smtClean="0"/>
                        <a:t>UDI 2022</a:t>
                      </a:r>
                      <a:endParaRPr lang="es-MX" dirty="0"/>
                    </a:p>
                  </a:txBody>
                  <a:tcPr/>
                </a:tc>
                <a:tc>
                  <a:txBody>
                    <a:bodyPr/>
                    <a:lstStyle/>
                    <a:p>
                      <a:pPr algn="ctr"/>
                      <a:r>
                        <a:rPr lang="es-MX" dirty="0" smtClean="0"/>
                        <a:t>2.65%</a:t>
                      </a:r>
                      <a:endParaRPr lang="es-MX" dirty="0"/>
                    </a:p>
                  </a:txBody>
                  <a:tcPr/>
                </a:tc>
                <a:tc>
                  <a:txBody>
                    <a:bodyPr/>
                    <a:lstStyle/>
                    <a:p>
                      <a:pPr algn="ctr"/>
                      <a:r>
                        <a:rPr lang="es-MX" dirty="0" smtClean="0"/>
                        <a:t>2.95%</a:t>
                      </a:r>
                      <a:endParaRPr lang="es-MX" dirty="0"/>
                    </a:p>
                  </a:txBody>
                  <a:tcPr/>
                </a:tc>
              </a:tr>
              <a:tr h="370840">
                <a:tc>
                  <a:txBody>
                    <a:bodyPr/>
                    <a:lstStyle/>
                    <a:p>
                      <a:r>
                        <a:rPr lang="es-MX" dirty="0" smtClean="0"/>
                        <a:t>UDI 2040</a:t>
                      </a:r>
                      <a:endParaRPr lang="es-MX" dirty="0"/>
                    </a:p>
                  </a:txBody>
                  <a:tcPr/>
                </a:tc>
                <a:tc>
                  <a:txBody>
                    <a:bodyPr/>
                    <a:lstStyle/>
                    <a:p>
                      <a:pPr algn="ctr"/>
                      <a:r>
                        <a:rPr lang="es-MX" dirty="0" smtClean="0"/>
                        <a:t>3.49%</a:t>
                      </a:r>
                      <a:endParaRPr lang="es-MX" dirty="0"/>
                    </a:p>
                  </a:txBody>
                  <a:tcPr/>
                </a:tc>
                <a:tc>
                  <a:txBody>
                    <a:bodyPr/>
                    <a:lstStyle/>
                    <a:p>
                      <a:pPr algn="ctr"/>
                      <a:r>
                        <a:rPr lang="es-MX" dirty="0" smtClean="0"/>
                        <a:t>3.10%</a:t>
                      </a:r>
                      <a:endParaRPr lang="es-MX" dirty="0"/>
                    </a:p>
                  </a:txBody>
                  <a:tcPr/>
                </a:tc>
              </a:tr>
            </a:tbl>
          </a:graphicData>
        </a:graphic>
      </p:graphicFrame>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graphicFrame>
        <p:nvGraphicFramePr>
          <p:cNvPr id="9" name="9 Gráfico"/>
          <p:cNvGraphicFramePr>
            <a:graphicFrameLocks/>
          </p:cNvGraphicFramePr>
          <p:nvPr>
            <p:extLst>
              <p:ext uri="{D42A27DB-BD31-4B8C-83A1-F6EECF244321}">
                <p14:modId xmlns:p14="http://schemas.microsoft.com/office/powerpoint/2010/main" val="4225932107"/>
              </p:ext>
            </p:extLst>
          </p:nvPr>
        </p:nvGraphicFramePr>
        <p:xfrm>
          <a:off x="4676775" y="4143374"/>
          <a:ext cx="4114800" cy="24847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30351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Bonos Tasa Nominal</a:t>
            </a:r>
            <a:endParaRPr lang="es-MX" sz="2400" b="1" dirty="0"/>
          </a:p>
        </p:txBody>
      </p:sp>
      <p:sp>
        <p:nvSpPr>
          <p:cNvPr id="3" name="2 CuadroTexto"/>
          <p:cNvSpPr txBox="1"/>
          <p:nvPr/>
        </p:nvSpPr>
        <p:spPr>
          <a:xfrm>
            <a:off x="357459" y="1183686"/>
            <a:ext cx="8091218" cy="2246769"/>
          </a:xfrm>
          <a:prstGeom prst="rect">
            <a:avLst/>
          </a:prstGeom>
          <a:noFill/>
        </p:spPr>
        <p:txBody>
          <a:bodyPr wrap="square" rtlCol="0">
            <a:spAutoFit/>
          </a:bodyPr>
          <a:lstStyle/>
          <a:p>
            <a:pPr marL="285750" indent="-285750" algn="just">
              <a:buClr>
                <a:srgbClr val="CD0000"/>
              </a:buClr>
              <a:buFont typeface="Arial" panose="020B0604020202020204" pitchFamily="34" charset="0"/>
              <a:buChar char="•"/>
            </a:pPr>
            <a:r>
              <a:rPr lang="es-MX" sz="1400" dirty="0" smtClean="0">
                <a:latin typeface="Myriad Pro Light"/>
                <a:cs typeface="Myriad Pro Light"/>
              </a:rPr>
              <a:t>Se espera que la curva de tasas nominales tenga un empinamiento de la parte larga con respecto a la parte media, de manera que la inversión se seguirá concentrando en la parte media tomando ventaja de la volatilidad para capitalizar ganancias</a:t>
            </a:r>
            <a:endParaRPr lang="es-MX" sz="1400" dirty="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smtClean="0">
                <a:latin typeface="Myriad Pro Light"/>
                <a:cs typeface="Myriad Pro Light"/>
              </a:rPr>
              <a:t>Se intercambiará posición de bonos nominales a emisiones de cuasi gubernamentales buscando darle 40-45 puntos base extra de tasa a vencimiento. </a:t>
            </a:r>
            <a:endParaRPr lang="es-MX" sz="1400" dirty="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Ante la expectativa de incremento de la tasa de fondeo de Estados Unidos de América y de México hacia la segunda mitad del año, se buscará ponderar en el portafolio emisiones de tasas </a:t>
            </a:r>
            <a:r>
              <a:rPr lang="es-MX" sz="1400" dirty="0" smtClean="0">
                <a:latin typeface="Myriad Pro Light"/>
                <a:cs typeface="Myriad Pro Light"/>
              </a:rPr>
              <a:t>flotantes.</a:t>
            </a: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sp>
        <p:nvSpPr>
          <p:cNvPr id="6" name="5 CuadroTexto"/>
          <p:cNvSpPr txBox="1"/>
          <p:nvPr/>
        </p:nvSpPr>
        <p:spPr>
          <a:xfrm>
            <a:off x="357459" y="4761512"/>
            <a:ext cx="8117552" cy="1600438"/>
          </a:xfrm>
          <a:prstGeom prst="rect">
            <a:avLst/>
          </a:prstGeom>
          <a:noFill/>
        </p:spPr>
        <p:txBody>
          <a:bodyPr wrap="square" rtlCol="0">
            <a:spAutoFit/>
          </a:bodyPr>
          <a:lstStyle/>
          <a:p>
            <a:pPr marL="285750" indent="-285750" algn="just">
              <a:buClr>
                <a:srgbClr val="CD0000"/>
              </a:buClr>
              <a:buFont typeface="Arial" pitchFamily="34" charset="0"/>
              <a:buChar char="•"/>
            </a:pPr>
            <a:r>
              <a:rPr lang="es-MX" sz="1400" dirty="0">
                <a:latin typeface="Myriad Pro Light"/>
                <a:cs typeface="Myriad Pro Light"/>
              </a:rPr>
              <a:t>Buscar CBE con una sobretasa superior a los certificados bursátiles tradicionales.</a:t>
            </a:r>
          </a:p>
          <a:p>
            <a:pPr marL="285750" indent="-285750" algn="just">
              <a:buClr>
                <a:srgbClr val="CD0000"/>
              </a:buClr>
              <a:buFont typeface="Arial" pitchFamily="34" charset="0"/>
              <a:buChar char="•"/>
            </a:pPr>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smtClean="0">
                <a:latin typeface="Myriad Pro Light"/>
                <a:cs typeface="Myriad Pro Light"/>
              </a:rPr>
              <a:t>Mayor tasa </a:t>
            </a:r>
            <a:r>
              <a:rPr lang="es-MX" sz="1400" dirty="0">
                <a:latin typeface="Myriad Pro Light"/>
                <a:cs typeface="Myriad Pro Light"/>
              </a:rPr>
              <a:t>de cupón respecto a su referencia de mercado.</a:t>
            </a:r>
          </a:p>
          <a:p>
            <a:pPr marL="285750" indent="-285750" algn="just">
              <a:buClr>
                <a:srgbClr val="CD0000"/>
              </a:buClr>
              <a:buFont typeface="Arial" pitchFamily="34" charset="0"/>
              <a:buChar char="•"/>
            </a:pPr>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smtClean="0">
                <a:latin typeface="Myriad Pro Light"/>
                <a:cs typeface="Myriad Pro Light"/>
              </a:rPr>
              <a:t>Buena </a:t>
            </a:r>
            <a:r>
              <a:rPr lang="es-MX" sz="1400" dirty="0">
                <a:latin typeface="Myriad Pro Light"/>
                <a:cs typeface="Myriad Pro Light"/>
              </a:rPr>
              <a:t>calidad crediticia y estructura de fuente de pago.</a:t>
            </a:r>
          </a:p>
          <a:p>
            <a:pPr marL="285750" indent="-285750" algn="just">
              <a:buClr>
                <a:srgbClr val="CD0000"/>
              </a:buClr>
              <a:buFont typeface="Arial" pitchFamily="34" charset="0"/>
              <a:buChar char="•"/>
            </a:pPr>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a:latin typeface="Myriad Pro Light"/>
                <a:cs typeface="Myriad Pro Light"/>
              </a:rPr>
              <a:t>P</a:t>
            </a:r>
            <a:r>
              <a:rPr lang="es-MX" sz="1400" dirty="0" smtClean="0">
                <a:latin typeface="Myriad Pro Light"/>
                <a:cs typeface="Myriad Pro Light"/>
              </a:rPr>
              <a:t>rotección </a:t>
            </a:r>
            <a:r>
              <a:rPr lang="es-MX" sz="1400" dirty="0">
                <a:latin typeface="Myriad Pro Light"/>
                <a:cs typeface="Myriad Pro Light"/>
              </a:rPr>
              <a:t>ante posibles alzas de tasa de </a:t>
            </a:r>
            <a:r>
              <a:rPr lang="es-MX" sz="1400" dirty="0" smtClean="0">
                <a:latin typeface="Myriad Pro Light"/>
                <a:cs typeface="Myriad Pro Light"/>
              </a:rPr>
              <a:t>interés a través de </a:t>
            </a:r>
            <a:r>
              <a:rPr lang="es-MX" sz="1400" dirty="0">
                <a:latin typeface="Myriad Pro Light"/>
                <a:cs typeface="Myriad Pro Light"/>
              </a:rPr>
              <a:t>emisiones de tasa </a:t>
            </a:r>
            <a:r>
              <a:rPr lang="es-MX" sz="1400" dirty="0" smtClean="0">
                <a:latin typeface="Myriad Pro Light"/>
                <a:cs typeface="Myriad Pro Light"/>
              </a:rPr>
              <a:t>flotante. </a:t>
            </a:r>
            <a:endParaRPr lang="es-MX" sz="1400" dirty="0">
              <a:latin typeface="Myriad Pro Light"/>
              <a:cs typeface="Myriad Pro Light"/>
            </a:endParaRPr>
          </a:p>
        </p:txBody>
      </p:sp>
      <p:sp>
        <p:nvSpPr>
          <p:cNvPr id="7" name="1 Título"/>
          <p:cNvSpPr txBox="1">
            <a:spLocks/>
          </p:cNvSpPr>
          <p:nvPr/>
        </p:nvSpPr>
        <p:spPr>
          <a:xfrm>
            <a:off x="144000" y="3841628"/>
            <a:ext cx="7072042" cy="677773"/>
          </a:xfrm>
          <a:prstGeom prst="rect">
            <a:avLst/>
          </a:prstGeom>
        </p:spPr>
        <p:txBody>
          <a:bodyPr vert="horz" lIns="91440" tIns="45720" rIns="91440" bIns="45720" rtlCol="0" anchor="ctr">
            <a:normAutofit fontScale="90000" lnSpcReduction="20000"/>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Certificados Bursátiles Tradicionales (CB) y Estructurados (CBE)</a:t>
            </a:r>
            <a:endParaRPr lang="es-MX" sz="2400" b="1" dirty="0"/>
          </a:p>
        </p:txBody>
      </p:sp>
    </p:spTree>
    <p:extLst>
      <p:ext uri="{BB962C8B-B14F-4D97-AF65-F5344CB8AC3E}">
        <p14:creationId xmlns:p14="http://schemas.microsoft.com/office/powerpoint/2010/main" val="1990575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Renta Variable	</a:t>
            </a:r>
            <a:endParaRPr lang="es-MX" sz="2400" b="1" dirty="0"/>
          </a:p>
        </p:txBody>
      </p:sp>
      <p:sp>
        <p:nvSpPr>
          <p:cNvPr id="3" name="2 CuadroTexto"/>
          <p:cNvSpPr txBox="1"/>
          <p:nvPr/>
        </p:nvSpPr>
        <p:spPr>
          <a:xfrm>
            <a:off x="243158" y="952839"/>
            <a:ext cx="8423170" cy="2492990"/>
          </a:xfrm>
          <a:prstGeom prst="rect">
            <a:avLst/>
          </a:prstGeom>
          <a:noFill/>
        </p:spPr>
        <p:txBody>
          <a:bodyPr wrap="square" rtlCol="0">
            <a:spAutoFit/>
          </a:bodyPr>
          <a:lstStyle/>
          <a:p>
            <a:pPr marL="285750" indent="-285750" algn="just">
              <a:buClr>
                <a:srgbClr val="CD0000"/>
              </a:buClr>
              <a:buFont typeface="Arial" panose="020B0604020202020204" pitchFamily="34" charset="0"/>
              <a:buChar char="•"/>
            </a:pPr>
            <a:r>
              <a:rPr lang="es-MX" sz="1200" dirty="0" smtClean="0">
                <a:latin typeface="Myriad Pro Light"/>
                <a:cs typeface="Myriad Pro Light"/>
              </a:rPr>
              <a:t>Se espera que en Europa, continúe con su  política de estímulos monetarios el Banco Central Europeo (ECB) durante el presente año y el primer semestre del 2016.</a:t>
            </a:r>
          </a:p>
          <a:p>
            <a:pPr marL="285750" indent="-285750" algn="just">
              <a:buClr>
                <a:srgbClr val="CD0000"/>
              </a:buClr>
              <a:buFont typeface="Arial" panose="020B0604020202020204" pitchFamily="34" charset="0"/>
              <a:buChar char="•"/>
            </a:pPr>
            <a:endParaRPr lang="es-MX" sz="1200" dirty="0" smtClean="0">
              <a:latin typeface="Myriad Pro Light"/>
              <a:cs typeface="Myriad Pro Light"/>
            </a:endParaRPr>
          </a:p>
          <a:p>
            <a:pPr marL="285750" indent="-285750" algn="just">
              <a:buClr>
                <a:srgbClr val="CD0000"/>
              </a:buClr>
              <a:buFont typeface="Arial" panose="020B0604020202020204" pitchFamily="34" charset="0"/>
              <a:buChar char="•"/>
            </a:pPr>
            <a:r>
              <a:rPr lang="es-MX" sz="1200" dirty="0" smtClean="0">
                <a:latin typeface="Myriad Pro Light"/>
                <a:cs typeface="Myriad Pro Light"/>
              </a:rPr>
              <a:t>Con base en las expectativas de recuperación en la zona euro, se busca participar en el ETF EZU, el cual esta indexado a acciones de la zona euro.</a:t>
            </a:r>
          </a:p>
          <a:p>
            <a:pPr algn="just">
              <a:buClr>
                <a:srgbClr val="CD0000"/>
              </a:buClr>
            </a:pPr>
            <a:endParaRPr lang="es-MX" sz="1200" dirty="0">
              <a:latin typeface="Myriad Pro Light"/>
              <a:cs typeface="Myriad Pro Light"/>
            </a:endParaRPr>
          </a:p>
          <a:p>
            <a:pPr marL="285750" indent="-285750" algn="just">
              <a:buClr>
                <a:srgbClr val="CD0000"/>
              </a:buClr>
              <a:buFont typeface="Arial" panose="020B0604020202020204" pitchFamily="34" charset="0"/>
              <a:buChar char="•"/>
            </a:pPr>
            <a:r>
              <a:rPr lang="es-MX" sz="1200" dirty="0" smtClean="0">
                <a:latin typeface="Myriad Pro Light"/>
                <a:cs typeface="Myriad Pro Light"/>
              </a:rPr>
              <a:t>Los resultados de las empresas indexadas al S&amp;P 500 y Russell 2000 han mostrado buen desempeño en el primer trimestre del año. </a:t>
            </a:r>
          </a:p>
          <a:p>
            <a:pPr marL="285750" indent="-285750" algn="just">
              <a:buClr>
                <a:srgbClr val="CD0000"/>
              </a:buClr>
              <a:buFont typeface="Arial" panose="020B0604020202020204" pitchFamily="34" charset="0"/>
              <a:buChar char="•"/>
            </a:pPr>
            <a:endParaRPr lang="es-MX" sz="1200" dirty="0">
              <a:latin typeface="Myriad Pro Light"/>
              <a:cs typeface="Myriad Pro Light"/>
            </a:endParaRPr>
          </a:p>
          <a:p>
            <a:pPr marL="285750" indent="-285750" algn="just">
              <a:buClr>
                <a:srgbClr val="CD0000"/>
              </a:buClr>
              <a:buFont typeface="Arial" panose="020B0604020202020204" pitchFamily="34" charset="0"/>
              <a:buChar char="•"/>
            </a:pPr>
            <a:r>
              <a:rPr lang="es-MX" sz="1200" dirty="0" smtClean="0">
                <a:latin typeface="Myriad Pro Light"/>
                <a:cs typeface="Myriad Pro Light"/>
              </a:rPr>
              <a:t>Se continuará participando </a:t>
            </a:r>
            <a:r>
              <a:rPr lang="es-MX" sz="1200" dirty="0">
                <a:latin typeface="Myriad Pro Light"/>
                <a:cs typeface="Myriad Pro Light"/>
              </a:rPr>
              <a:t>en S&amp;P 500 a través del ETF IVV y en el Russell 2000 a través del ETF </a:t>
            </a:r>
            <a:r>
              <a:rPr lang="es-MX" sz="1200" dirty="0" smtClean="0">
                <a:latin typeface="Myriad Pro Light"/>
                <a:cs typeface="Myriad Pro Light"/>
              </a:rPr>
              <a:t>IWM, buscando mejores niveles de entrada.</a:t>
            </a:r>
          </a:p>
          <a:p>
            <a:pPr marL="285750" indent="-285750" algn="just">
              <a:buClr>
                <a:srgbClr val="CD0000"/>
              </a:buClr>
              <a:buFont typeface="Arial" panose="020B0604020202020204" pitchFamily="34" charset="0"/>
              <a:buChar char="•"/>
            </a:pPr>
            <a:endParaRPr lang="es-MX" sz="1200" dirty="0">
              <a:latin typeface="Myriad Pro Light"/>
              <a:cs typeface="Myriad Pro Light"/>
            </a:endParaRPr>
          </a:p>
          <a:p>
            <a:pPr marL="285750" indent="-285750" algn="just">
              <a:buClr>
                <a:srgbClr val="CD0000"/>
              </a:buClr>
              <a:buFont typeface="Arial" panose="020B0604020202020204" pitchFamily="34" charset="0"/>
              <a:buChar char="•"/>
            </a:pPr>
            <a:r>
              <a:rPr lang="es-MX" sz="1200" dirty="0" smtClean="0">
                <a:latin typeface="Myriad Pro Light"/>
                <a:cs typeface="Myriad Pro Light"/>
              </a:rPr>
              <a:t>En México, se buscarán mejores niveles de entrada para participar en el IPC, a través del ETF NAFTRAC.</a:t>
            </a:r>
            <a:endParaRPr lang="es-MX" sz="12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sp>
        <p:nvSpPr>
          <p:cNvPr id="2" name="1 Rectángulo"/>
          <p:cNvSpPr/>
          <p:nvPr/>
        </p:nvSpPr>
        <p:spPr>
          <a:xfrm>
            <a:off x="247650" y="4222820"/>
            <a:ext cx="8352003" cy="1661993"/>
          </a:xfrm>
          <a:prstGeom prst="rect">
            <a:avLst/>
          </a:prstGeom>
        </p:spPr>
        <p:txBody>
          <a:bodyPr wrap="square">
            <a:spAutoFit/>
          </a:bodyPr>
          <a:lstStyle/>
          <a:p>
            <a:pPr marL="285750" indent="-285750" algn="just">
              <a:buClr>
                <a:srgbClr val="CD0000"/>
              </a:buClr>
              <a:buFont typeface="Arial" panose="020B0604020202020204" pitchFamily="34" charset="0"/>
              <a:buChar char="•"/>
            </a:pPr>
            <a:r>
              <a:rPr lang="es-MX" sz="1200" dirty="0" smtClean="0">
                <a:latin typeface="Myriad Pro Light"/>
                <a:cs typeface="Myriad Pro Light"/>
              </a:rPr>
              <a:t>La </a:t>
            </a:r>
            <a:r>
              <a:rPr lang="es-MX" sz="1200" dirty="0">
                <a:latin typeface="Myriad Pro Light"/>
                <a:cs typeface="Myriad Pro Light"/>
              </a:rPr>
              <a:t>producción industrial manufacturera continúa en un ritmo de estabilización con un promedio en los últimos cinco años de 3.20%.</a:t>
            </a:r>
          </a:p>
          <a:p>
            <a:pPr marL="285750" indent="-285750" algn="just">
              <a:buClr>
                <a:srgbClr val="CD0000"/>
              </a:buClr>
              <a:buFont typeface="Arial" panose="020B0604020202020204" pitchFamily="34" charset="0"/>
              <a:buChar char="•"/>
            </a:pPr>
            <a:endParaRPr lang="es-MX" dirty="0">
              <a:latin typeface="Myriad Pro Light"/>
              <a:cs typeface="Myriad Pro Light"/>
            </a:endParaRPr>
          </a:p>
          <a:p>
            <a:pPr marL="285750" indent="-285750" algn="just">
              <a:buClr>
                <a:srgbClr val="CD0000"/>
              </a:buClr>
              <a:buFont typeface="Arial" panose="020B0604020202020204" pitchFamily="34" charset="0"/>
              <a:buChar char="•"/>
            </a:pPr>
            <a:r>
              <a:rPr lang="es-MX" sz="1200" dirty="0">
                <a:latin typeface="Myriad Pro Light"/>
                <a:cs typeface="Myriad Pro Light"/>
              </a:rPr>
              <a:t>Se espera que el sector consumo se reactive por lo que se continuará participando en FIBRAS que tengan dentro de sus activos a centros comerciales, los cuales están altamente relacionados al consumo.</a:t>
            </a:r>
          </a:p>
          <a:p>
            <a:pPr marL="285750" indent="-285750" algn="just">
              <a:buClr>
                <a:srgbClr val="CD0000"/>
              </a:buClr>
              <a:buFont typeface="Arial" panose="020B0604020202020204" pitchFamily="34" charset="0"/>
              <a:buChar char="•"/>
            </a:pPr>
            <a:endParaRPr lang="es-MX" sz="1200" dirty="0">
              <a:latin typeface="Myriad Pro Light"/>
              <a:cs typeface="Myriad Pro Light"/>
            </a:endParaRPr>
          </a:p>
          <a:p>
            <a:pPr marL="285750" indent="-285750" algn="just">
              <a:buClr>
                <a:srgbClr val="CD0000"/>
              </a:buClr>
              <a:buFont typeface="Arial" panose="020B0604020202020204" pitchFamily="34" charset="0"/>
              <a:buChar char="•"/>
            </a:pPr>
            <a:r>
              <a:rPr lang="es-MX" sz="1200" dirty="0">
                <a:latin typeface="Myriad Pro Light"/>
                <a:cs typeface="Myriad Pro Light"/>
              </a:rPr>
              <a:t>Continúan las obras en </a:t>
            </a:r>
            <a:r>
              <a:rPr lang="es-MX" sz="1200" dirty="0" smtClean="0">
                <a:latin typeface="Myriad Pro Light"/>
                <a:cs typeface="Myriad Pro Light"/>
              </a:rPr>
              <a:t>los </a:t>
            </a:r>
            <a:r>
              <a:rPr lang="es-MX" sz="1200" dirty="0">
                <a:latin typeface="Myriad Pro Light"/>
                <a:cs typeface="Myriad Pro Light"/>
              </a:rPr>
              <a:t>principales corredores de la Ciudad de México, Guadalajara y Monterrey, por lo que se espera buenos resultados en los sectores comerciales de estas entidades.</a:t>
            </a:r>
          </a:p>
        </p:txBody>
      </p:sp>
      <p:sp>
        <p:nvSpPr>
          <p:cNvPr id="7" name="1 Título"/>
          <p:cNvSpPr txBox="1">
            <a:spLocks/>
          </p:cNvSpPr>
          <p:nvPr/>
        </p:nvSpPr>
        <p:spPr>
          <a:xfrm>
            <a:off x="243158" y="3506720"/>
            <a:ext cx="2376217" cy="67777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FIBRAS</a:t>
            </a:r>
            <a:endParaRPr lang="es-MX" sz="2800" b="1" dirty="0"/>
          </a:p>
        </p:txBody>
      </p:sp>
    </p:spTree>
    <p:extLst>
      <p:ext uri="{BB962C8B-B14F-4D97-AF65-F5344CB8AC3E}">
        <p14:creationId xmlns:p14="http://schemas.microsoft.com/office/powerpoint/2010/main" val="3544053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pPr algn="l"/>
            <a:r>
              <a:rPr lang="es-MX" sz="2400" b="1" dirty="0" smtClean="0">
                <a:latin typeface="Myriad Pro Light"/>
              </a:rPr>
              <a:t>Riesgo del FANVIT</a:t>
            </a:r>
            <a:endParaRPr lang="en-US" sz="2400" b="1" dirty="0">
              <a:latin typeface="Myriad Pro Light"/>
            </a:endParaRPr>
          </a:p>
        </p:txBody>
      </p:sp>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4" name="3 Rectángulo"/>
          <p:cNvSpPr/>
          <p:nvPr/>
        </p:nvSpPr>
        <p:spPr>
          <a:xfrm>
            <a:off x="858227" y="1504590"/>
            <a:ext cx="4025811" cy="461665"/>
          </a:xfrm>
          <a:prstGeom prst="rect">
            <a:avLst/>
          </a:prstGeom>
        </p:spPr>
        <p:txBody>
          <a:bodyPr wrap="square">
            <a:spAutoFit/>
          </a:bodyPr>
          <a:lstStyle/>
          <a:p>
            <a:pPr algn="ctr"/>
            <a:r>
              <a:rPr lang="es-MX" sz="1200" b="1" dirty="0" smtClean="0">
                <a:latin typeface="Myriad Pro"/>
              </a:rPr>
              <a:t>Comparativo de riesgo  (</a:t>
            </a:r>
            <a:r>
              <a:rPr lang="es-MX" sz="1200" b="1" dirty="0" err="1" smtClean="0">
                <a:latin typeface="Myriad Pro"/>
              </a:rPr>
              <a:t>VaR</a:t>
            </a:r>
            <a:r>
              <a:rPr lang="es-MX" sz="1200" b="1" dirty="0" smtClean="0">
                <a:latin typeface="Myriad Pro"/>
              </a:rPr>
              <a:t>) de las SB1 y el FANVIT</a:t>
            </a:r>
          </a:p>
          <a:p>
            <a:pPr algn="ctr"/>
            <a:r>
              <a:rPr lang="es-MX" sz="1200" dirty="0" smtClean="0">
                <a:latin typeface="Myriad Pro"/>
              </a:rPr>
              <a:t>(Porcentaje al cierre de marzo de 2015)</a:t>
            </a:r>
            <a:endParaRPr lang="es-MX" sz="1200" dirty="0">
              <a:latin typeface="Myriad Pro"/>
            </a:endParaRPr>
          </a:p>
        </p:txBody>
      </p:sp>
      <p:sp>
        <p:nvSpPr>
          <p:cNvPr id="20" name="19 Rectángulo"/>
          <p:cNvSpPr/>
          <p:nvPr/>
        </p:nvSpPr>
        <p:spPr>
          <a:xfrm>
            <a:off x="286880" y="6115315"/>
            <a:ext cx="2456122" cy="707886"/>
          </a:xfrm>
          <a:prstGeom prst="rect">
            <a:avLst/>
          </a:prstGeom>
        </p:spPr>
        <p:txBody>
          <a:bodyPr wrap="none">
            <a:spAutoFit/>
          </a:bodyPr>
          <a:lstStyle/>
          <a:p>
            <a:r>
              <a:rPr lang="it-IT" sz="800" dirty="0"/>
              <a:t>Fuente: CONSAR, PRO Asset </a:t>
            </a:r>
            <a:r>
              <a:rPr lang="it-IT" sz="800" dirty="0" smtClean="0"/>
              <a:t>Management</a:t>
            </a:r>
          </a:p>
          <a:p>
            <a:r>
              <a:rPr lang="es-MX" sz="800" dirty="0" smtClean="0"/>
              <a:t>*</a:t>
            </a:r>
            <a:r>
              <a:rPr lang="es-MX" sz="800" dirty="0" err="1"/>
              <a:t>VaR</a:t>
            </a:r>
            <a:r>
              <a:rPr lang="es-MX" sz="800" dirty="0"/>
              <a:t> al </a:t>
            </a:r>
            <a:r>
              <a:rPr lang="es-MX" sz="800" dirty="0" smtClean="0"/>
              <a:t>15 de </a:t>
            </a:r>
            <a:r>
              <a:rPr lang="es-MX" sz="800" dirty="0"/>
              <a:t> </a:t>
            </a:r>
            <a:r>
              <a:rPr lang="es-MX" sz="800" dirty="0" smtClean="0"/>
              <a:t>mayo de 2015</a:t>
            </a:r>
          </a:p>
          <a:p>
            <a:r>
              <a:rPr lang="it-IT" sz="800" dirty="0" smtClean="0"/>
              <a:t>** Sistema : Equivale al promedio de Siefores Básicas 1</a:t>
            </a:r>
          </a:p>
          <a:p>
            <a:endParaRPr lang="it-IT" sz="800" dirty="0"/>
          </a:p>
          <a:p>
            <a:endParaRPr lang="es-MX" sz="800" dirty="0"/>
          </a:p>
        </p:txBody>
      </p:sp>
      <p:sp>
        <p:nvSpPr>
          <p:cNvPr id="13" name="2 Marcador de contenido"/>
          <p:cNvSpPr txBox="1">
            <a:spLocks/>
          </p:cNvSpPr>
          <p:nvPr/>
        </p:nvSpPr>
        <p:spPr>
          <a:xfrm>
            <a:off x="6234553" y="2229696"/>
            <a:ext cx="2373013" cy="3819510"/>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b="0" dirty="0" smtClean="0">
                <a:latin typeface="Myriad Pro"/>
              </a:rPr>
              <a:t>El límite de riesgo (</a:t>
            </a:r>
            <a:r>
              <a:rPr lang="es-MX" b="0" dirty="0" err="1" smtClean="0">
                <a:latin typeface="Myriad Pro"/>
              </a:rPr>
              <a:t>VaR</a:t>
            </a:r>
            <a:r>
              <a:rPr lang="es-MX" b="0" dirty="0" smtClean="0">
                <a:latin typeface="Myriad Pro"/>
              </a:rPr>
              <a:t>) </a:t>
            </a:r>
            <a:r>
              <a:rPr lang="es-MX" b="0" dirty="0">
                <a:latin typeface="Myriad Pro"/>
              </a:rPr>
              <a:t>para </a:t>
            </a:r>
            <a:r>
              <a:rPr lang="es-MX" b="0" dirty="0" smtClean="0">
                <a:latin typeface="Myriad Pro"/>
              </a:rPr>
              <a:t>las SB1 establecido por la Consar es de .70.</a:t>
            </a:r>
          </a:p>
          <a:p>
            <a:pPr marL="177800" indent="-177800">
              <a:spcAft>
                <a:spcPts val="1200"/>
              </a:spcAft>
              <a:buClr>
                <a:srgbClr val="CD0000"/>
              </a:buClr>
              <a:buFont typeface="Arial" pitchFamily="34" charset="0"/>
              <a:buChar char="•"/>
            </a:pPr>
            <a:r>
              <a:rPr lang="es-MX" b="0" dirty="0" smtClean="0">
                <a:latin typeface="Myriad Pro"/>
              </a:rPr>
              <a:t>Durante el periodo de </a:t>
            </a:r>
            <a:r>
              <a:rPr lang="es-MX" b="0" dirty="0" smtClean="0">
                <a:latin typeface="Myriad Pro"/>
              </a:rPr>
              <a:t>abril-mayo, </a:t>
            </a:r>
            <a:r>
              <a:rPr lang="es-MX" b="0" dirty="0" smtClean="0">
                <a:latin typeface="Myriad Pro"/>
              </a:rPr>
              <a:t>el FANVIT presentó un VaR de .33</a:t>
            </a:r>
            <a:r>
              <a:rPr lang="es-MX" b="0" baseline="30000" dirty="0" smtClean="0">
                <a:latin typeface="Myriad Pro"/>
              </a:rPr>
              <a:t>1</a:t>
            </a:r>
            <a:r>
              <a:rPr lang="es-MX" b="0" dirty="0" smtClean="0">
                <a:latin typeface="Myriad Pro"/>
              </a:rPr>
              <a:t>, entre los menores en comparación al resto de las Siefores.</a:t>
            </a:r>
          </a:p>
          <a:p>
            <a:pPr marL="177800" indent="-177800">
              <a:spcAft>
                <a:spcPts val="1200"/>
              </a:spcAft>
              <a:buClr>
                <a:srgbClr val="CD0000"/>
              </a:buClr>
              <a:buFont typeface="Arial" pitchFamily="34" charset="0"/>
              <a:buChar char="•"/>
            </a:pPr>
            <a:r>
              <a:rPr lang="es-MX" b="0" dirty="0" smtClean="0">
                <a:latin typeface="Myriad Pro"/>
              </a:rPr>
              <a:t>La duración del portafolio fue de 3.67.</a:t>
            </a:r>
            <a:endParaRPr lang="es-MX" b="0" dirty="0">
              <a:latin typeface="Myriad Pro"/>
            </a:endParaRPr>
          </a:p>
        </p:txBody>
      </p:sp>
      <p:sp>
        <p:nvSpPr>
          <p:cNvPr id="14" name="FlowTriangle"/>
          <p:cNvSpPr>
            <a:spLocks noChangeArrowheads="1"/>
          </p:cNvSpPr>
          <p:nvPr/>
        </p:nvSpPr>
        <p:spPr bwMode="gray">
          <a:xfrm rot="5400000">
            <a:off x="3924221" y="3732322"/>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graphicFrame>
        <p:nvGraphicFramePr>
          <p:cNvPr id="9" name="1 Gráfico"/>
          <p:cNvGraphicFramePr>
            <a:graphicFrameLocks/>
          </p:cNvGraphicFramePr>
          <p:nvPr>
            <p:extLst>
              <p:ext uri="{D42A27DB-BD31-4B8C-83A1-F6EECF244321}">
                <p14:modId xmlns:p14="http://schemas.microsoft.com/office/powerpoint/2010/main" val="2669101393"/>
              </p:ext>
            </p:extLst>
          </p:nvPr>
        </p:nvGraphicFramePr>
        <p:xfrm>
          <a:off x="286880" y="2079887"/>
          <a:ext cx="5334692" cy="38438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402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400" b="1" dirty="0" smtClean="0">
                <a:solidFill>
                  <a:srgbClr val="CD0000"/>
                </a:solidFill>
                <a:latin typeface="Myriad Pro Light"/>
                <a:ea typeface="MS PGothic" pitchFamily="34" charset="-128"/>
                <a:cs typeface="Arial" pitchFamily="34" charset="0"/>
              </a:rPr>
              <a:t>Rendimiento del FANVIT</a:t>
            </a:r>
            <a:endParaRPr lang="es-MX" sz="2400" b="1" dirty="0">
              <a:solidFill>
                <a:srgbClr val="CD0000"/>
              </a:solidFill>
              <a:latin typeface="Myriad Pro Light"/>
              <a:ea typeface="MS PGothic" pitchFamily="34" charset="-128"/>
              <a:cs typeface="Arial" pitchFamily="34" charset="0"/>
            </a:endParaRPr>
          </a:p>
        </p:txBody>
      </p:sp>
      <p:sp>
        <p:nvSpPr>
          <p:cNvPr id="10" name="Cuadro de texto 2"/>
          <p:cNvSpPr txBox="1">
            <a:spLocks noChangeArrowheads="1"/>
          </p:cNvSpPr>
          <p:nvPr/>
        </p:nvSpPr>
        <p:spPr bwMode="auto">
          <a:xfrm>
            <a:off x="1229437" y="1972672"/>
            <a:ext cx="6851177" cy="30777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defTabSz="457200" fontAlgn="base">
              <a:spcBef>
                <a:spcPct val="0"/>
              </a:spcBef>
            </a:pPr>
            <a:r>
              <a:rPr lang="es-ES" sz="1400" b="1" dirty="0" smtClean="0">
                <a:solidFill>
                  <a:prstClr val="black"/>
                </a:solidFill>
                <a:latin typeface="Myriad Pro Light"/>
                <a:ea typeface="Batang"/>
              </a:rPr>
              <a:t>Rendimiento del FANVIT  vs. Valores de referencia </a:t>
            </a:r>
          </a:p>
        </p:txBody>
      </p:sp>
      <p:graphicFrame>
        <p:nvGraphicFramePr>
          <p:cNvPr id="6" name="5 Tabla"/>
          <p:cNvGraphicFramePr>
            <a:graphicFrameLocks noGrp="1"/>
          </p:cNvGraphicFramePr>
          <p:nvPr>
            <p:extLst>
              <p:ext uri="{D42A27DB-BD31-4B8C-83A1-F6EECF244321}">
                <p14:modId xmlns:p14="http://schemas.microsoft.com/office/powerpoint/2010/main" val="1881965292"/>
              </p:ext>
            </p:extLst>
          </p:nvPr>
        </p:nvGraphicFramePr>
        <p:xfrm>
          <a:off x="1580216" y="2349449"/>
          <a:ext cx="6016269" cy="1746402"/>
        </p:xfrm>
        <a:graphic>
          <a:graphicData uri="http://schemas.openxmlformats.org/drawingml/2006/table">
            <a:tbl>
              <a:tblPr/>
              <a:tblGrid>
                <a:gridCol w="2886075"/>
                <a:gridCol w="1410324"/>
                <a:gridCol w="1719870"/>
              </a:tblGrid>
              <a:tr h="520126">
                <a:tc>
                  <a:txBody>
                    <a:bodyPr/>
                    <a:lstStyle/>
                    <a:p>
                      <a:pPr algn="ctr" fontAlgn="b"/>
                      <a:r>
                        <a:rPr lang="es-MX" sz="1400" b="1" i="0" u="none" strike="noStrike" dirty="0">
                          <a:solidFill>
                            <a:schemeClr val="bg1"/>
                          </a:solidFill>
                          <a:effectLst/>
                          <a:latin typeface="Myriad Pro Light"/>
                        </a:rPr>
                        <a:t>Referencias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400" b="1" i="0" u="none" strike="noStrike" dirty="0" err="1" smtClean="0">
                          <a:solidFill>
                            <a:schemeClr val="bg1"/>
                          </a:solidFill>
                          <a:effectLst/>
                          <a:latin typeface="Myriad Pro Light"/>
                        </a:rPr>
                        <a:t>Rend</a:t>
                      </a:r>
                      <a:r>
                        <a:rPr lang="es-MX" sz="1400" b="1" i="0" u="none" strike="noStrike" dirty="0" smtClean="0">
                          <a:solidFill>
                            <a:schemeClr val="bg1"/>
                          </a:solidFill>
                          <a:effectLst/>
                          <a:latin typeface="Myriad Pro Light"/>
                        </a:rPr>
                        <a:t>. </a:t>
                      </a:r>
                      <a:r>
                        <a:rPr lang="es-MX" sz="1400" b="1" i="0" u="none" strike="noStrike" dirty="0" err="1" smtClean="0">
                          <a:solidFill>
                            <a:schemeClr val="bg1"/>
                          </a:solidFill>
                          <a:effectLst/>
                          <a:latin typeface="Myriad Pro Light"/>
                        </a:rPr>
                        <a:t>Mzo</a:t>
                      </a:r>
                      <a:r>
                        <a:rPr lang="es-MX" sz="1400" b="1" i="0" u="none" strike="noStrike" dirty="0" smtClean="0">
                          <a:solidFill>
                            <a:schemeClr val="bg1"/>
                          </a:solidFill>
                          <a:effectLst/>
                          <a:latin typeface="Myriad Pro Light"/>
                        </a:rPr>
                        <a:t>-Abr</a:t>
                      </a:r>
                      <a:endParaRPr lang="es-MX" sz="1400" b="1" i="0" u="none" strike="noStrike" dirty="0">
                        <a:solidFill>
                          <a:schemeClr val="bg1"/>
                        </a:solidFill>
                        <a:effectLst/>
                        <a:latin typeface="Myriad Pro Ligh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400" b="1" i="0" u="none" strike="noStrike" dirty="0" err="1" smtClean="0">
                          <a:solidFill>
                            <a:schemeClr val="bg1"/>
                          </a:solidFill>
                          <a:effectLst/>
                          <a:latin typeface="Myriad Pro Light"/>
                        </a:rPr>
                        <a:t>Rend</a:t>
                      </a:r>
                      <a:r>
                        <a:rPr lang="es-MX" sz="1400" b="1" i="0" u="none" strike="noStrike" dirty="0" smtClean="0">
                          <a:solidFill>
                            <a:schemeClr val="bg1"/>
                          </a:solidFill>
                          <a:effectLst/>
                          <a:latin typeface="Myriad Pro Light"/>
                        </a:rPr>
                        <a:t>. Abr-Mayo</a:t>
                      </a:r>
                      <a:endParaRPr lang="es-MX" sz="1400" b="1" i="0" u="none" strike="noStrike" dirty="0">
                        <a:solidFill>
                          <a:schemeClr val="bg1"/>
                        </a:solidFill>
                        <a:effectLst/>
                        <a:latin typeface="Myriad Pro Ligh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397601">
                <a:tc>
                  <a:txBody>
                    <a:bodyPr/>
                    <a:lstStyle/>
                    <a:p>
                      <a:pPr lvl="0" algn="l" fontAlgn="b"/>
                      <a:r>
                        <a:rPr lang="es-MX" sz="1400" b="0" i="0" u="none" strike="noStrike" dirty="0" smtClean="0">
                          <a:solidFill>
                            <a:srgbClr val="000000"/>
                          </a:solidFill>
                          <a:effectLst/>
                          <a:latin typeface="Myriad Pro Light"/>
                        </a:rPr>
                        <a:t>FANVIT</a:t>
                      </a:r>
                      <a:r>
                        <a:rPr lang="es-MX" sz="1400" b="0" i="0" u="none" strike="noStrike" baseline="0" dirty="0" smtClean="0">
                          <a:solidFill>
                            <a:srgbClr val="000000"/>
                          </a:solidFill>
                          <a:effectLst/>
                          <a:latin typeface="Myriad Pro Light"/>
                        </a:rPr>
                        <a:t> </a:t>
                      </a:r>
                      <a:r>
                        <a:rPr lang="es-MX" sz="1400" b="0" i="0" u="none" strike="noStrike" dirty="0" smtClean="0">
                          <a:solidFill>
                            <a:srgbClr val="000000"/>
                          </a:solidFill>
                          <a:effectLst/>
                          <a:latin typeface="Myriad Pro Light"/>
                        </a:rPr>
                        <a:t>(YTM, tasa</a:t>
                      </a:r>
                      <a:r>
                        <a:rPr lang="es-MX" sz="1400" b="0" i="0" u="none" strike="noStrike" baseline="0" dirty="0" smtClean="0">
                          <a:solidFill>
                            <a:srgbClr val="000000"/>
                          </a:solidFill>
                          <a:effectLst/>
                          <a:latin typeface="Myriad Pro Light"/>
                        </a:rPr>
                        <a:t> a vencimiento)</a:t>
                      </a:r>
                      <a:r>
                        <a:rPr lang="es-MX" sz="1400" b="0" i="0" u="none" strike="noStrike" dirty="0" smtClean="0">
                          <a:solidFill>
                            <a:srgbClr val="000000"/>
                          </a:solidFill>
                          <a:effectLst/>
                          <a:latin typeface="Myriad Pro Light"/>
                        </a:rPr>
                        <a:t> </a:t>
                      </a:r>
                      <a:endParaRPr lang="es-MX" sz="1400" b="0" i="0" u="none" strike="noStrike" dirty="0">
                        <a:solidFill>
                          <a:srgbClr val="000000"/>
                        </a:solidFill>
                        <a:effectLst/>
                        <a:latin typeface="Myriad Pro Light"/>
                      </a:endParaRPr>
                    </a:p>
                  </a:txBody>
                  <a:tcPr marL="36000"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Myriad Pro Light"/>
                        </a:rPr>
                        <a:t>4.27%</a:t>
                      </a:r>
                      <a:endParaRPr lang="es-MX" sz="14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Myriad Pro Light"/>
                        </a:rPr>
                        <a:t>4.59%</a:t>
                      </a:r>
                      <a:endParaRPr lang="es-MX" sz="14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81000">
                <a:tc>
                  <a:txBody>
                    <a:bodyPr/>
                    <a:lstStyle/>
                    <a:p>
                      <a:pPr lvl="0" algn="l" fontAlgn="b"/>
                      <a:r>
                        <a:rPr lang="es-MX" sz="1400" b="0" i="0" u="none" strike="noStrike" dirty="0">
                          <a:solidFill>
                            <a:srgbClr val="000000"/>
                          </a:solidFill>
                          <a:effectLst/>
                          <a:latin typeface="Myriad Pro Light"/>
                        </a:rPr>
                        <a:t>Tesorería</a:t>
                      </a:r>
                    </a:p>
                  </a:txBody>
                  <a:tcPr marL="36000"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Myriad Pro Light"/>
                        </a:rPr>
                        <a:t>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Myriad Pro Light"/>
                        </a:rPr>
                        <a:t>3.03%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47675">
                <a:tc>
                  <a:txBody>
                    <a:bodyPr/>
                    <a:lstStyle/>
                    <a:p>
                      <a:pPr marL="0" lvl="0" algn="l" defTabSz="457200" rtl="0" eaLnBrk="1" fontAlgn="b" latinLnBrk="0" hangingPunct="1"/>
                      <a:r>
                        <a:rPr lang="es-MX" sz="1400" b="0" i="0" u="none" strike="noStrike" kern="1200" dirty="0" smtClean="0">
                          <a:solidFill>
                            <a:srgbClr val="000000"/>
                          </a:solidFill>
                          <a:effectLst/>
                          <a:latin typeface="Myriad Pro Light"/>
                          <a:ea typeface="+mn-ea"/>
                          <a:cs typeface="+mn-cs"/>
                        </a:rPr>
                        <a:t>Inflación (anual)</a:t>
                      </a:r>
                      <a:endParaRPr lang="es-MX" sz="1400" b="0" i="0" u="none" strike="noStrike" kern="1200" dirty="0">
                        <a:solidFill>
                          <a:srgbClr val="000000"/>
                        </a:solidFill>
                        <a:effectLst/>
                        <a:latin typeface="Myriad Pro Light"/>
                        <a:ea typeface="+mn-ea"/>
                        <a:cs typeface="+mn-cs"/>
                      </a:endParaRPr>
                    </a:p>
                  </a:txBody>
                  <a:tcPr marL="36000"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Myriad Pro Light"/>
                          <a:ea typeface="+mn-ea"/>
                          <a:cs typeface="+mn-cs"/>
                        </a:rPr>
                        <a:t>3.14%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Myriad Pro Light"/>
                          <a:ea typeface="+mn-ea"/>
                          <a:cs typeface="+mn-cs"/>
                        </a:rPr>
                        <a:t>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
        <p:nvSpPr>
          <p:cNvPr id="3" name="2 CuadroTexto"/>
          <p:cNvSpPr txBox="1"/>
          <p:nvPr/>
        </p:nvSpPr>
        <p:spPr>
          <a:xfrm>
            <a:off x="491700" y="4604040"/>
            <a:ext cx="7747426" cy="954107"/>
          </a:xfrm>
          <a:prstGeom prst="rect">
            <a:avLst/>
          </a:prstGeom>
          <a:noFill/>
          <a:ln w="19050" cap="rnd">
            <a:noFill/>
          </a:ln>
        </p:spPr>
        <p:txBody>
          <a:bodyPr wrap="square" rtlCol="0">
            <a:spAutoFit/>
          </a:bodyPr>
          <a:lstStyle/>
          <a:p>
            <a:pPr marL="285750" indent="-285750">
              <a:buClr>
                <a:srgbClr val="CD0000"/>
              </a:buClr>
              <a:buFont typeface="Arial" panose="020B0604020202020204" pitchFamily="34" charset="0"/>
              <a:buChar char="•"/>
            </a:pPr>
            <a:r>
              <a:rPr lang="es-MX" sz="1400" dirty="0">
                <a:solidFill>
                  <a:prstClr val="black"/>
                </a:solidFill>
                <a:latin typeface="Myriad Pro Light"/>
              </a:rPr>
              <a:t>Con base en la diferencia de tasa de rendimiento a vencimiento (YTM), durante el periodo del </a:t>
            </a:r>
            <a:r>
              <a:rPr lang="es-MX" sz="1400" dirty="0" smtClean="0">
                <a:solidFill>
                  <a:prstClr val="black"/>
                </a:solidFill>
                <a:latin typeface="Myriad Pro Light"/>
              </a:rPr>
              <a:t>14 </a:t>
            </a:r>
            <a:r>
              <a:rPr lang="es-MX" sz="1400" dirty="0">
                <a:solidFill>
                  <a:prstClr val="black"/>
                </a:solidFill>
                <a:latin typeface="Myriad Pro Light"/>
              </a:rPr>
              <a:t>de </a:t>
            </a:r>
            <a:r>
              <a:rPr lang="es-MX" sz="1400" dirty="0" smtClean="0">
                <a:solidFill>
                  <a:prstClr val="black"/>
                </a:solidFill>
                <a:latin typeface="Myriad Pro Light"/>
              </a:rPr>
              <a:t>abril al 15 de mayo </a:t>
            </a:r>
            <a:r>
              <a:rPr lang="es-MX" sz="1400" dirty="0">
                <a:solidFill>
                  <a:prstClr val="black"/>
                </a:solidFill>
                <a:latin typeface="Myriad Pro Light"/>
              </a:rPr>
              <a:t>del 2015, el FANVIT presentó un </a:t>
            </a:r>
            <a:r>
              <a:rPr lang="es-MX" sz="1400" b="1" dirty="0">
                <a:latin typeface="Myriad Pro Light"/>
              </a:rPr>
              <a:t>rendimiento mayor al obtenido por la Tesorería de </a:t>
            </a:r>
            <a:r>
              <a:rPr lang="es-MX" sz="1400" b="1" dirty="0" smtClean="0">
                <a:latin typeface="Myriad Pro Light"/>
              </a:rPr>
              <a:t>~156 puntos </a:t>
            </a:r>
            <a:r>
              <a:rPr lang="es-MX" sz="1400" b="1" dirty="0">
                <a:latin typeface="Myriad Pro Light"/>
              </a:rPr>
              <a:t>base. </a:t>
            </a:r>
            <a:endParaRPr lang="es-MX" sz="1400" b="1" dirty="0" smtClean="0">
              <a:latin typeface="Myriad Pro Light"/>
            </a:endParaRPr>
          </a:p>
          <a:p>
            <a:pPr>
              <a:buClr>
                <a:srgbClr val="CD0000"/>
              </a:buClr>
            </a:pPr>
            <a:endParaRPr lang="es-MX" sz="1400" dirty="0">
              <a:solidFill>
                <a:prstClr val="black"/>
              </a:solidFill>
              <a:latin typeface="Myriad Pro Light"/>
            </a:endParaRPr>
          </a:p>
        </p:txBody>
      </p:sp>
      <p:sp>
        <p:nvSpPr>
          <p:cNvPr id="11" name="10 Rectángulo"/>
          <p:cNvSpPr/>
          <p:nvPr/>
        </p:nvSpPr>
        <p:spPr>
          <a:xfrm>
            <a:off x="491699" y="1298202"/>
            <a:ext cx="7674641" cy="307777"/>
          </a:xfrm>
          <a:prstGeom prst="rect">
            <a:avLst/>
          </a:prstGeom>
        </p:spPr>
        <p:txBody>
          <a:bodyPr wrap="square">
            <a:spAutoFit/>
          </a:bodyPr>
          <a:lstStyle/>
          <a:p>
            <a:pPr marL="180975" indent="-180975" algn="just" defTabSz="913881">
              <a:buClr>
                <a:srgbClr val="CD0000"/>
              </a:buClr>
              <a:buSzPct val="110000"/>
              <a:buFont typeface="Arial" pitchFamily="34" charset="0"/>
              <a:buChar char="•"/>
            </a:pPr>
            <a:r>
              <a:rPr lang="es-MX" sz="1400" dirty="0" smtClean="0">
                <a:solidFill>
                  <a:prstClr val="black"/>
                </a:solidFill>
                <a:latin typeface="Myriad Pro"/>
              </a:rPr>
              <a:t>En cuanto a </a:t>
            </a:r>
            <a:r>
              <a:rPr lang="es-MX" sz="1400" dirty="0" smtClean="0">
                <a:latin typeface="Myriad Pro"/>
              </a:rPr>
              <a:t>rendimiento, al 14 de mayo, el FANVIT registró </a:t>
            </a:r>
            <a:r>
              <a:rPr lang="es-MX" sz="1400" dirty="0" smtClean="0">
                <a:solidFill>
                  <a:prstClr val="black"/>
                </a:solidFill>
                <a:latin typeface="Myriad Pro"/>
              </a:rPr>
              <a:t>los siguientes resultados:</a:t>
            </a:r>
            <a:endParaRPr lang="es-ES" sz="1600" dirty="0">
              <a:solidFill>
                <a:prstClr val="black"/>
              </a:solidFill>
              <a:latin typeface="Myriad Pro"/>
            </a:endParaRPr>
          </a:p>
        </p:txBody>
      </p:sp>
    </p:spTree>
    <p:extLst>
      <p:ext uri="{BB962C8B-B14F-4D97-AF65-F5344CB8AC3E}">
        <p14:creationId xmlns:p14="http://schemas.microsoft.com/office/powerpoint/2010/main" val="14581838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t>Resultados económicos del FANVIT</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
        <p:nvSpPr>
          <p:cNvPr id="15" name="Rectangle 9"/>
          <p:cNvSpPr/>
          <p:nvPr/>
        </p:nvSpPr>
        <p:spPr>
          <a:xfrm>
            <a:off x="207350" y="1193107"/>
            <a:ext cx="1503679" cy="1116000"/>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Objetivo del análisis y supuestos</a:t>
            </a:r>
          </a:p>
        </p:txBody>
      </p:sp>
      <p:sp>
        <p:nvSpPr>
          <p:cNvPr id="17" name="Rectangle 9"/>
          <p:cNvSpPr/>
          <p:nvPr/>
        </p:nvSpPr>
        <p:spPr>
          <a:xfrm>
            <a:off x="207350" y="2533650"/>
            <a:ext cx="1503679" cy="3711887"/>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latin typeface="Myriad Pro Light"/>
              </a:rPr>
              <a:t>Resultados económicos</a:t>
            </a:r>
            <a:endParaRPr lang="es-MX" sz="1400" b="1" dirty="0">
              <a:solidFill>
                <a:prstClr val="white"/>
              </a:solidFill>
              <a:latin typeface="Myriad Pro Light"/>
            </a:endParaRPr>
          </a:p>
          <a:p>
            <a:pPr algn="ctr"/>
            <a:r>
              <a:rPr lang="es-MX" sz="1400" b="1" dirty="0" smtClean="0">
                <a:solidFill>
                  <a:prstClr val="white"/>
                </a:solidFill>
                <a:latin typeface="Myriad Pro Light"/>
              </a:rPr>
              <a:t>Aproximados</a:t>
            </a:r>
          </a:p>
        </p:txBody>
      </p:sp>
      <p:graphicFrame>
        <p:nvGraphicFramePr>
          <p:cNvPr id="5" name="4 Tabla"/>
          <p:cNvGraphicFramePr>
            <a:graphicFrameLocks noGrp="1"/>
          </p:cNvGraphicFramePr>
          <p:nvPr>
            <p:extLst>
              <p:ext uri="{D42A27DB-BD31-4B8C-83A1-F6EECF244321}">
                <p14:modId xmlns:p14="http://schemas.microsoft.com/office/powerpoint/2010/main" val="1570289907"/>
              </p:ext>
            </p:extLst>
          </p:nvPr>
        </p:nvGraphicFramePr>
        <p:xfrm>
          <a:off x="1991596" y="2555368"/>
          <a:ext cx="6733109" cy="3503928"/>
        </p:xfrm>
        <a:graphic>
          <a:graphicData uri="http://schemas.openxmlformats.org/drawingml/2006/table">
            <a:tbl>
              <a:tblPr/>
              <a:tblGrid>
                <a:gridCol w="5244949"/>
                <a:gridCol w="1488160"/>
              </a:tblGrid>
              <a:tr h="325195">
                <a:tc>
                  <a:txBody>
                    <a:bodyPr/>
                    <a:lstStyle/>
                    <a:p>
                      <a:pPr marL="0" indent="0" algn="l" fontAlgn="b">
                        <a:buClr>
                          <a:srgbClr val="CD0000"/>
                        </a:buClr>
                        <a:buFont typeface="Arial" pitchFamily="34" charset="0"/>
                        <a:buNone/>
                      </a:pPr>
                      <a:r>
                        <a:rPr lang="es-MX" sz="1100" b="1" i="0" u="none" strike="noStrike" dirty="0" smtClean="0">
                          <a:solidFill>
                            <a:schemeClr val="bg1"/>
                          </a:solidFill>
                          <a:effectLst/>
                          <a:latin typeface="Myriad Pro Light"/>
                        </a:rPr>
                        <a:t>Resultados</a:t>
                      </a:r>
                      <a:r>
                        <a:rPr lang="es-MX" sz="1100" b="1" i="0" u="none" strike="noStrike" baseline="0" dirty="0" smtClean="0">
                          <a:solidFill>
                            <a:schemeClr val="bg1"/>
                          </a:solidFill>
                          <a:effectLst/>
                          <a:latin typeface="Myriad Pro Light"/>
                        </a:rPr>
                        <a:t> con base al rendimiento al vencimiento (YTM) </a:t>
                      </a:r>
                    </a:p>
                    <a:p>
                      <a:pPr marL="0" indent="0" algn="l" fontAlgn="b">
                        <a:buClr>
                          <a:srgbClr val="CD0000"/>
                        </a:buClr>
                        <a:buFont typeface="Arial" pitchFamily="34" charset="0"/>
                        <a:buNone/>
                      </a:pPr>
                      <a:r>
                        <a:rPr lang="es-MX" sz="1100" b="1" i="0" u="none" strike="noStrike" baseline="0" dirty="0" smtClean="0">
                          <a:solidFill>
                            <a:schemeClr val="bg1"/>
                          </a:solidFill>
                          <a:effectLst/>
                          <a:latin typeface="Myriad Pro Light"/>
                        </a:rPr>
                        <a:t>del 14 de abril al 15 de mayo 2015</a:t>
                      </a:r>
                      <a:endParaRPr lang="es-MX" sz="1100" b="1" i="0" u="none" strike="noStrike" dirty="0">
                        <a:solidFill>
                          <a:schemeClr val="bg1"/>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017475"/>
                    </a:solidFill>
                  </a:tcPr>
                </a:tc>
                <a:tc>
                  <a:txBody>
                    <a:bodyPr/>
                    <a:lstStyle/>
                    <a:p>
                      <a:pPr algn="r" fontAlgn="b"/>
                      <a:endParaRPr lang="es-MX" sz="1100" b="0" i="0" u="none" strike="noStrike" dirty="0">
                        <a:solidFill>
                          <a:schemeClr val="bg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017475"/>
                    </a:solidFill>
                  </a:tcPr>
                </a:tc>
              </a:tr>
              <a:tr h="271652">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Rendimiento Tesorería</a:t>
                      </a:r>
                      <a:endParaRPr lang="es-MX" sz="1100" b="0" i="0" u="none" strike="noStrike" dirty="0">
                        <a:solidFill>
                          <a:srgbClr val="000000"/>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0" i="0" u="none" strike="noStrike" dirty="0" smtClean="0">
                          <a:solidFill>
                            <a:schemeClr val="tx1"/>
                          </a:solidFill>
                          <a:effectLst/>
                          <a:latin typeface="Myriad Pro Light"/>
                        </a:rPr>
                        <a:t>3.03%</a:t>
                      </a:r>
                      <a:endParaRPr lang="es-MX" sz="1200" b="0" i="0" u="none" strike="noStrike" dirty="0">
                        <a:solidFill>
                          <a:schemeClr val="tx1"/>
                        </a:solidFill>
                        <a:effectLst/>
                        <a:latin typeface="Myriad Pro Light"/>
                      </a:endParaRP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04800">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FANVIT (YTM)</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0" i="0" u="none" strike="noStrike" dirty="0" smtClean="0">
                          <a:solidFill>
                            <a:schemeClr val="tx1"/>
                          </a:solidFill>
                          <a:effectLst/>
                          <a:latin typeface="Myriad Pro Light"/>
                        </a:rPr>
                        <a:t>4.59%</a:t>
                      </a:r>
                      <a:endParaRPr lang="es-MX" sz="1200" b="0" i="0" u="none" strike="noStrike" dirty="0">
                        <a:solidFill>
                          <a:schemeClr val="tx1"/>
                        </a:solidFill>
                        <a:effectLst/>
                        <a:latin typeface="Myriad Pro Light"/>
                      </a:endParaRP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3165">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Ganancia </a:t>
                      </a:r>
                      <a:r>
                        <a:rPr lang="es-MX" sz="1100" b="0" i="0" u="none" strike="noStrike" dirty="0" smtClean="0">
                          <a:solidFill>
                            <a:srgbClr val="000000"/>
                          </a:solidFill>
                          <a:effectLst/>
                          <a:latin typeface="Myriad Pro Light"/>
                        </a:rPr>
                        <a:t>FANVIT</a:t>
                      </a:r>
                      <a:r>
                        <a:rPr lang="es-MX" sz="1100" b="0" i="0" u="none" strike="noStrike" baseline="0" dirty="0" smtClean="0">
                          <a:solidFill>
                            <a:srgbClr val="000000"/>
                          </a:solidFill>
                          <a:effectLst/>
                          <a:latin typeface="Myriad Pro Light"/>
                        </a:rPr>
                        <a:t> (YTM)</a:t>
                      </a:r>
                      <a:r>
                        <a:rPr lang="es-MX" sz="1100" b="0" i="0" u="none" strike="noStrike" baseline="30000" dirty="0" smtClean="0">
                          <a:solidFill>
                            <a:srgbClr val="000000"/>
                          </a:solidFill>
                          <a:effectLst/>
                          <a:latin typeface="Myriad Pro Light"/>
                        </a:rPr>
                        <a:t>1</a:t>
                      </a:r>
                      <a:endParaRPr lang="es-MX" sz="1100" b="0" i="0" u="none" strike="noStrike" baseline="30000" dirty="0">
                        <a:solidFill>
                          <a:srgbClr val="000000"/>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0" i="0" u="none" strike="noStrike" dirty="0" smtClean="0">
                          <a:solidFill>
                            <a:schemeClr val="tx1"/>
                          </a:solidFill>
                          <a:effectLst/>
                          <a:latin typeface="Myriad Pro Light"/>
                        </a:rPr>
                        <a:t>$173,490,660</a:t>
                      </a:r>
                      <a:endParaRPr lang="es-MX" sz="1200" b="0" i="0" u="none" strike="noStrike" dirty="0">
                        <a:solidFill>
                          <a:schemeClr val="tx1"/>
                        </a:solidFill>
                        <a:effectLst/>
                        <a:latin typeface="Myriad Pro Light"/>
                      </a:endParaRP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20157">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Ganancia si sólo se hubiera invertido en reporto </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0" i="0" u="none" strike="noStrike" dirty="0" smtClean="0">
                          <a:solidFill>
                            <a:schemeClr val="tx1"/>
                          </a:solidFill>
                          <a:effectLst/>
                          <a:latin typeface="Myriad Pro Light"/>
                        </a:rPr>
                        <a:t>$114,534,000</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36778">
                <a:tc>
                  <a:txBody>
                    <a:bodyPr/>
                    <a:lstStyle/>
                    <a:p>
                      <a:pPr marL="171450" indent="-171450" algn="l" fontAlgn="b">
                        <a:buClr>
                          <a:srgbClr val="CD0000"/>
                        </a:buClr>
                        <a:buFont typeface="Arial" pitchFamily="34" charset="0"/>
                        <a:buChar char="•"/>
                      </a:pPr>
                      <a:r>
                        <a:rPr lang="es-MX" sz="1100" b="1" i="0" u="none" strike="noStrike" dirty="0" smtClean="0">
                          <a:solidFill>
                            <a:srgbClr val="000000"/>
                          </a:solidFill>
                          <a:effectLst/>
                          <a:latin typeface="Myriad Pro Light"/>
                        </a:rPr>
                        <a:t>Diferencia (costo de oportunidad)  </a:t>
                      </a:r>
                      <a:endParaRPr lang="es-MX" sz="1100" b="1" i="0" u="none" strike="noStrike" dirty="0">
                        <a:solidFill>
                          <a:srgbClr val="000000"/>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1" i="0" u="none" strike="noStrike" dirty="0" smtClean="0">
                          <a:solidFill>
                            <a:schemeClr val="tx1"/>
                          </a:solidFill>
                          <a:effectLst/>
                          <a:latin typeface="Myriad Pro Light"/>
                        </a:rPr>
                        <a:t>$58,956,660</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81000">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 sobre Fondeo </a:t>
                      </a:r>
                      <a:r>
                        <a:rPr lang="es-MX" sz="1100" b="0" i="0" u="none" strike="noStrike" dirty="0" smtClean="0">
                          <a:solidFill>
                            <a:srgbClr val="000000"/>
                          </a:solidFill>
                          <a:effectLst/>
                          <a:latin typeface="Myriad Pro Light"/>
                        </a:rPr>
                        <a:t>gubernamental</a:t>
                      </a:r>
                      <a:endParaRPr lang="es-MX" sz="1100" b="0" i="0" u="none" strike="noStrike" dirty="0">
                        <a:solidFill>
                          <a:srgbClr val="000000"/>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0" i="0" u="none" strike="noStrike" dirty="0" smtClean="0">
                          <a:solidFill>
                            <a:schemeClr val="tx1"/>
                          </a:solidFill>
                          <a:effectLst/>
                          <a:latin typeface="Myriad Pro Light"/>
                        </a:rPr>
                        <a:t>51%</a:t>
                      </a:r>
                      <a:endParaRPr lang="es-MX" sz="1200" b="0" i="0" u="none" strike="noStrike" dirty="0">
                        <a:solidFill>
                          <a:schemeClr val="tx1"/>
                        </a:solidFill>
                        <a:effectLst/>
                        <a:latin typeface="Myriad Pro Light"/>
                      </a:endParaRP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08357">
                <a:tc>
                  <a:txBody>
                    <a:bodyPr/>
                    <a:lstStyle/>
                    <a:p>
                      <a:pPr marL="0" indent="0" algn="l" fontAlgn="b">
                        <a:buClr>
                          <a:srgbClr val="CD0000"/>
                        </a:buClr>
                        <a:buFont typeface="Arial" pitchFamily="34" charset="0"/>
                        <a:buNone/>
                      </a:pPr>
                      <a:r>
                        <a:rPr lang="es-MX" sz="1100" b="1" i="0" u="none" strike="noStrike" dirty="0" smtClean="0">
                          <a:solidFill>
                            <a:schemeClr val="bg1"/>
                          </a:solidFill>
                          <a:effectLst/>
                          <a:latin typeface="Myriad Pro Light"/>
                        </a:rPr>
                        <a:t>Resultado</a:t>
                      </a:r>
                      <a:r>
                        <a:rPr lang="es-MX" sz="1100" b="1" i="0" u="none" strike="noStrike" baseline="0" dirty="0" smtClean="0">
                          <a:solidFill>
                            <a:schemeClr val="bg1"/>
                          </a:solidFill>
                          <a:effectLst/>
                          <a:latin typeface="Myriad Pro Light"/>
                        </a:rPr>
                        <a:t> valuación al 15 de mayo de 2015</a:t>
                      </a:r>
                      <a:endParaRPr lang="es-MX" sz="1100" b="1" i="0" u="none" strike="noStrike" dirty="0">
                        <a:solidFill>
                          <a:schemeClr val="bg1"/>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17475"/>
                    </a:solidFill>
                  </a:tcPr>
                </a:tc>
                <a:tc>
                  <a:txBody>
                    <a:bodyPr/>
                    <a:lstStyle/>
                    <a:p>
                      <a:pPr algn="r" fontAlgn="b"/>
                      <a:endParaRPr lang="es-MX" sz="1200" b="1" i="0" u="none" strike="noStrike" dirty="0">
                        <a:solidFill>
                          <a:schemeClr val="bg1"/>
                        </a:solidFill>
                        <a:effectLst/>
                        <a:latin typeface="Myriad Pro Light"/>
                      </a:endParaRP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17475"/>
                    </a:solidFill>
                  </a:tcPr>
                </a:tc>
              </a:tr>
              <a:tr h="308357">
                <a:tc>
                  <a:txBody>
                    <a:bodyPr/>
                    <a:lstStyle/>
                    <a:p>
                      <a:pPr marL="171450" indent="-171450" algn="l" fontAlgn="b">
                        <a:buClr>
                          <a:srgbClr val="CD0000"/>
                        </a:buClr>
                        <a:buFont typeface="Arial" pitchFamily="34" charset="0"/>
                        <a:buChar char="•"/>
                      </a:pPr>
                      <a:r>
                        <a:rPr lang="es-MX" sz="1100" b="0" dirty="0" smtClean="0">
                          <a:solidFill>
                            <a:schemeClr val="tx1"/>
                          </a:solidFill>
                          <a:latin typeface="Myriad Pro Light"/>
                        </a:rPr>
                        <a:t>Ganancia acumulada generada</a:t>
                      </a:r>
                      <a:r>
                        <a:rPr lang="es-MX" sz="1100" b="0" baseline="0" dirty="0" smtClean="0">
                          <a:solidFill>
                            <a:schemeClr val="tx1"/>
                          </a:solidFill>
                          <a:latin typeface="Myriad Pro Light"/>
                        </a:rPr>
                        <a:t> con </a:t>
                      </a:r>
                      <a:r>
                        <a:rPr lang="es-MX" sz="1100" b="0" dirty="0" smtClean="0">
                          <a:solidFill>
                            <a:schemeClr val="tx1"/>
                          </a:solidFill>
                          <a:latin typeface="Myriad Pro Light"/>
                        </a:rPr>
                        <a:t>estrategia del FANVIT </a:t>
                      </a:r>
                      <a:endParaRPr lang="es-MX" sz="1100" b="0" i="0" u="none" strike="noStrike" dirty="0">
                        <a:solidFill>
                          <a:schemeClr val="tx1"/>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0" i="0" u="none" strike="noStrike" dirty="0" smtClean="0">
                          <a:solidFill>
                            <a:schemeClr val="tx1"/>
                          </a:solidFill>
                          <a:effectLst/>
                          <a:latin typeface="Myriad Pro Light"/>
                        </a:rPr>
                        <a:t>$691,018,248</a:t>
                      </a:r>
                      <a:endParaRPr lang="es-MX" sz="12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r h="332423">
                <a:tc>
                  <a:txBody>
                    <a:bodyPr/>
                    <a:lstStyle/>
                    <a:p>
                      <a:pPr marL="171450" marR="0" indent="-171450" algn="l" defTabSz="457200" rtl="0" eaLnBrk="1" fontAlgn="b" latinLnBrk="0" hangingPunct="1">
                        <a:lnSpc>
                          <a:spcPct val="100000"/>
                        </a:lnSpc>
                        <a:spcBef>
                          <a:spcPts val="0"/>
                        </a:spcBef>
                        <a:spcAft>
                          <a:spcPts val="0"/>
                        </a:spcAft>
                        <a:buClr>
                          <a:srgbClr val="CD0000"/>
                        </a:buClr>
                        <a:buSzTx/>
                        <a:buFont typeface="Arial" pitchFamily="34" charset="0"/>
                        <a:buChar char="•"/>
                        <a:tabLst/>
                        <a:defRPr/>
                      </a:pPr>
                      <a:r>
                        <a:rPr lang="es-MX" sz="1100" b="0" dirty="0" smtClean="0">
                          <a:solidFill>
                            <a:schemeClr val="tx1"/>
                          </a:solidFill>
                          <a:latin typeface="Myriad Pro Light"/>
                        </a:rPr>
                        <a:t>Ganancia acumulada generada</a:t>
                      </a:r>
                      <a:r>
                        <a:rPr lang="es-MX" sz="1100" b="0" baseline="0" dirty="0" smtClean="0">
                          <a:solidFill>
                            <a:schemeClr val="tx1"/>
                          </a:solidFill>
                          <a:latin typeface="Myriad Pro Light"/>
                        </a:rPr>
                        <a:t> con </a:t>
                      </a:r>
                      <a:r>
                        <a:rPr lang="es-MX" sz="1100" b="0" dirty="0" smtClean="0">
                          <a:solidFill>
                            <a:schemeClr val="tx1"/>
                          </a:solidFill>
                          <a:latin typeface="Myriad Pro Light"/>
                        </a:rPr>
                        <a:t>estrategia de</a:t>
                      </a:r>
                      <a:r>
                        <a:rPr lang="es-MX" sz="1100" b="0" baseline="0" dirty="0" smtClean="0">
                          <a:solidFill>
                            <a:schemeClr val="tx1"/>
                          </a:solidFill>
                          <a:latin typeface="Myriad Pro Light"/>
                        </a:rPr>
                        <a:t> reporto</a:t>
                      </a:r>
                      <a:r>
                        <a:rPr lang="es-MX" sz="1100" b="0" dirty="0" smtClean="0">
                          <a:solidFill>
                            <a:schemeClr val="tx1"/>
                          </a:solidFill>
                          <a:latin typeface="Myriad Pro Light"/>
                        </a:rPr>
                        <a:t> </a:t>
                      </a:r>
                      <a:endParaRPr lang="es-MX" sz="1100" b="0" i="0" u="none" strike="noStrike" dirty="0">
                        <a:solidFill>
                          <a:schemeClr val="tx1"/>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0" i="0" u="none" strike="noStrike" dirty="0" smtClean="0">
                          <a:solidFill>
                            <a:schemeClr val="tx1"/>
                          </a:solidFill>
                          <a:effectLst/>
                          <a:latin typeface="Myriad Pro Light"/>
                        </a:rPr>
                        <a:t>$536,728,540</a:t>
                      </a: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r h="461959">
                <a:tc>
                  <a:txBody>
                    <a:bodyPr/>
                    <a:lstStyle/>
                    <a:p>
                      <a:pPr marL="171450" marR="0" indent="-171450" algn="l" defTabSz="457200" rtl="0" eaLnBrk="1" fontAlgn="b" latinLnBrk="0" hangingPunct="1">
                        <a:lnSpc>
                          <a:spcPct val="100000"/>
                        </a:lnSpc>
                        <a:spcBef>
                          <a:spcPts val="0"/>
                        </a:spcBef>
                        <a:spcAft>
                          <a:spcPts val="0"/>
                        </a:spcAft>
                        <a:buClr>
                          <a:srgbClr val="CD0000"/>
                        </a:buClr>
                        <a:buSzTx/>
                        <a:buFont typeface="Arial" pitchFamily="34" charset="0"/>
                        <a:buChar char="•"/>
                        <a:tabLst/>
                        <a:defRPr/>
                      </a:pPr>
                      <a:r>
                        <a:rPr lang="es-MX" sz="1100" b="1" i="0" u="none" strike="noStrike" dirty="0" smtClean="0">
                          <a:solidFill>
                            <a:srgbClr val="000000"/>
                          </a:solidFill>
                          <a:effectLst/>
                          <a:latin typeface="Myriad Pro Light"/>
                        </a:rPr>
                        <a:t>Ganancia </a:t>
                      </a:r>
                      <a:r>
                        <a:rPr lang="es-MX" sz="1100" b="1" dirty="0" smtClean="0">
                          <a:latin typeface="Myriad Pro Light"/>
                        </a:rPr>
                        <a:t>adicional acumulada FANVIT vs.</a:t>
                      </a:r>
                      <a:r>
                        <a:rPr lang="es-MX" sz="1100" b="1" baseline="0" dirty="0" smtClean="0">
                          <a:latin typeface="Myriad Pro Light"/>
                        </a:rPr>
                        <a:t> e</a:t>
                      </a:r>
                      <a:r>
                        <a:rPr lang="es-MX" sz="1100" b="1" dirty="0" smtClean="0">
                          <a:latin typeface="Myriad Pro Light"/>
                        </a:rPr>
                        <a:t>strategia de reporto (Tesorería) </a:t>
                      </a:r>
                      <a:endParaRPr lang="es-MX" sz="1100" b="1" i="0" u="none" strike="noStrike" dirty="0">
                        <a:solidFill>
                          <a:srgbClr val="C00000"/>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200" b="1" i="0" u="none" strike="noStrike" dirty="0" smtClean="0">
                          <a:solidFill>
                            <a:schemeClr val="tx1"/>
                          </a:solidFill>
                          <a:effectLst/>
                          <a:latin typeface="Myriad Pro Light"/>
                        </a:rPr>
                        <a:t>$154,289,706</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Cuadro de texto 2"/>
          <p:cNvSpPr txBox="1">
            <a:spLocks noChangeArrowheads="1"/>
          </p:cNvSpPr>
          <p:nvPr/>
        </p:nvSpPr>
        <p:spPr bwMode="auto">
          <a:xfrm>
            <a:off x="151951" y="6406508"/>
            <a:ext cx="8463566" cy="430887"/>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dirty="0" smtClean="0">
                <a:solidFill>
                  <a:prstClr val="black"/>
                </a:solidFill>
                <a:latin typeface="Myriad Pro Light"/>
                <a:ea typeface="Batang"/>
              </a:rPr>
              <a:t>1. Se utilizó el promedio de los activos durante el periodo del 14 de abril al 15 de mayo de 2015 para el cálculo de las ganancias y el costo de oportunidad: 45,360 millones.</a:t>
            </a:r>
            <a:endParaRPr lang="es-MX" sz="1100" dirty="0">
              <a:solidFill>
                <a:prstClr val="black"/>
              </a:solidFill>
              <a:latin typeface="Myriad Pro Light"/>
              <a:ea typeface="Batang"/>
            </a:endParaRPr>
          </a:p>
        </p:txBody>
      </p:sp>
      <p:cxnSp>
        <p:nvCxnSpPr>
          <p:cNvPr id="10" name="Straight Connector 9"/>
          <p:cNvCxnSpPr/>
          <p:nvPr/>
        </p:nvCxnSpPr>
        <p:spPr>
          <a:xfrm>
            <a:off x="253184" y="2402104"/>
            <a:ext cx="8604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11" name="2 Marcador de contenido"/>
          <p:cNvSpPr txBox="1">
            <a:spLocks/>
          </p:cNvSpPr>
          <p:nvPr/>
        </p:nvSpPr>
        <p:spPr>
          <a:xfrm>
            <a:off x="1866582" y="1223605"/>
            <a:ext cx="6858123" cy="1043345"/>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spcBef>
                <a:spcPct val="0"/>
              </a:spcBef>
              <a:spcAft>
                <a:spcPts val="600"/>
              </a:spcAft>
              <a:buClr>
                <a:srgbClr val="C00000"/>
              </a:buClr>
              <a:buFont typeface="Arial" pitchFamily="34" charset="0"/>
              <a:buChar char="•"/>
            </a:pPr>
            <a:r>
              <a:rPr lang="es-MX" sz="1200" b="0" dirty="0" smtClean="0">
                <a:latin typeface="Myriad Pro Light"/>
                <a:cs typeface="Times New Roman" pitchFamily="18" charset="0"/>
              </a:rPr>
              <a:t>El objetivo de esta análisis es mostrar cuál sería el costo de oportunidad de la inversión del FANVIT, con una estrategia de mediano/largo plazo, comparado con una inversión con una estrategia de muy corto plazo, como la de la Tesorería.</a:t>
            </a:r>
          </a:p>
          <a:p>
            <a:pPr marL="171450" indent="-171450">
              <a:spcBef>
                <a:spcPct val="0"/>
              </a:spcBef>
              <a:spcAft>
                <a:spcPts val="600"/>
              </a:spcAft>
              <a:buClr>
                <a:srgbClr val="C00000"/>
              </a:buClr>
              <a:buFont typeface="Arial" pitchFamily="34" charset="0"/>
              <a:buChar char="•"/>
            </a:pPr>
            <a:r>
              <a:rPr lang="es-MX" sz="1200" b="0" dirty="0" smtClean="0">
                <a:latin typeface="Myriad Pro Light"/>
                <a:cs typeface="Times New Roman" pitchFamily="18" charset="0"/>
              </a:rPr>
              <a:t>Se presentan los </a:t>
            </a:r>
            <a:r>
              <a:rPr lang="es-MX" sz="1200" b="0" dirty="0">
                <a:latin typeface="Myriad Pro Light"/>
                <a:cs typeface="Times New Roman" pitchFamily="18" charset="0"/>
              </a:rPr>
              <a:t>resultados </a:t>
            </a:r>
            <a:r>
              <a:rPr lang="es-MX" sz="1200" b="0" dirty="0" smtClean="0">
                <a:latin typeface="Myriad Pro Light"/>
                <a:cs typeface="Times New Roman" pitchFamily="18" charset="0"/>
              </a:rPr>
              <a:t>bajo dos supuestos, con base al rendimiento al vencimiento (YTM), y los resultados de la valuación al corte del 15 </a:t>
            </a:r>
            <a:r>
              <a:rPr lang="es-MX" sz="1200" b="0" dirty="0">
                <a:latin typeface="Myriad Pro Light"/>
                <a:cs typeface="Times New Roman" pitchFamily="18" charset="0"/>
              </a:rPr>
              <a:t>de </a:t>
            </a:r>
            <a:r>
              <a:rPr lang="es-MX" sz="1200" b="0" dirty="0" smtClean="0">
                <a:latin typeface="Myriad Pro Light"/>
                <a:cs typeface="Times New Roman" pitchFamily="18" charset="0"/>
              </a:rPr>
              <a:t>mayo de </a:t>
            </a:r>
            <a:r>
              <a:rPr lang="es-MX" sz="1200" b="0" dirty="0">
                <a:latin typeface="Myriad Pro Light"/>
                <a:cs typeface="Times New Roman" pitchFamily="18" charset="0"/>
              </a:rPr>
              <a:t>2015</a:t>
            </a:r>
            <a:r>
              <a:rPr lang="es-MX" sz="1200" b="0" dirty="0" smtClean="0">
                <a:latin typeface="Myriad Pro Light"/>
                <a:cs typeface="Times New Roman" pitchFamily="18" charset="0"/>
              </a:rPr>
              <a:t>.</a:t>
            </a:r>
            <a:endParaRPr lang="es-MX" sz="1200" b="0" dirty="0">
              <a:latin typeface="Myriad Pro Light"/>
              <a:cs typeface="Times New Roman" pitchFamily="18" charset="0"/>
            </a:endParaRPr>
          </a:p>
        </p:txBody>
      </p:sp>
    </p:spTree>
    <p:extLst>
      <p:ext uri="{BB962C8B-B14F-4D97-AF65-F5344CB8AC3E}">
        <p14:creationId xmlns:p14="http://schemas.microsoft.com/office/powerpoint/2010/main" val="1900092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61811" cy="742950"/>
          </a:xfrm>
        </p:spPr>
        <p:txBody>
          <a:bodyPr>
            <a:noAutofit/>
          </a:bodyPr>
          <a:lstStyle/>
          <a:p>
            <a:r>
              <a:rPr lang="es-MX" sz="2400" b="1" dirty="0" smtClean="0"/>
              <a:t>Resultados económicos del FANVIT (valuación al corte)</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13</a:t>
            </a:fld>
            <a:endParaRPr lang="es-ES" sz="1050" dirty="0">
              <a:solidFill>
                <a:prstClr val="black"/>
              </a:solidFill>
              <a:latin typeface="Arial" pitchFamily="34" charset="0"/>
              <a:cs typeface="Arial" pitchFamily="34" charset="0"/>
            </a:endParaRPr>
          </a:p>
        </p:txBody>
      </p:sp>
      <p:sp>
        <p:nvSpPr>
          <p:cNvPr id="8" name="2 Marcador de contenido"/>
          <p:cNvSpPr txBox="1">
            <a:spLocks/>
          </p:cNvSpPr>
          <p:nvPr/>
        </p:nvSpPr>
        <p:spPr>
          <a:xfrm>
            <a:off x="6686761" y="1631114"/>
            <a:ext cx="2305190" cy="4374747"/>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smtClean="0">
                <a:latin typeface="Myriad Pro Light"/>
              </a:rPr>
              <a:t>Al 15 de mayo de 2015, el FANVIT presentó un </a:t>
            </a:r>
            <a:r>
              <a:rPr lang="es-MX" sz="1400" b="0" dirty="0" err="1" smtClean="0">
                <a:latin typeface="Myriad Pro Light"/>
              </a:rPr>
              <a:t>VaR</a:t>
            </a:r>
            <a:r>
              <a:rPr lang="es-MX" sz="1400" b="0" dirty="0" smtClean="0">
                <a:latin typeface="Myriad Pro Light"/>
              </a:rPr>
              <a:t> de .33.</a:t>
            </a:r>
          </a:p>
          <a:p>
            <a:pPr marL="177800" indent="-177800">
              <a:spcAft>
                <a:spcPts val="1200"/>
              </a:spcAft>
              <a:buClr>
                <a:srgbClr val="CD0000"/>
              </a:buClr>
              <a:buFont typeface="Arial" pitchFamily="34" charset="0"/>
              <a:buChar char="•"/>
            </a:pPr>
            <a:r>
              <a:rPr lang="es-MX" sz="1400" b="0" dirty="0" smtClean="0">
                <a:latin typeface="Myriad Pro Light"/>
              </a:rPr>
              <a:t>A la fecha, la ganancia adicional que ha generado la </a:t>
            </a:r>
            <a:r>
              <a:rPr lang="es-MX" sz="1400" b="0" dirty="0">
                <a:latin typeface="Myriad Pro Light"/>
              </a:rPr>
              <a:t>estrategia el FANVIT vs</a:t>
            </a:r>
            <a:r>
              <a:rPr lang="es-MX" sz="1400" b="0" dirty="0" smtClean="0">
                <a:latin typeface="Myriad Pro Light"/>
              </a:rPr>
              <a:t>. </a:t>
            </a:r>
            <a:r>
              <a:rPr lang="es-MX" sz="1400" b="0" dirty="0">
                <a:latin typeface="Myriad Pro Light"/>
              </a:rPr>
              <a:t>la de la tesorería es de </a:t>
            </a:r>
            <a:r>
              <a:rPr lang="es-MX" sz="1400" b="0" dirty="0" smtClean="0">
                <a:latin typeface="Myriad Pro Light"/>
              </a:rPr>
              <a:t>~154,289 millones </a:t>
            </a:r>
            <a:r>
              <a:rPr lang="es-MX" sz="1400" b="0" dirty="0">
                <a:latin typeface="Myriad Pro Light"/>
              </a:rPr>
              <a:t>de pesos.</a:t>
            </a:r>
          </a:p>
          <a:p>
            <a:pPr marL="177800" indent="-177800">
              <a:spcAft>
                <a:spcPts val="1200"/>
              </a:spcAft>
              <a:buClr>
                <a:srgbClr val="CD0000"/>
              </a:buClr>
              <a:buFont typeface="Arial" pitchFamily="34" charset="0"/>
              <a:buChar char="•"/>
            </a:pPr>
            <a:r>
              <a:rPr lang="es-MX" sz="1400" b="0" dirty="0" smtClean="0">
                <a:latin typeface="Myriad Pro Light"/>
              </a:rPr>
              <a:t>La gráfica muestra las minusvalías y plusvalías registradas durante el periodo derivado de movimientos del mercado,  por lo que representan sólo valuaciones diarias y no constituyen pérdidas o ganancias realizadas.</a:t>
            </a:r>
          </a:p>
          <a:p>
            <a:pPr marL="177800" indent="-177800">
              <a:spcAft>
                <a:spcPts val="1200"/>
              </a:spcAft>
              <a:buClr>
                <a:srgbClr val="CD0000"/>
              </a:buClr>
              <a:buFont typeface="Arial" pitchFamily="34" charset="0"/>
              <a:buChar char="•"/>
            </a:pPr>
            <a:endParaRPr lang="es-MX" sz="1400" b="0" dirty="0">
              <a:latin typeface="Myriad Pro Light"/>
            </a:endParaRPr>
          </a:p>
        </p:txBody>
      </p:sp>
      <p:sp>
        <p:nvSpPr>
          <p:cNvPr id="10" name="FlowTriangle"/>
          <p:cNvSpPr>
            <a:spLocks noChangeArrowheads="1"/>
          </p:cNvSpPr>
          <p:nvPr/>
        </p:nvSpPr>
        <p:spPr bwMode="gray">
          <a:xfrm rot="5400000">
            <a:off x="4477400" y="3590099"/>
            <a:ext cx="3956769" cy="266279"/>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graphicFrame>
        <p:nvGraphicFramePr>
          <p:cNvPr id="9" name="1 Gráfico"/>
          <p:cNvGraphicFramePr>
            <a:graphicFrameLocks/>
          </p:cNvGraphicFramePr>
          <p:nvPr>
            <p:extLst>
              <p:ext uri="{D42A27DB-BD31-4B8C-83A1-F6EECF244321}">
                <p14:modId xmlns:p14="http://schemas.microsoft.com/office/powerpoint/2010/main" val="1943418414"/>
              </p:ext>
            </p:extLst>
          </p:nvPr>
        </p:nvGraphicFramePr>
        <p:xfrm>
          <a:off x="222383" y="1263141"/>
          <a:ext cx="5959637" cy="51106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3485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Autofit/>
          </a:bodyPr>
          <a:lstStyle/>
          <a:p>
            <a:r>
              <a:rPr lang="es-MX" sz="2400" b="1" dirty="0" smtClean="0"/>
              <a:t>Resultados económicos del FANVIT (tasa a vencimiento)</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14</a:t>
            </a:fld>
            <a:endParaRPr lang="es-ES" sz="1050" dirty="0">
              <a:solidFill>
                <a:prstClr val="black"/>
              </a:solidFill>
              <a:latin typeface="Arial" pitchFamily="34" charset="0"/>
              <a:cs typeface="Arial" pitchFamily="34" charset="0"/>
            </a:endParaRPr>
          </a:p>
        </p:txBody>
      </p:sp>
      <p:sp>
        <p:nvSpPr>
          <p:cNvPr id="13" name="2 Marcador de contenido"/>
          <p:cNvSpPr txBox="1">
            <a:spLocks/>
          </p:cNvSpPr>
          <p:nvPr/>
        </p:nvSpPr>
        <p:spPr>
          <a:xfrm>
            <a:off x="6657976" y="2031949"/>
            <a:ext cx="2333624" cy="3406826"/>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a:latin typeface="Myriad Pro Light"/>
              </a:rPr>
              <a:t>Con base en la diferencia de tasa de rendimiento a vencimiento (YTM</a:t>
            </a:r>
            <a:r>
              <a:rPr lang="es-MX" sz="1400" b="0" dirty="0" smtClean="0">
                <a:latin typeface="Myriad Pro Light"/>
              </a:rPr>
              <a:t>), al 15 de mayo de 2015, el FANVIT presentó un </a:t>
            </a:r>
            <a:r>
              <a:rPr lang="es-MX" sz="1400" dirty="0" smtClean="0">
                <a:latin typeface="Myriad Pro Light"/>
              </a:rPr>
              <a:t>rendimiento mayor al de la Tesorería de 156</a:t>
            </a:r>
            <a:r>
              <a:rPr lang="es-MX" sz="1400" dirty="0" smtClean="0">
                <a:solidFill>
                  <a:srgbClr val="FF0000"/>
                </a:solidFill>
                <a:latin typeface="Myriad Pro Light"/>
              </a:rPr>
              <a:t> </a:t>
            </a:r>
            <a:r>
              <a:rPr lang="es-MX" sz="1400" dirty="0" smtClean="0">
                <a:latin typeface="Myriad Pro Light"/>
              </a:rPr>
              <a:t>puntos base.</a:t>
            </a:r>
          </a:p>
          <a:p>
            <a:pPr marL="177800" indent="-177800">
              <a:spcAft>
                <a:spcPts val="1200"/>
              </a:spcAft>
              <a:buClr>
                <a:srgbClr val="CD0000"/>
              </a:buClr>
              <a:buFont typeface="Arial" pitchFamily="34" charset="0"/>
              <a:buChar char="•"/>
            </a:pPr>
            <a:r>
              <a:rPr lang="es-MX" sz="1400" b="0" dirty="0" smtClean="0">
                <a:latin typeface="Myriad Pro Light"/>
              </a:rPr>
              <a:t>El FANVIT registra una </a:t>
            </a:r>
            <a:r>
              <a:rPr lang="es-MX" sz="1400" dirty="0" smtClean="0">
                <a:latin typeface="Myriad Pro Light"/>
              </a:rPr>
              <a:t>ganancia adicional aproximada de 237 millones</a:t>
            </a:r>
            <a:r>
              <a:rPr lang="es-MX" sz="1400" b="0" baseline="30000" dirty="0" smtClean="0">
                <a:latin typeface="Myriad Pro Light"/>
              </a:rPr>
              <a:t>1</a:t>
            </a:r>
            <a:r>
              <a:rPr lang="es-MX" sz="1400" dirty="0" smtClean="0">
                <a:latin typeface="Myriad Pro Light"/>
              </a:rPr>
              <a:t> </a:t>
            </a:r>
            <a:r>
              <a:rPr lang="es-MX" sz="1400" b="0" dirty="0" smtClean="0">
                <a:latin typeface="Myriad Pro Light"/>
              </a:rPr>
              <a:t>a lo generado por fondeo derivado al diferencial de tasas de rendimiento al vencimiento.</a:t>
            </a:r>
          </a:p>
        </p:txBody>
      </p:sp>
      <p:sp>
        <p:nvSpPr>
          <p:cNvPr id="14" name="FlowTriangle"/>
          <p:cNvSpPr>
            <a:spLocks noChangeArrowheads="1"/>
          </p:cNvSpPr>
          <p:nvPr/>
        </p:nvSpPr>
        <p:spPr bwMode="gray">
          <a:xfrm rot="5400000">
            <a:off x="4688013" y="3525651"/>
            <a:ext cx="3693933" cy="189466"/>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9" name="Cuadro de texto 2"/>
          <p:cNvSpPr txBox="1">
            <a:spLocks noChangeArrowheads="1"/>
          </p:cNvSpPr>
          <p:nvPr/>
        </p:nvSpPr>
        <p:spPr bwMode="auto">
          <a:xfrm>
            <a:off x="151951" y="6406508"/>
            <a:ext cx="8463566" cy="430887"/>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dirty="0" smtClean="0">
                <a:solidFill>
                  <a:prstClr val="black"/>
                </a:solidFill>
                <a:latin typeface="Myriad Pro Light"/>
                <a:ea typeface="Batang"/>
              </a:rPr>
              <a:t>1. Para el cálculo se utilizaron los siguientes datos: 35,000 millones en activos y un diferencial de tasas de 1.16 (YTM promedio al 15 de mayo FANVIT:4.22, Fondeo: 3.05).</a:t>
            </a:r>
            <a:endParaRPr lang="es-MX" sz="1100" dirty="0">
              <a:solidFill>
                <a:prstClr val="black"/>
              </a:solidFill>
              <a:latin typeface="Myriad Pro Light"/>
              <a:ea typeface="Batang"/>
            </a:endParaRPr>
          </a:p>
        </p:txBody>
      </p:sp>
      <p:graphicFrame>
        <p:nvGraphicFramePr>
          <p:cNvPr id="11" name="1 Gráfico"/>
          <p:cNvGraphicFramePr>
            <a:graphicFrameLocks/>
          </p:cNvGraphicFramePr>
          <p:nvPr>
            <p:extLst>
              <p:ext uri="{D42A27DB-BD31-4B8C-83A1-F6EECF244321}">
                <p14:modId xmlns:p14="http://schemas.microsoft.com/office/powerpoint/2010/main" val="215147212"/>
              </p:ext>
            </p:extLst>
          </p:nvPr>
        </p:nvGraphicFramePr>
        <p:xfrm>
          <a:off x="114717" y="1547812"/>
          <a:ext cx="6210300" cy="42005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63486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Myriad Pro Light"/>
                <a:cs typeface="Arial" pitchFamily="34" charset="0"/>
              </a:rPr>
              <a:pPr algn="ctr"/>
              <a:t>15</a:t>
            </a:fld>
            <a:endParaRPr lang="es-ES" sz="1050" dirty="0">
              <a:solidFill>
                <a:prstClr val="black"/>
              </a:solidFill>
              <a:latin typeface="Myriad Pro Light"/>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Myriad Pro Light"/>
                <a:ea typeface="MS PGothic" pitchFamily="34" charset="-128"/>
                <a:cs typeface="Arial" pitchFamily="34" charset="0"/>
              </a:rPr>
              <a:t>Orden del Día</a:t>
            </a:r>
            <a:endParaRPr lang="es-MX" sz="2400" b="1" dirty="0">
              <a:solidFill>
                <a:srgbClr val="CD0000"/>
              </a:solidFill>
              <a:latin typeface="Myriad Pro Light"/>
              <a:ea typeface="MS PGothic" pitchFamily="34" charset="-128"/>
              <a:cs typeface="Arial"/>
            </a:endParaRPr>
          </a:p>
        </p:txBody>
      </p:sp>
      <p:sp>
        <p:nvSpPr>
          <p:cNvPr id="2" name="1 Rectángulo"/>
          <p:cNvSpPr/>
          <p:nvPr/>
        </p:nvSpPr>
        <p:spPr>
          <a:xfrm>
            <a:off x="573797" y="2185961"/>
            <a:ext cx="8009223" cy="4647426"/>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Myriad Pro Light"/>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CD0000"/>
                </a:solidFill>
                <a:latin typeface="Myriad Pro Light"/>
              </a:rPr>
              <a:t>Informe sobre la composición del portafolio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los avances en la implementación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el estatus del FINVIT.</a:t>
            </a: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cumplimiento del </a:t>
            </a:r>
            <a:r>
              <a:rPr lang="es-MX" sz="1600" b="1" dirty="0">
                <a:solidFill>
                  <a:srgbClr val="B2B2B2"/>
                </a:solidFill>
                <a:latin typeface="Myriad Pro Light"/>
              </a:rPr>
              <a:t>artículo 297 de las “Disposiciones de carácter general aplicables a los organismos de fomento y entidades de fomento</a:t>
            </a:r>
            <a:r>
              <a:rPr lang="es-MX" sz="1600" b="1" dirty="0" smtClean="0">
                <a:solidFill>
                  <a:srgbClr val="B2B2B2"/>
                </a:solidFill>
                <a:latin typeface="Myriad Pro Light"/>
              </a:rPr>
              <a:t>” relativo a la contratación de un Proveedor </a:t>
            </a:r>
            <a:r>
              <a:rPr lang="es-MX" sz="1600" b="1" dirty="0">
                <a:solidFill>
                  <a:srgbClr val="B2B2B2"/>
                </a:solidFill>
                <a:latin typeface="Myriad Pro Light"/>
              </a:rPr>
              <a:t>de </a:t>
            </a:r>
            <a:r>
              <a:rPr lang="es-MX" sz="1600" b="1" dirty="0" smtClean="0">
                <a:solidFill>
                  <a:srgbClr val="B2B2B2"/>
                </a:solidFill>
                <a:latin typeface="Myriad Pro Light"/>
              </a:rPr>
              <a:t>Precios único.</a:t>
            </a:r>
            <a:endParaRPr lang="es-MX" sz="1600" b="1" dirty="0">
              <a:solidFill>
                <a:srgbClr val="B2B2B2"/>
              </a:solidFill>
              <a:latin typeface="Myriad Pro Light"/>
            </a:endParaRP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estudio para la </a:t>
            </a:r>
            <a:r>
              <a:rPr lang="es-MX" sz="1600" b="1" dirty="0">
                <a:solidFill>
                  <a:srgbClr val="B2B2B2"/>
                </a:solidFill>
                <a:latin typeface="Myriad Pro Light"/>
              </a:rPr>
              <a:t>modificación a las Bases de Funcionamiento del Comité de Inversiones.</a:t>
            </a:r>
          </a:p>
          <a:p>
            <a:pPr algn="just" defTabSz="457200">
              <a:spcAft>
                <a:spcPts val="2400"/>
              </a:spcAft>
            </a:pPr>
            <a:endParaRPr lang="es-MX" sz="1600" b="1" dirty="0">
              <a:solidFill>
                <a:srgbClr val="CD0000"/>
              </a:solidFill>
              <a:latin typeface="Myriad Pro Light"/>
            </a:endParaRPr>
          </a:p>
        </p:txBody>
      </p:sp>
      <p:sp>
        <p:nvSpPr>
          <p:cNvPr id="7" name="6 Rectángulo"/>
          <p:cNvSpPr/>
          <p:nvPr/>
        </p:nvSpPr>
        <p:spPr>
          <a:xfrm>
            <a:off x="251156" y="1125128"/>
            <a:ext cx="8323122" cy="861774"/>
          </a:xfrm>
          <a:prstGeom prst="rect">
            <a:avLst/>
          </a:prstGeom>
        </p:spPr>
        <p:txBody>
          <a:bodyPr wrap="square">
            <a:spAutoFit/>
          </a:bodyPr>
          <a:lstStyle/>
          <a:p>
            <a:pPr algn="ctr" defTabSz="457200"/>
            <a:r>
              <a:rPr lang="es-MX" sz="1600" b="1" dirty="0">
                <a:solidFill>
                  <a:prstClr val="black"/>
                </a:solidFill>
                <a:latin typeface="Myriad Pro Light"/>
                <a:ea typeface="MS PGothic" pitchFamily="34" charset="-128"/>
                <a:cs typeface="Arial" pitchFamily="34" charset="0"/>
              </a:rPr>
              <a:t>Grupo de Trabajo de Inversiones </a:t>
            </a:r>
          </a:p>
          <a:p>
            <a:pPr algn="ctr" defTabSz="457200"/>
            <a:r>
              <a:rPr lang="es-MX" sz="1600" b="1" dirty="0">
                <a:solidFill>
                  <a:prstClr val="black"/>
                </a:solidFill>
                <a:latin typeface="Myriad Pro Light"/>
                <a:ea typeface="MS PGothic" pitchFamily="34" charset="-128"/>
                <a:cs typeface="Arial" pitchFamily="34" charset="0"/>
              </a:rPr>
              <a:t>Sesión número </a:t>
            </a:r>
            <a:r>
              <a:rPr lang="es-MX" sz="1600" b="1" dirty="0" smtClean="0">
                <a:solidFill>
                  <a:prstClr val="black"/>
                </a:solidFill>
                <a:latin typeface="Myriad Pro Light"/>
                <a:ea typeface="MS PGothic" pitchFamily="34" charset="-128"/>
                <a:cs typeface="Arial" pitchFamily="34" charset="0"/>
              </a:rPr>
              <a:t>008 </a:t>
            </a:r>
            <a:endParaRPr lang="es-MX" sz="1600" b="1" dirty="0">
              <a:solidFill>
                <a:prstClr val="black"/>
              </a:solidFill>
              <a:latin typeface="Myriad Pro Light"/>
              <a:ea typeface="MS PGothic" pitchFamily="34" charset="-128"/>
              <a:cs typeface="Arial" pitchFamily="34" charset="0"/>
            </a:endParaRPr>
          </a:p>
          <a:p>
            <a:pPr algn="ctr" defTabSz="457200"/>
            <a:r>
              <a:rPr lang="es-MX" sz="1600" b="1" dirty="0" smtClean="0">
                <a:solidFill>
                  <a:prstClr val="black"/>
                </a:solidFill>
                <a:latin typeface="Myriad Pro Light"/>
                <a:ea typeface="MS PGothic" pitchFamily="34" charset="-128"/>
                <a:cs typeface="Arial" pitchFamily="34" charset="0"/>
              </a:rPr>
              <a:t>18 </a:t>
            </a:r>
            <a:r>
              <a:rPr lang="es-MX" sz="1600" b="1" dirty="0">
                <a:solidFill>
                  <a:prstClr val="black"/>
                </a:solidFill>
                <a:latin typeface="Myriad Pro Light"/>
                <a:ea typeface="MS PGothic" pitchFamily="34" charset="-128"/>
                <a:cs typeface="Arial" pitchFamily="34" charset="0"/>
              </a:rPr>
              <a:t>de </a:t>
            </a:r>
            <a:r>
              <a:rPr lang="es-MX" sz="1600" b="1" dirty="0" smtClean="0">
                <a:solidFill>
                  <a:prstClr val="black"/>
                </a:solidFill>
                <a:latin typeface="Myriad Pro Light"/>
                <a:ea typeface="MS PGothic" pitchFamily="34" charset="-128"/>
                <a:cs typeface="Arial" pitchFamily="34" charset="0"/>
              </a:rPr>
              <a:t>mayo </a:t>
            </a:r>
            <a:r>
              <a:rPr lang="es-MX" sz="1600" b="1" dirty="0">
                <a:solidFill>
                  <a:prstClr val="black"/>
                </a:solidFill>
                <a:latin typeface="Myriad Pro Light"/>
                <a:ea typeface="MS PGothic" pitchFamily="34" charset="-128"/>
                <a:cs typeface="Arial" pitchFamily="34" charset="0"/>
              </a:rPr>
              <a:t>de 2015</a:t>
            </a:r>
          </a:p>
        </p:txBody>
      </p:sp>
    </p:spTree>
    <p:extLst>
      <p:ext uri="{BB962C8B-B14F-4D97-AF65-F5344CB8AC3E}">
        <p14:creationId xmlns:p14="http://schemas.microsoft.com/office/powerpoint/2010/main" val="2052619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44000" y="288000"/>
            <a:ext cx="7178040" cy="742950"/>
          </a:xfrm>
        </p:spPr>
        <p:txBody>
          <a:bodyPr>
            <a:normAutofit/>
          </a:bodyPr>
          <a:lstStyle/>
          <a:p>
            <a:r>
              <a:rPr lang="es-MX" sz="2400" b="1" dirty="0" smtClean="0"/>
              <a:t>Composición de la cartera</a:t>
            </a:r>
            <a:endParaRPr lang="es-MX" sz="2400" b="1" dirty="0"/>
          </a:p>
        </p:txBody>
      </p:sp>
      <p:sp>
        <p:nvSpPr>
          <p:cNvPr id="12" name="11 Rectángulo"/>
          <p:cNvSpPr/>
          <p:nvPr/>
        </p:nvSpPr>
        <p:spPr>
          <a:xfrm>
            <a:off x="736416" y="1426157"/>
            <a:ext cx="3026790" cy="523220"/>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s-MX" sz="1400" dirty="0">
                <a:latin typeface="Myriad Pro Light"/>
              </a:rPr>
              <a:t>Composición </a:t>
            </a:r>
            <a:r>
              <a:rPr lang="es-MX" sz="1400" dirty="0" smtClean="0">
                <a:latin typeface="Myriad Pro Light"/>
              </a:rPr>
              <a:t>por clase </a:t>
            </a:r>
            <a:r>
              <a:rPr lang="es-MX" sz="1400" dirty="0">
                <a:latin typeface="Myriad Pro Light"/>
              </a:rPr>
              <a:t>de activo </a:t>
            </a:r>
            <a:endParaRPr lang="es-MX" sz="1400" dirty="0" smtClean="0">
              <a:latin typeface="Myriad Pro Light"/>
            </a:endParaRPr>
          </a:p>
          <a:p>
            <a:pPr algn="ctr">
              <a:defRPr sz="1800" b="1" i="0" u="none" strike="noStrike" kern="1200" baseline="0">
                <a:solidFill>
                  <a:prstClr val="black"/>
                </a:solidFill>
                <a:latin typeface="+mn-lt"/>
                <a:ea typeface="+mn-ea"/>
                <a:cs typeface="+mn-cs"/>
              </a:defRPr>
            </a:pPr>
            <a:r>
              <a:rPr lang="es-MX" sz="1400" dirty="0" smtClean="0">
                <a:latin typeface="Myriad Pro Light"/>
              </a:rPr>
              <a:t>(al 15 de mayo de 2015)         </a:t>
            </a:r>
            <a:endParaRPr lang="es-MX" sz="1400" dirty="0">
              <a:latin typeface="Myriad Pro Light"/>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graphicFrame>
        <p:nvGraphicFramePr>
          <p:cNvPr id="7" name="3 Gráfico"/>
          <p:cNvGraphicFramePr>
            <a:graphicFrameLocks/>
          </p:cNvGraphicFramePr>
          <p:nvPr>
            <p:extLst>
              <p:ext uri="{D42A27DB-BD31-4B8C-83A1-F6EECF244321}">
                <p14:modId xmlns:p14="http://schemas.microsoft.com/office/powerpoint/2010/main" val="3632421578"/>
              </p:ext>
            </p:extLst>
          </p:nvPr>
        </p:nvGraphicFramePr>
        <p:xfrm>
          <a:off x="4253182" y="2445647"/>
          <a:ext cx="4890818" cy="35265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7 Tabla"/>
          <p:cNvGraphicFramePr>
            <a:graphicFrameLocks noGrp="1"/>
          </p:cNvGraphicFramePr>
          <p:nvPr>
            <p:extLst>
              <p:ext uri="{D42A27DB-BD31-4B8C-83A1-F6EECF244321}">
                <p14:modId xmlns:p14="http://schemas.microsoft.com/office/powerpoint/2010/main" val="1137123617"/>
              </p:ext>
            </p:extLst>
          </p:nvPr>
        </p:nvGraphicFramePr>
        <p:xfrm>
          <a:off x="152932" y="2226572"/>
          <a:ext cx="4005000" cy="3821803"/>
        </p:xfrm>
        <a:graphic>
          <a:graphicData uri="http://schemas.openxmlformats.org/drawingml/2006/table">
            <a:tbl>
              <a:tblPr/>
              <a:tblGrid>
                <a:gridCol w="1738699"/>
                <a:gridCol w="1377780"/>
                <a:gridCol w="888521"/>
              </a:tblGrid>
              <a:tr h="380716">
                <a:tc>
                  <a:txBody>
                    <a:bodyPr/>
                    <a:lstStyle/>
                    <a:p>
                      <a:pPr algn="l" fontAlgn="b"/>
                      <a:r>
                        <a:rPr lang="es-MX" sz="1200" b="1" i="0" u="none" strike="noStrike" dirty="0">
                          <a:solidFill>
                            <a:schemeClr val="bg1"/>
                          </a:solidFill>
                          <a:effectLst/>
                          <a:latin typeface="Myriad Pro Light"/>
                        </a:rPr>
                        <a:t>Clase de activo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Myriad Pro Light"/>
                        </a:rPr>
                        <a:t>Valor de Mercado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Myriad Pro Light"/>
                        </a:rPr>
                        <a:t>Porcentaje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r>
              <a:tr h="380716">
                <a:tc>
                  <a:txBody>
                    <a:bodyPr/>
                    <a:lstStyle/>
                    <a:p>
                      <a:pPr algn="l" rtl="0" fontAlgn="ctr"/>
                      <a:r>
                        <a:rPr lang="es-MX" sz="1200" b="0" i="0" u="none" strike="noStrike" dirty="0">
                          <a:solidFill>
                            <a:srgbClr val="000000"/>
                          </a:solidFill>
                          <a:effectLst/>
                          <a:latin typeface="Myriad Pro Light"/>
                        </a:rPr>
                        <a:t>Derivados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5359">
                <a:tc>
                  <a:txBody>
                    <a:bodyPr/>
                    <a:lstStyle/>
                    <a:p>
                      <a:pPr algn="l" rtl="0" fontAlgn="ctr"/>
                      <a:r>
                        <a:rPr lang="es-MX" sz="1200" b="0" i="0" u="none" strike="noStrike" dirty="0">
                          <a:solidFill>
                            <a:srgbClr val="000000"/>
                          </a:solidFill>
                          <a:effectLst/>
                          <a:latin typeface="Myriad Pro Light"/>
                        </a:rPr>
                        <a:t>Divisas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smtClean="0">
                          <a:solidFill>
                            <a:srgbClr val="000000"/>
                          </a:solidFill>
                          <a:effectLst/>
                          <a:latin typeface="Myriad Pro Light"/>
                        </a:rPr>
                        <a:t>229,510,967</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0.5%</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Myriad Pro Light"/>
                        </a:rPr>
                        <a:t>Liquidez</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688,532,903</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1.5%</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Myriad Pro Light"/>
                        </a:rPr>
                        <a:t>Renta </a:t>
                      </a:r>
                      <a:r>
                        <a:rPr lang="es-MX" sz="1200" b="0" i="0" u="none" strike="noStrike" dirty="0" smtClean="0">
                          <a:solidFill>
                            <a:srgbClr val="000000"/>
                          </a:solidFill>
                          <a:effectLst/>
                          <a:latin typeface="Myriad Pro Light"/>
                        </a:rPr>
                        <a:t>Fija Tasa Real</a:t>
                      </a:r>
                      <a:endParaRPr lang="es-MX" sz="1200" b="0" i="0" u="none" strike="noStrike" dirty="0">
                        <a:solidFill>
                          <a:srgbClr val="000000"/>
                        </a:solidFill>
                        <a:effectLst/>
                        <a:latin typeface="Myriad Pro Light"/>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26,485,565,692</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57.7%</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Myriad Pro Light"/>
                        </a:rPr>
                        <a:t>Renta Fija Tasa Nominal</a:t>
                      </a:r>
                      <a:endParaRPr lang="es-MX" sz="1200" b="0" i="0" u="none" strike="noStrike" dirty="0">
                        <a:solidFill>
                          <a:srgbClr val="000000"/>
                        </a:solidFill>
                        <a:effectLst/>
                        <a:latin typeface="Myriad Pro Light"/>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12,164,081,297</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26.5%</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a:solidFill>
                            <a:srgbClr val="000000"/>
                          </a:solidFill>
                          <a:effectLst/>
                          <a:latin typeface="Myriad Pro Light"/>
                        </a:rPr>
                        <a:t>Renta Variable</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1,606,576,775</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3.5%</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Myriad Pro Light"/>
                        </a:rPr>
                        <a:t>Estructurados</a:t>
                      </a:r>
                      <a:endParaRPr lang="es-MX" sz="1200" b="0" i="0" u="none" strike="noStrike" dirty="0">
                        <a:solidFill>
                          <a:srgbClr val="000000"/>
                        </a:solidFill>
                        <a:effectLst/>
                        <a:latin typeface="Myriad Pro Light"/>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2,203,305,291</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4.8%</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0" i="0" u="none" strike="noStrike" dirty="0" smtClean="0">
                          <a:solidFill>
                            <a:srgbClr val="000000"/>
                          </a:solidFill>
                          <a:effectLst/>
                          <a:latin typeface="Myriad Pro Light"/>
                        </a:rPr>
                        <a:t>Certificados Bursátiles</a:t>
                      </a:r>
                      <a:endParaRPr lang="es-MX" sz="1200" b="0" i="0" u="none" strike="noStrike" dirty="0">
                        <a:solidFill>
                          <a:srgbClr val="000000"/>
                        </a:solidFill>
                        <a:effectLst/>
                        <a:latin typeface="Myriad Pro Light"/>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2,524,620,646</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5.1%</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716">
                <a:tc>
                  <a:txBody>
                    <a:bodyPr/>
                    <a:lstStyle/>
                    <a:p>
                      <a:pPr algn="l" rtl="0" fontAlgn="ctr"/>
                      <a:r>
                        <a:rPr lang="es-MX" sz="1200" b="1" i="0" u="none" strike="noStrike" dirty="0">
                          <a:solidFill>
                            <a:srgbClr val="000000"/>
                          </a:solidFill>
                          <a:effectLst/>
                          <a:latin typeface="Myriad Pro Light"/>
                        </a:rPr>
                        <a:t>Total Activos Netos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1" i="0" u="none" strike="noStrike" dirty="0" smtClean="0">
                          <a:solidFill>
                            <a:srgbClr val="000000"/>
                          </a:solidFill>
                          <a:effectLst/>
                          <a:latin typeface="Calibri"/>
                        </a:rPr>
                        <a:t>45,902,193,575</a:t>
                      </a:r>
                      <a:endParaRPr lang="es-MX" sz="14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1" i="0" u="none" strike="noStrike" dirty="0">
                          <a:solidFill>
                            <a:srgbClr val="000000"/>
                          </a:solidFill>
                          <a:effectLst/>
                          <a:latin typeface="Myriad Pro Light"/>
                        </a:rPr>
                        <a:t>100%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716213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latin typeface="Myriad Pro Light"/>
              </a:rPr>
              <a:t>Composición de la cartera</a:t>
            </a:r>
            <a:endParaRPr lang="es-MX" sz="2400" b="1" dirty="0">
              <a:latin typeface="Myriad Pro Light"/>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pic>
        <p:nvPicPr>
          <p:cNvPr id="38912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521"/>
          <a:stretch/>
        </p:blipFill>
        <p:spPr bwMode="auto">
          <a:xfrm>
            <a:off x="301132" y="1030950"/>
            <a:ext cx="8140705" cy="5670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24276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a:spLocks noGrp="1"/>
          </p:cNvSpPr>
          <p:nvPr>
            <p:ph type="title"/>
          </p:nvPr>
        </p:nvSpPr>
        <p:spPr>
          <a:xfrm>
            <a:off x="144000" y="288000"/>
            <a:ext cx="7178040" cy="742950"/>
          </a:xfrm>
        </p:spPr>
        <p:txBody>
          <a:bodyPr>
            <a:normAutofit/>
          </a:bodyPr>
          <a:lstStyle/>
          <a:p>
            <a:r>
              <a:rPr lang="es-MX" sz="2400" b="1" dirty="0" smtClean="0"/>
              <a:t>Composición por tipo de activo</a:t>
            </a:r>
            <a:endParaRPr lang="es-MX" sz="2400" b="1" dirty="0"/>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sp>
        <p:nvSpPr>
          <p:cNvPr id="4" name="3 Rectángulo"/>
          <p:cNvSpPr/>
          <p:nvPr/>
        </p:nvSpPr>
        <p:spPr>
          <a:xfrm>
            <a:off x="304801" y="1505647"/>
            <a:ext cx="6509467" cy="4496616"/>
          </a:xfrm>
          <a:prstGeom prst="rect">
            <a:avLst/>
          </a:prstGeom>
        </p:spPr>
        <p:txBody>
          <a:bodyPr wrap="square">
            <a:spAutoFit/>
          </a:bodyPr>
          <a:lstStyle/>
          <a:p>
            <a:pPr lvl="0" algn="just" defTabSz="457200">
              <a:spcBef>
                <a:spcPct val="20000"/>
              </a:spcBef>
              <a:buClr>
                <a:srgbClr val="CD0000"/>
              </a:buClr>
            </a:pPr>
            <a:r>
              <a:rPr lang="es-MX" sz="1600" b="1" dirty="0" smtClean="0">
                <a:solidFill>
                  <a:prstClr val="black"/>
                </a:solidFill>
                <a:latin typeface="Myriad Pro Light"/>
              </a:rPr>
              <a:t>Tasa Real</a:t>
            </a:r>
            <a:endParaRPr lang="es-MX" sz="1400" b="1" dirty="0" smtClean="0">
              <a:solidFill>
                <a:prstClr val="black"/>
              </a:solidFill>
              <a:latin typeface="Myriad Pro Light"/>
            </a:endParaRPr>
          </a:p>
          <a:p>
            <a:pPr lvl="0" algn="just" defTabSz="457200">
              <a:spcBef>
                <a:spcPct val="20000"/>
              </a:spcBef>
              <a:buClr>
                <a:srgbClr val="CD0000"/>
              </a:buClr>
            </a:pPr>
            <a:r>
              <a:rPr lang="es-MX" sz="1400" dirty="0" smtClean="0">
                <a:solidFill>
                  <a:prstClr val="black"/>
                </a:solidFill>
                <a:latin typeface="Myriad Pro Light"/>
              </a:rPr>
              <a:t>La </a:t>
            </a:r>
            <a:r>
              <a:rPr lang="es-MX" sz="1400" dirty="0">
                <a:solidFill>
                  <a:prstClr val="black"/>
                </a:solidFill>
                <a:latin typeface="Myriad Pro Light"/>
              </a:rPr>
              <a:t>cartera de inversión tiene activos en tasas reales correspondiente al </a:t>
            </a:r>
            <a:r>
              <a:rPr lang="es-MX" sz="1400" dirty="0" smtClean="0">
                <a:solidFill>
                  <a:prstClr val="black"/>
                </a:solidFill>
                <a:latin typeface="Myriad Pro Light"/>
              </a:rPr>
              <a:t>57.7% </a:t>
            </a:r>
            <a:r>
              <a:rPr lang="es-MX" sz="1400" dirty="0">
                <a:solidFill>
                  <a:prstClr val="black"/>
                </a:solidFill>
                <a:latin typeface="Myriad Pro Light"/>
              </a:rPr>
              <a:t>del total de activos, la cual está diversificada de la siguiente forma</a:t>
            </a:r>
            <a:r>
              <a:rPr lang="es-MX" sz="1400" dirty="0" smtClean="0">
                <a:solidFill>
                  <a:prstClr val="black"/>
                </a:solidFill>
                <a:latin typeface="Myriad Pro Light"/>
              </a:rPr>
              <a:t>:</a:t>
            </a:r>
            <a:endParaRPr lang="es-MX" sz="1600" dirty="0">
              <a:solidFill>
                <a:prstClr val="black"/>
              </a:solidFill>
              <a:latin typeface="Myriad Pro Light"/>
            </a:endParaRPr>
          </a:p>
          <a:p>
            <a:pPr marL="581025" lvl="1" indent="-180975" algn="just" defTabSz="457200">
              <a:spcBef>
                <a:spcPct val="20000"/>
              </a:spcBef>
              <a:buClr>
                <a:srgbClr val="CD0000"/>
              </a:buClr>
              <a:buFont typeface="Courier New" pitchFamily="49" charset="0"/>
              <a:buChar char="o"/>
            </a:pPr>
            <a:r>
              <a:rPr lang="es-MX" sz="1400" dirty="0" smtClean="0">
                <a:solidFill>
                  <a:prstClr val="black"/>
                </a:solidFill>
                <a:latin typeface="Myriad Pro Light"/>
              </a:rPr>
              <a:t>Udibono: </a:t>
            </a:r>
            <a:r>
              <a:rPr lang="es-MX" sz="1400" dirty="0">
                <a:solidFill>
                  <a:prstClr val="black"/>
                </a:solidFill>
                <a:latin typeface="Myriad Pro Light"/>
              </a:rPr>
              <a:t>		</a:t>
            </a:r>
            <a:r>
              <a:rPr lang="es-MX" sz="1400" dirty="0" smtClean="0">
                <a:solidFill>
                  <a:prstClr val="black"/>
                </a:solidFill>
                <a:latin typeface="Myriad Pro Light"/>
              </a:rPr>
              <a:t>92.4% </a:t>
            </a:r>
            <a:r>
              <a:rPr lang="es-MX" sz="1400" dirty="0">
                <a:solidFill>
                  <a:prstClr val="black"/>
                </a:solidFill>
                <a:latin typeface="Myriad Pro Light"/>
              </a:rPr>
              <a:t>de Bonos Tasa Real</a:t>
            </a:r>
          </a:p>
          <a:p>
            <a:pPr marL="457200" lvl="5" algn="just" defTabSz="457200">
              <a:spcBef>
                <a:spcPct val="20000"/>
              </a:spcBef>
              <a:buClr>
                <a:srgbClr val="CD0000"/>
              </a:buClr>
            </a:pPr>
            <a:r>
              <a:rPr lang="es-MX" sz="1400" dirty="0">
                <a:solidFill>
                  <a:prstClr val="black"/>
                </a:solidFill>
                <a:latin typeface="Myriad Pro Light"/>
              </a:rPr>
              <a:t>			Udibono </a:t>
            </a:r>
            <a:r>
              <a:rPr lang="es-MX" sz="1400" dirty="0" smtClean="0">
                <a:solidFill>
                  <a:prstClr val="black"/>
                </a:solidFill>
                <a:latin typeface="Myriad Pro Light"/>
              </a:rPr>
              <a:t>2016	36.5%</a:t>
            </a:r>
            <a:endParaRPr lang="es-MX" sz="1400" dirty="0">
              <a:solidFill>
                <a:prstClr val="black"/>
              </a:solidFill>
              <a:latin typeface="Myriad Pro Light"/>
            </a:endParaRPr>
          </a:p>
          <a:p>
            <a:pPr marL="1828800" lvl="8" algn="just" defTabSz="457200">
              <a:spcBef>
                <a:spcPct val="20000"/>
              </a:spcBef>
              <a:buClr>
                <a:srgbClr val="CD0000"/>
              </a:buClr>
            </a:pPr>
            <a:r>
              <a:rPr lang="es-MX" sz="1400" dirty="0">
                <a:solidFill>
                  <a:prstClr val="black"/>
                </a:solidFill>
                <a:latin typeface="Myriad Pro Light"/>
                <a:cs typeface="Myriad Pro Light"/>
              </a:rPr>
              <a:t>Udibono </a:t>
            </a:r>
            <a:r>
              <a:rPr lang="es-MX" sz="1400" dirty="0" smtClean="0">
                <a:solidFill>
                  <a:prstClr val="black"/>
                </a:solidFill>
                <a:latin typeface="Myriad Pro Light"/>
                <a:cs typeface="Myriad Pro Light"/>
              </a:rPr>
              <a:t>2017	26.5%</a:t>
            </a:r>
            <a:endParaRPr lang="es-MX" sz="1400" dirty="0">
              <a:solidFill>
                <a:prstClr val="black"/>
              </a:solidFill>
              <a:latin typeface="Myriad Pro Light"/>
              <a:cs typeface="Myriad Pro Light"/>
            </a:endParaRPr>
          </a:p>
          <a:p>
            <a:pPr marL="400050" lvl="1" algn="just" defTabSz="457200">
              <a:spcBef>
                <a:spcPct val="20000"/>
              </a:spcBef>
              <a:buClr>
                <a:srgbClr val="CD0000"/>
              </a:buClr>
            </a:pPr>
            <a:r>
              <a:rPr lang="es-MX" sz="1400" dirty="0">
                <a:solidFill>
                  <a:prstClr val="black"/>
                </a:solidFill>
                <a:latin typeface="Myriad Pro Light"/>
              </a:rPr>
              <a:t>				Otros </a:t>
            </a:r>
            <a:r>
              <a:rPr lang="es-MX" sz="1400" dirty="0" err="1" smtClean="0">
                <a:solidFill>
                  <a:prstClr val="black"/>
                </a:solidFill>
                <a:latin typeface="Myriad Pro Light"/>
              </a:rPr>
              <a:t>Udibonos</a:t>
            </a:r>
            <a:r>
              <a:rPr lang="es-MX" sz="1400" dirty="0">
                <a:solidFill>
                  <a:prstClr val="black"/>
                </a:solidFill>
                <a:latin typeface="Myriad Pro Light"/>
              </a:rPr>
              <a:t>	</a:t>
            </a:r>
            <a:r>
              <a:rPr lang="es-MX" sz="1400" dirty="0" smtClean="0">
                <a:solidFill>
                  <a:prstClr val="black"/>
                </a:solidFill>
                <a:latin typeface="Myriad Pro Light"/>
              </a:rPr>
              <a:t>29.5%</a:t>
            </a:r>
            <a:endParaRPr lang="es-MX" sz="1400" dirty="0">
              <a:solidFill>
                <a:prstClr val="black"/>
              </a:solidFill>
              <a:latin typeface="Myriad Pro Light"/>
            </a:endParaRPr>
          </a:p>
          <a:p>
            <a:pPr marL="581025" lvl="1" indent="-180975" algn="just" defTabSz="457200">
              <a:spcBef>
                <a:spcPct val="20000"/>
              </a:spcBef>
              <a:buClr>
                <a:srgbClr val="CD0000"/>
              </a:buClr>
              <a:buFont typeface="Courier New" pitchFamily="49" charset="0"/>
              <a:buChar char="o"/>
            </a:pPr>
            <a:r>
              <a:rPr lang="es-MX" sz="1400" dirty="0">
                <a:solidFill>
                  <a:prstClr val="black"/>
                </a:solidFill>
                <a:latin typeface="Myriad Pro Light"/>
              </a:rPr>
              <a:t>BPA182:		</a:t>
            </a:r>
            <a:r>
              <a:rPr lang="es-MX" sz="1400" dirty="0" smtClean="0">
                <a:solidFill>
                  <a:prstClr val="black"/>
                </a:solidFill>
                <a:latin typeface="Myriad Pro Light"/>
              </a:rPr>
              <a:t>5.1% </a:t>
            </a:r>
            <a:r>
              <a:rPr lang="es-MX" sz="1400" dirty="0">
                <a:solidFill>
                  <a:prstClr val="black"/>
                </a:solidFill>
                <a:latin typeface="Myriad Pro Light"/>
              </a:rPr>
              <a:t>de Bonos Tasa Real</a:t>
            </a:r>
          </a:p>
          <a:p>
            <a:pPr marL="581025" lvl="1" indent="-180975" algn="just" defTabSz="457200">
              <a:spcBef>
                <a:spcPct val="20000"/>
              </a:spcBef>
              <a:buClr>
                <a:srgbClr val="CD0000"/>
              </a:buClr>
              <a:buFont typeface="Courier New" pitchFamily="49" charset="0"/>
              <a:buChar char="o"/>
            </a:pPr>
            <a:r>
              <a:rPr lang="es-MX" sz="1400" dirty="0">
                <a:solidFill>
                  <a:prstClr val="black"/>
                </a:solidFill>
                <a:latin typeface="Myriad Pro Light"/>
              </a:rPr>
              <a:t>TFOVIS		</a:t>
            </a:r>
            <a:r>
              <a:rPr lang="es-MX" sz="1400" dirty="0" smtClean="0">
                <a:solidFill>
                  <a:prstClr val="black"/>
                </a:solidFill>
                <a:latin typeface="Myriad Pro Light"/>
              </a:rPr>
              <a:t>2.5</a:t>
            </a:r>
            <a:r>
              <a:rPr lang="es-MX" sz="1400" dirty="0">
                <a:solidFill>
                  <a:prstClr val="black"/>
                </a:solidFill>
                <a:latin typeface="Myriad Pro Light"/>
              </a:rPr>
              <a:t>% de Bonos Tasa </a:t>
            </a:r>
            <a:r>
              <a:rPr lang="es-MX" sz="1400" dirty="0" smtClean="0">
                <a:solidFill>
                  <a:prstClr val="black"/>
                </a:solidFill>
                <a:latin typeface="Myriad Pro Light"/>
              </a:rPr>
              <a:t>Real</a:t>
            </a:r>
          </a:p>
          <a:p>
            <a:pPr marL="581025" lvl="1" indent="-180975" algn="just" defTabSz="457200">
              <a:spcBef>
                <a:spcPct val="20000"/>
              </a:spcBef>
              <a:buClr>
                <a:srgbClr val="CD0000"/>
              </a:buClr>
              <a:buFont typeface="Arial"/>
              <a:buChar char="–"/>
            </a:pPr>
            <a:endParaRPr lang="es-MX" sz="1400" dirty="0" smtClean="0">
              <a:solidFill>
                <a:prstClr val="black"/>
              </a:solidFill>
              <a:latin typeface="Myriad Pro Light"/>
            </a:endParaRPr>
          </a:p>
          <a:p>
            <a:pPr marL="581025" lvl="1" indent="-180975" algn="just" defTabSz="457200">
              <a:spcBef>
                <a:spcPct val="20000"/>
              </a:spcBef>
              <a:buClr>
                <a:srgbClr val="CD0000"/>
              </a:buClr>
              <a:buFont typeface="Arial"/>
              <a:buChar char="–"/>
            </a:pPr>
            <a:endParaRPr lang="es-MX" sz="1400" dirty="0">
              <a:solidFill>
                <a:prstClr val="black"/>
              </a:solidFill>
              <a:latin typeface="Myriad Pro Light"/>
            </a:endParaRPr>
          </a:p>
          <a:p>
            <a:pPr algn="just"/>
            <a:r>
              <a:rPr lang="es-MX" sz="1600" b="1" dirty="0" smtClean="0">
                <a:solidFill>
                  <a:prstClr val="black"/>
                </a:solidFill>
                <a:latin typeface="Myriad Pro Light"/>
              </a:rPr>
              <a:t>Tasa Nominal</a:t>
            </a:r>
            <a:endParaRPr lang="es-MX" sz="1400" b="1" dirty="0" smtClean="0">
              <a:solidFill>
                <a:prstClr val="black"/>
              </a:solidFill>
              <a:latin typeface="Myriad Pro Light"/>
            </a:endParaRPr>
          </a:p>
          <a:p>
            <a:pPr algn="just"/>
            <a:r>
              <a:rPr lang="es-MX" sz="1400" dirty="0" smtClean="0">
                <a:solidFill>
                  <a:prstClr val="black"/>
                </a:solidFill>
                <a:latin typeface="Myriad Pro Light"/>
              </a:rPr>
              <a:t>En </a:t>
            </a:r>
            <a:r>
              <a:rPr lang="es-MX" sz="1400" dirty="0">
                <a:solidFill>
                  <a:prstClr val="black"/>
                </a:solidFill>
                <a:latin typeface="Myriad Pro Light"/>
              </a:rPr>
              <a:t>tasas nominales contiene el </a:t>
            </a:r>
            <a:r>
              <a:rPr lang="es-MX" sz="1400" dirty="0" smtClean="0">
                <a:solidFill>
                  <a:prstClr val="black"/>
                </a:solidFill>
                <a:latin typeface="Myriad Pro Light"/>
              </a:rPr>
              <a:t>26.5% </a:t>
            </a:r>
            <a:r>
              <a:rPr lang="es-MX" sz="1400" dirty="0">
                <a:solidFill>
                  <a:prstClr val="black"/>
                </a:solidFill>
                <a:latin typeface="Myriad Pro Light"/>
              </a:rPr>
              <a:t>del total de activos, diversificado de la siguiente forma:</a:t>
            </a:r>
          </a:p>
          <a:p>
            <a:pPr algn="just"/>
            <a:endParaRPr lang="es-MX" sz="1400" dirty="0">
              <a:solidFill>
                <a:prstClr val="black"/>
              </a:solidFill>
              <a:latin typeface="Myriad Pro Light"/>
            </a:endParaRPr>
          </a:p>
          <a:p>
            <a:pPr marL="742691" lvl="1" indent="-285750" algn="just">
              <a:spcAft>
                <a:spcPts val="600"/>
              </a:spcAft>
              <a:buClr>
                <a:srgbClr val="CD0000"/>
              </a:buClr>
              <a:buFont typeface="Courier New" pitchFamily="49" charset="0"/>
              <a:buChar char="o"/>
            </a:pPr>
            <a:r>
              <a:rPr lang="es-MX" sz="1400" dirty="0">
                <a:solidFill>
                  <a:prstClr val="black"/>
                </a:solidFill>
                <a:latin typeface="Myriad Pro Light"/>
              </a:rPr>
              <a:t>Bonos </a:t>
            </a:r>
            <a:r>
              <a:rPr lang="es-MX" sz="1400" dirty="0" smtClean="0">
                <a:solidFill>
                  <a:prstClr val="black"/>
                </a:solidFill>
                <a:latin typeface="Myriad Pro Light"/>
              </a:rPr>
              <a:t>M:</a:t>
            </a:r>
            <a:r>
              <a:rPr lang="es-MX" sz="1400" dirty="0">
                <a:solidFill>
                  <a:prstClr val="black"/>
                </a:solidFill>
                <a:latin typeface="Myriad Pro Light"/>
              </a:rPr>
              <a:t>	</a:t>
            </a:r>
            <a:r>
              <a:rPr lang="es-MX" sz="1400" dirty="0" smtClean="0">
                <a:solidFill>
                  <a:prstClr val="black"/>
                </a:solidFill>
                <a:latin typeface="Myriad Pro Light"/>
              </a:rPr>
              <a:t>	82.2%  </a:t>
            </a:r>
            <a:r>
              <a:rPr lang="es-MX" sz="1400" dirty="0">
                <a:solidFill>
                  <a:prstClr val="black"/>
                </a:solidFill>
                <a:latin typeface="Myriad Pro Light"/>
              </a:rPr>
              <a:t>de la posición en Bonos Tasa Nominal</a:t>
            </a:r>
          </a:p>
          <a:p>
            <a:pPr marL="742691" lvl="1" indent="-285750" algn="just">
              <a:spcAft>
                <a:spcPts val="600"/>
              </a:spcAft>
              <a:buClr>
                <a:srgbClr val="CD0000"/>
              </a:buClr>
              <a:buFont typeface="Courier New" pitchFamily="49" charset="0"/>
              <a:buChar char="o"/>
            </a:pPr>
            <a:r>
              <a:rPr lang="es-MX" sz="1400" dirty="0">
                <a:solidFill>
                  <a:prstClr val="black"/>
                </a:solidFill>
                <a:latin typeface="Myriad Pro Light"/>
              </a:rPr>
              <a:t>Paraestatales</a:t>
            </a:r>
            <a:r>
              <a:rPr lang="es-MX" sz="1400" dirty="0" smtClean="0">
                <a:solidFill>
                  <a:prstClr val="black"/>
                </a:solidFill>
                <a:latin typeface="Myriad Pro Light"/>
              </a:rPr>
              <a:t>:	17.8% </a:t>
            </a:r>
            <a:r>
              <a:rPr lang="es-MX" sz="1400" dirty="0">
                <a:solidFill>
                  <a:prstClr val="black"/>
                </a:solidFill>
                <a:latin typeface="Myriad Pro Light"/>
              </a:rPr>
              <a:t>de la posición en Bonos Tasa </a:t>
            </a:r>
            <a:r>
              <a:rPr lang="es-MX" sz="1400" dirty="0" smtClean="0">
                <a:solidFill>
                  <a:prstClr val="black"/>
                </a:solidFill>
                <a:latin typeface="Myriad Pro Light"/>
              </a:rPr>
              <a:t>Nominal</a:t>
            </a:r>
            <a:endParaRPr lang="es-MX" sz="1400" dirty="0">
              <a:solidFill>
                <a:prstClr val="black"/>
              </a:solidFill>
              <a:latin typeface="Myriad Pro Light"/>
            </a:endParaRPr>
          </a:p>
        </p:txBody>
      </p:sp>
      <p:graphicFrame>
        <p:nvGraphicFramePr>
          <p:cNvPr id="8" name="3 Gráfico"/>
          <p:cNvGraphicFramePr>
            <a:graphicFrameLocks/>
          </p:cNvGraphicFramePr>
          <p:nvPr>
            <p:extLst>
              <p:ext uri="{D42A27DB-BD31-4B8C-83A1-F6EECF244321}">
                <p14:modId xmlns:p14="http://schemas.microsoft.com/office/powerpoint/2010/main" val="1029126002"/>
              </p:ext>
            </p:extLst>
          </p:nvPr>
        </p:nvGraphicFramePr>
        <p:xfrm>
          <a:off x="6728094" y="4512961"/>
          <a:ext cx="2452418" cy="21918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3 Gráfico"/>
          <p:cNvGraphicFramePr>
            <a:graphicFrameLocks/>
          </p:cNvGraphicFramePr>
          <p:nvPr>
            <p:extLst>
              <p:ext uri="{D42A27DB-BD31-4B8C-83A1-F6EECF244321}">
                <p14:modId xmlns:p14="http://schemas.microsoft.com/office/powerpoint/2010/main" val="1422297947"/>
              </p:ext>
            </p:extLst>
          </p:nvPr>
        </p:nvGraphicFramePr>
        <p:xfrm>
          <a:off x="6083161" y="2016912"/>
          <a:ext cx="2886075" cy="22695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770726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1 Gráfico"/>
          <p:cNvGraphicFramePr>
            <a:graphicFrameLocks/>
          </p:cNvGraphicFramePr>
          <p:nvPr>
            <p:extLst>
              <p:ext uri="{D42A27DB-BD31-4B8C-83A1-F6EECF244321}">
                <p14:modId xmlns:p14="http://schemas.microsoft.com/office/powerpoint/2010/main" val="2157383960"/>
              </p:ext>
            </p:extLst>
          </p:nvPr>
        </p:nvGraphicFramePr>
        <p:xfrm>
          <a:off x="171450" y="1254919"/>
          <a:ext cx="4019550" cy="23764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3 Gráfico"/>
          <p:cNvGraphicFramePr>
            <a:graphicFrameLocks/>
          </p:cNvGraphicFramePr>
          <p:nvPr>
            <p:extLst>
              <p:ext uri="{D42A27DB-BD31-4B8C-83A1-F6EECF244321}">
                <p14:modId xmlns:p14="http://schemas.microsoft.com/office/powerpoint/2010/main" val="4027485849"/>
              </p:ext>
            </p:extLst>
          </p:nvPr>
        </p:nvGraphicFramePr>
        <p:xfrm>
          <a:off x="171450" y="4000500"/>
          <a:ext cx="4238624" cy="27336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4 Gráfico"/>
          <p:cNvGraphicFramePr>
            <a:graphicFrameLocks/>
          </p:cNvGraphicFramePr>
          <p:nvPr>
            <p:extLst>
              <p:ext uri="{D42A27DB-BD31-4B8C-83A1-F6EECF244321}">
                <p14:modId xmlns:p14="http://schemas.microsoft.com/office/powerpoint/2010/main" val="3520841592"/>
              </p:ext>
            </p:extLst>
          </p:nvPr>
        </p:nvGraphicFramePr>
        <p:xfrm>
          <a:off x="4505325" y="3990975"/>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6 Gráfico"/>
          <p:cNvGraphicFramePr>
            <a:graphicFrameLocks/>
          </p:cNvGraphicFramePr>
          <p:nvPr>
            <p:extLst>
              <p:ext uri="{D42A27DB-BD31-4B8C-83A1-F6EECF244321}">
                <p14:modId xmlns:p14="http://schemas.microsoft.com/office/powerpoint/2010/main" val="958568108"/>
              </p:ext>
            </p:extLst>
          </p:nvPr>
        </p:nvGraphicFramePr>
        <p:xfrm>
          <a:off x="4191001" y="1007268"/>
          <a:ext cx="4714874" cy="2859882"/>
        </p:xfrm>
        <a:graphic>
          <a:graphicData uri="http://schemas.openxmlformats.org/drawingml/2006/chart">
            <c:chart xmlns:c="http://schemas.openxmlformats.org/drawingml/2006/chart" xmlns:r="http://schemas.openxmlformats.org/officeDocument/2006/relationships" r:id="rId5"/>
          </a:graphicData>
        </a:graphic>
      </p:graphicFrame>
      <p:sp>
        <p:nvSpPr>
          <p:cNvPr id="7"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19</a:t>
            </a:fld>
            <a:endParaRPr lang="es-ES" sz="1050" dirty="0">
              <a:solidFill>
                <a:prstClr val="black"/>
              </a:solidFill>
              <a:latin typeface="Arial" pitchFamily="34" charset="0"/>
              <a:cs typeface="Arial" pitchFamily="34" charset="0"/>
            </a:endParaRPr>
          </a:p>
        </p:txBody>
      </p:sp>
      <p:sp>
        <p:nvSpPr>
          <p:cNvPr id="13" name="1 Título"/>
          <p:cNvSpPr>
            <a:spLocks noGrp="1"/>
          </p:cNvSpPr>
          <p:nvPr>
            <p:ph type="title"/>
          </p:nvPr>
        </p:nvSpPr>
        <p:spPr>
          <a:xfrm>
            <a:off x="144000" y="288000"/>
            <a:ext cx="7178040" cy="742950"/>
          </a:xfrm>
        </p:spPr>
        <p:txBody>
          <a:bodyPr>
            <a:normAutofit/>
          </a:bodyPr>
          <a:lstStyle/>
          <a:p>
            <a:r>
              <a:rPr lang="es-MX" sz="2400" b="1" dirty="0" smtClean="0"/>
              <a:t>Composición </a:t>
            </a:r>
            <a:r>
              <a:rPr lang="es-MX" sz="2400" b="1" dirty="0"/>
              <a:t>por tipo de activo</a:t>
            </a:r>
          </a:p>
        </p:txBody>
      </p:sp>
    </p:spTree>
    <p:extLst>
      <p:ext uri="{BB962C8B-B14F-4D97-AF65-F5344CB8AC3E}">
        <p14:creationId xmlns:p14="http://schemas.microsoft.com/office/powerpoint/2010/main" val="15456242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57200" y="1318617"/>
            <a:ext cx="8001000" cy="4062651"/>
          </a:xfrm>
          <a:prstGeom prst="rect">
            <a:avLst/>
          </a:prstGeom>
        </p:spPr>
        <p:txBody>
          <a:bodyPr wrap="square">
            <a:spAutoFit/>
          </a:bodyPr>
          <a:lstStyle/>
          <a:p>
            <a:pPr marL="0" lvl="1" algn="just">
              <a:buClr>
                <a:srgbClr val="CD0000"/>
              </a:buClr>
            </a:pPr>
            <a:r>
              <a:rPr lang="es-MX" sz="1400" b="1" dirty="0" smtClean="0">
                <a:latin typeface="Myriad Pro Light"/>
                <a:cs typeface="Myriad Pro Light"/>
              </a:rPr>
              <a:t>Certificados Bursátiles</a:t>
            </a:r>
          </a:p>
          <a:p>
            <a:pPr marL="0" lvl="1" algn="just">
              <a:buClr>
                <a:srgbClr val="CD0000"/>
              </a:buClr>
            </a:pPr>
            <a:endParaRPr lang="es-MX" sz="1400" b="1" dirty="0" smtClean="0">
              <a:latin typeface="Myriad Pro Light"/>
              <a:cs typeface="Myriad Pro Light"/>
            </a:endParaRPr>
          </a:p>
          <a:p>
            <a:pPr marL="180975" lvl="1" indent="-180975" algn="just">
              <a:buClr>
                <a:srgbClr val="CD0000"/>
              </a:buClr>
              <a:buFont typeface="Arial" panose="020B0604020202020204" pitchFamily="34" charset="0"/>
              <a:buChar char="•"/>
            </a:pPr>
            <a:r>
              <a:rPr lang="es-MX" sz="1400" dirty="0" smtClean="0">
                <a:latin typeface="Myriad Pro Light"/>
                <a:cs typeface="Myriad Pro Light"/>
              </a:rPr>
              <a:t>América </a:t>
            </a:r>
            <a:r>
              <a:rPr lang="es-MX" sz="1400" dirty="0">
                <a:latin typeface="Myriad Pro Light"/>
                <a:cs typeface="Myriad Pro Light"/>
              </a:rPr>
              <a:t>Móvil (AMX 1122)</a:t>
            </a:r>
          </a:p>
          <a:p>
            <a:pPr marL="742950" lvl="1" indent="-285750" algn="just">
              <a:buClr>
                <a:srgbClr val="CD0000"/>
              </a:buClr>
              <a:buFont typeface="Courier New" panose="02070309020205020404" pitchFamily="49" charset="0"/>
              <a:buChar char="o"/>
            </a:pPr>
            <a:r>
              <a:rPr lang="es-MX" sz="1400" dirty="0">
                <a:latin typeface="Myriad Pro Light"/>
                <a:cs typeface="Myriad Pro Light"/>
              </a:rPr>
              <a:t>Sector Telecomunicaciones</a:t>
            </a:r>
          </a:p>
          <a:p>
            <a:pPr marL="742950" lvl="1" indent="-285750" algn="just">
              <a:buClr>
                <a:srgbClr val="CD0000"/>
              </a:buClr>
              <a:buFont typeface="Courier New" panose="02070309020205020404" pitchFamily="49" charset="0"/>
              <a:buChar char="o"/>
            </a:pPr>
            <a:r>
              <a:rPr lang="es-MX" sz="1400" dirty="0">
                <a:latin typeface="Myriad Pro Light"/>
                <a:cs typeface="Myriad Pro Light"/>
              </a:rPr>
              <a:t>Calificaciones: AAA por parte de S&amp;P y </a:t>
            </a:r>
            <a:r>
              <a:rPr lang="es-MX" sz="1400" dirty="0" err="1">
                <a:latin typeface="Myriad Pro Light"/>
                <a:cs typeface="Myriad Pro Light"/>
              </a:rPr>
              <a:t>Fitch</a:t>
            </a:r>
            <a:endParaRPr lang="es-MX" sz="1400" dirty="0">
              <a:latin typeface="Myriad Pro Light"/>
              <a:cs typeface="Myriad Pro Light"/>
            </a:endParaRPr>
          </a:p>
          <a:p>
            <a:pPr marL="742950" lvl="1" indent="-285750" algn="just">
              <a:buClr>
                <a:srgbClr val="CD0000"/>
              </a:buClr>
              <a:buFont typeface="Courier New" panose="02070309020205020404" pitchFamily="49" charset="0"/>
              <a:buChar char="o"/>
            </a:pPr>
            <a:r>
              <a:rPr lang="es-MX" sz="1400" dirty="0">
                <a:latin typeface="Myriad Pro Light"/>
                <a:cs typeface="Myriad Pro Light"/>
              </a:rPr>
              <a:t>Tasa de cupón de 6.45% y spread de 1.22% sobre la TIIE de 28 días</a:t>
            </a:r>
          </a:p>
          <a:p>
            <a:pPr marL="742950" lvl="1" indent="-285750" algn="just">
              <a:buFont typeface="Courier New" panose="02070309020205020404" pitchFamily="49" charset="0"/>
              <a:buChar char="o"/>
            </a:pPr>
            <a:endParaRPr lang="es-MX" sz="1400" dirty="0">
              <a:latin typeface="Myriad Pro Light"/>
              <a:cs typeface="Myriad Pro Light"/>
            </a:endParaRPr>
          </a:p>
          <a:p>
            <a:pPr marL="180975" lvl="1" indent="-180975" algn="just">
              <a:buClr>
                <a:srgbClr val="CD0000"/>
              </a:buClr>
              <a:buFont typeface="Arial" panose="020B0604020202020204" pitchFamily="34" charset="0"/>
              <a:buChar char="•"/>
            </a:pPr>
            <a:r>
              <a:rPr lang="es-MX" sz="1400" dirty="0">
                <a:latin typeface="Myriad Pro Light"/>
                <a:cs typeface="Myriad Pro Light"/>
              </a:rPr>
              <a:t>Arrendadora </a:t>
            </a:r>
            <a:r>
              <a:rPr lang="es-MX" sz="1400" dirty="0" err="1">
                <a:latin typeface="Myriad Pro Light"/>
                <a:cs typeface="Myriad Pro Light"/>
              </a:rPr>
              <a:t>Actinver</a:t>
            </a:r>
            <a:r>
              <a:rPr lang="es-MX" sz="1400" dirty="0">
                <a:latin typeface="Myriad Pro Light"/>
                <a:cs typeface="Myriad Pro Light"/>
              </a:rPr>
              <a:t> (ARREACT 03215)</a:t>
            </a:r>
          </a:p>
          <a:p>
            <a:pPr marL="742950" lvl="1" indent="-285750" algn="just">
              <a:buClr>
                <a:srgbClr val="CD0000"/>
              </a:buClr>
              <a:buFont typeface="Courier New" panose="02070309020205020404" pitchFamily="49" charset="0"/>
              <a:buChar char="o"/>
            </a:pPr>
            <a:r>
              <a:rPr lang="es-MX" sz="1400" dirty="0">
                <a:latin typeface="Myriad Pro Light"/>
                <a:cs typeface="Myriad Pro Light"/>
              </a:rPr>
              <a:t>Sector financiero</a:t>
            </a:r>
          </a:p>
          <a:p>
            <a:pPr marL="742950" lvl="1" indent="-285750" algn="just">
              <a:buClr>
                <a:srgbClr val="CD0000"/>
              </a:buClr>
              <a:buFont typeface="Courier New" panose="02070309020205020404" pitchFamily="49" charset="0"/>
              <a:buChar char="o"/>
            </a:pPr>
            <a:r>
              <a:rPr lang="es-MX" sz="1400" dirty="0">
                <a:latin typeface="Myriad Pro Light"/>
                <a:cs typeface="Myriad Pro Light"/>
              </a:rPr>
              <a:t>Calificaciones: F1 por parte de </a:t>
            </a:r>
            <a:r>
              <a:rPr lang="es-MX" sz="1400" dirty="0" err="1">
                <a:latin typeface="Myriad Pro Light"/>
                <a:cs typeface="Myriad Pro Light"/>
              </a:rPr>
              <a:t>Fitch</a:t>
            </a:r>
            <a:r>
              <a:rPr lang="es-MX" sz="1400" dirty="0">
                <a:latin typeface="Myriad Pro Light"/>
                <a:cs typeface="Myriad Pro Light"/>
              </a:rPr>
              <a:t> y HR2 por HR Ratings</a:t>
            </a:r>
          </a:p>
          <a:p>
            <a:pPr marL="742950" lvl="1" indent="-285750" algn="just">
              <a:buClr>
                <a:srgbClr val="CD0000"/>
              </a:buClr>
              <a:buFont typeface="Courier New" panose="02070309020205020404" pitchFamily="49" charset="0"/>
              <a:buChar char="o"/>
            </a:pPr>
            <a:r>
              <a:rPr lang="es-MX" sz="1400" dirty="0">
                <a:latin typeface="Myriad Pro Light"/>
                <a:cs typeface="Myriad Pro Light"/>
              </a:rPr>
              <a:t>Tasa de cupón de 3.90% y spread de 0.6% sobre la TIIE de 28 días</a:t>
            </a:r>
          </a:p>
          <a:p>
            <a:pPr algn="just"/>
            <a:endParaRPr lang="es-MX" sz="1600" dirty="0" smtClean="0">
              <a:latin typeface="Myriad Pro Light"/>
              <a:cs typeface="Myriad Pro Light"/>
            </a:endParaRPr>
          </a:p>
          <a:p>
            <a:pPr marL="0" lvl="1" algn="just"/>
            <a:r>
              <a:rPr lang="es-MX" sz="1400" b="1" dirty="0">
                <a:latin typeface="Myriad Pro Light"/>
                <a:cs typeface="Myriad Pro Light"/>
              </a:rPr>
              <a:t>Certificados </a:t>
            </a:r>
            <a:r>
              <a:rPr lang="es-MX" sz="1400" b="1" dirty="0" smtClean="0">
                <a:latin typeface="Myriad Pro Light"/>
                <a:cs typeface="Myriad Pro Light"/>
              </a:rPr>
              <a:t>Bursátiles Estructurados</a:t>
            </a:r>
            <a:endParaRPr lang="es-MX" sz="1400" b="1" dirty="0">
              <a:latin typeface="Myriad Pro Light"/>
              <a:cs typeface="Myriad Pro Light"/>
            </a:endParaRPr>
          </a:p>
          <a:p>
            <a:pPr marL="457200" lvl="1" algn="just"/>
            <a:endParaRPr lang="es-MX" dirty="0" smtClean="0"/>
          </a:p>
          <a:p>
            <a:pPr marL="9784" indent="-285750" algn="just">
              <a:buClr>
                <a:srgbClr val="CD0000"/>
              </a:buClr>
              <a:buFont typeface="Arial" pitchFamily="34" charset="0"/>
              <a:buChar char="•"/>
              <a:tabLst>
                <a:tab pos="361950" algn="l"/>
              </a:tabLst>
            </a:pPr>
            <a:r>
              <a:rPr lang="es-MX" sz="1400" dirty="0">
                <a:latin typeface="Myriad Pro Light"/>
                <a:cs typeface="Myriad Pro Light"/>
              </a:rPr>
              <a:t>Red Estatal de Autopistas de Nuevo León (PAMMCB 14U)</a:t>
            </a:r>
          </a:p>
          <a:p>
            <a:pPr marL="742950" lvl="1" indent="-285750" algn="just">
              <a:buClr>
                <a:srgbClr val="CD0000"/>
              </a:buClr>
              <a:buFont typeface="Courier New" pitchFamily="49" charset="0"/>
              <a:buChar char="o"/>
            </a:pPr>
            <a:r>
              <a:rPr lang="es-MX" sz="1400" dirty="0">
                <a:latin typeface="Myriad Pro Light"/>
                <a:cs typeface="Myriad Pro Light"/>
              </a:rPr>
              <a:t>Sector Carretero </a:t>
            </a:r>
          </a:p>
          <a:p>
            <a:pPr marL="742950" lvl="1" indent="-285750" algn="just">
              <a:buClr>
                <a:srgbClr val="CD0000"/>
              </a:buClr>
              <a:buFont typeface="Courier New" pitchFamily="49" charset="0"/>
              <a:buChar char="o"/>
            </a:pPr>
            <a:r>
              <a:rPr lang="es-MX" sz="1400" dirty="0">
                <a:latin typeface="Myriad Pro Light"/>
                <a:cs typeface="Myriad Pro Light"/>
              </a:rPr>
              <a:t>Calificaciones: AAA por parte de S&amp;P y HR Ratings</a:t>
            </a:r>
          </a:p>
          <a:p>
            <a:pPr marL="742950" lvl="1" indent="-285750" algn="just">
              <a:buClr>
                <a:srgbClr val="CD0000"/>
              </a:buClr>
              <a:buFont typeface="Courier New" pitchFamily="49" charset="0"/>
              <a:buChar char="o"/>
            </a:pPr>
            <a:r>
              <a:rPr lang="es-MX" sz="1400" dirty="0">
                <a:latin typeface="Myriad Pro Light"/>
                <a:cs typeface="Myriad Pro Light"/>
              </a:rPr>
              <a:t>Tasa de cupón de 6.0 % y spread de 2.4% sobre Udibono</a:t>
            </a:r>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sp>
        <p:nvSpPr>
          <p:cNvPr id="6" name="1 Título"/>
          <p:cNvSpPr txBox="1">
            <a:spLocks/>
          </p:cNvSpPr>
          <p:nvPr/>
        </p:nvSpPr>
        <p:spPr>
          <a:xfrm>
            <a:off x="144000" y="288000"/>
            <a:ext cx="7178040" cy="7429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Nuevas Adhesiones</a:t>
            </a:r>
            <a:endParaRPr lang="es-MX" sz="2400" b="1" dirty="0"/>
          </a:p>
        </p:txBody>
      </p:sp>
    </p:spTree>
    <p:extLst>
      <p:ext uri="{BB962C8B-B14F-4D97-AF65-F5344CB8AC3E}">
        <p14:creationId xmlns:p14="http://schemas.microsoft.com/office/powerpoint/2010/main" val="3046912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Myriad Pro Light"/>
                <a:cs typeface="Arial" pitchFamily="34" charset="0"/>
              </a:rPr>
              <a:pPr algn="ctr"/>
              <a:t>21</a:t>
            </a:fld>
            <a:endParaRPr lang="es-ES" sz="1050" dirty="0">
              <a:solidFill>
                <a:prstClr val="black"/>
              </a:solidFill>
              <a:latin typeface="Myriad Pro Light"/>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Myriad Pro Light"/>
                <a:ea typeface="MS PGothic" pitchFamily="34" charset="-128"/>
                <a:cs typeface="Arial" pitchFamily="34" charset="0"/>
              </a:rPr>
              <a:t>Orden del Día</a:t>
            </a:r>
            <a:endParaRPr lang="es-MX" sz="2400" b="1" dirty="0">
              <a:solidFill>
                <a:srgbClr val="CD0000"/>
              </a:solidFill>
              <a:latin typeface="Myriad Pro Light"/>
              <a:ea typeface="MS PGothic" pitchFamily="34" charset="-128"/>
              <a:cs typeface="Arial"/>
            </a:endParaRPr>
          </a:p>
        </p:txBody>
      </p:sp>
      <p:sp>
        <p:nvSpPr>
          <p:cNvPr id="2" name="1 Rectángulo"/>
          <p:cNvSpPr/>
          <p:nvPr/>
        </p:nvSpPr>
        <p:spPr>
          <a:xfrm>
            <a:off x="573797" y="2185961"/>
            <a:ext cx="8009223" cy="4647426"/>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Myriad Pro Light"/>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la composición del portafolio del FANVIT.</a:t>
            </a:r>
          </a:p>
          <a:p>
            <a:pPr marL="355600" indent="-355600" algn="just" defTabSz="457200">
              <a:spcAft>
                <a:spcPts val="2400"/>
              </a:spcAft>
              <a:buFont typeface="+mj-lt"/>
              <a:buAutoNum type="arabicPeriod"/>
            </a:pPr>
            <a:r>
              <a:rPr lang="es-MX" sz="1600" b="1" dirty="0">
                <a:solidFill>
                  <a:srgbClr val="CD0000"/>
                </a:solidFill>
                <a:latin typeface="Myriad Pro Light"/>
              </a:rPr>
              <a:t>Informe sobre los avances en la implementación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el estatus del FINVIT.</a:t>
            </a: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cumplimiento del </a:t>
            </a:r>
            <a:r>
              <a:rPr lang="es-MX" sz="1600" b="1" dirty="0">
                <a:solidFill>
                  <a:srgbClr val="B2B2B2"/>
                </a:solidFill>
                <a:latin typeface="Myriad Pro Light"/>
              </a:rPr>
              <a:t>artículo 297 de las “Disposiciones de carácter general aplicables a los organismos de fomento y entidades de fomento</a:t>
            </a:r>
            <a:r>
              <a:rPr lang="es-MX" sz="1600" b="1" dirty="0" smtClean="0">
                <a:solidFill>
                  <a:srgbClr val="B2B2B2"/>
                </a:solidFill>
                <a:latin typeface="Myriad Pro Light"/>
              </a:rPr>
              <a:t>” relativo a la contratación de un Proveedor </a:t>
            </a:r>
            <a:r>
              <a:rPr lang="es-MX" sz="1600" b="1" dirty="0">
                <a:solidFill>
                  <a:srgbClr val="B2B2B2"/>
                </a:solidFill>
                <a:latin typeface="Myriad Pro Light"/>
              </a:rPr>
              <a:t>de </a:t>
            </a:r>
            <a:r>
              <a:rPr lang="es-MX" sz="1600" b="1" dirty="0" smtClean="0">
                <a:solidFill>
                  <a:srgbClr val="B2B2B2"/>
                </a:solidFill>
                <a:latin typeface="Myriad Pro Light"/>
              </a:rPr>
              <a:t>Precios único.</a:t>
            </a:r>
            <a:endParaRPr lang="es-MX" sz="1600" b="1" dirty="0">
              <a:solidFill>
                <a:srgbClr val="B2B2B2"/>
              </a:solidFill>
              <a:latin typeface="Myriad Pro Light"/>
            </a:endParaRP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estudio para la </a:t>
            </a:r>
            <a:r>
              <a:rPr lang="es-MX" sz="1600" b="1" dirty="0">
                <a:solidFill>
                  <a:srgbClr val="B2B2B2"/>
                </a:solidFill>
                <a:latin typeface="Myriad Pro Light"/>
              </a:rPr>
              <a:t>modificación a las Bases de Funcionamiento del Comité de Inversiones.</a:t>
            </a:r>
          </a:p>
          <a:p>
            <a:pPr algn="just" defTabSz="457200">
              <a:spcAft>
                <a:spcPts val="2400"/>
              </a:spcAft>
            </a:pPr>
            <a:endParaRPr lang="es-MX" sz="1600" b="1" dirty="0">
              <a:solidFill>
                <a:srgbClr val="CD0000"/>
              </a:solidFill>
              <a:latin typeface="Myriad Pro Light"/>
            </a:endParaRPr>
          </a:p>
        </p:txBody>
      </p:sp>
      <p:sp>
        <p:nvSpPr>
          <p:cNvPr id="7" name="6 Rectángulo"/>
          <p:cNvSpPr/>
          <p:nvPr/>
        </p:nvSpPr>
        <p:spPr>
          <a:xfrm>
            <a:off x="251156" y="1125128"/>
            <a:ext cx="8323122" cy="861774"/>
          </a:xfrm>
          <a:prstGeom prst="rect">
            <a:avLst/>
          </a:prstGeom>
        </p:spPr>
        <p:txBody>
          <a:bodyPr wrap="square">
            <a:spAutoFit/>
          </a:bodyPr>
          <a:lstStyle/>
          <a:p>
            <a:pPr algn="ctr" defTabSz="457200"/>
            <a:r>
              <a:rPr lang="es-MX" sz="1600" b="1" dirty="0">
                <a:solidFill>
                  <a:prstClr val="black"/>
                </a:solidFill>
                <a:latin typeface="Myriad Pro Light"/>
                <a:ea typeface="MS PGothic" pitchFamily="34" charset="-128"/>
                <a:cs typeface="Arial" pitchFamily="34" charset="0"/>
              </a:rPr>
              <a:t>Grupo de Trabajo de Inversiones </a:t>
            </a:r>
          </a:p>
          <a:p>
            <a:pPr algn="ctr" defTabSz="457200"/>
            <a:r>
              <a:rPr lang="es-MX" sz="1600" b="1" dirty="0">
                <a:solidFill>
                  <a:prstClr val="black"/>
                </a:solidFill>
                <a:latin typeface="Myriad Pro Light"/>
                <a:ea typeface="MS PGothic" pitchFamily="34" charset="-128"/>
                <a:cs typeface="Arial" pitchFamily="34" charset="0"/>
              </a:rPr>
              <a:t>Sesión número </a:t>
            </a:r>
            <a:r>
              <a:rPr lang="es-MX" sz="1600" b="1" dirty="0" smtClean="0">
                <a:solidFill>
                  <a:prstClr val="black"/>
                </a:solidFill>
                <a:latin typeface="Myriad Pro Light"/>
                <a:ea typeface="MS PGothic" pitchFamily="34" charset="-128"/>
                <a:cs typeface="Arial" pitchFamily="34" charset="0"/>
              </a:rPr>
              <a:t>008 </a:t>
            </a:r>
            <a:endParaRPr lang="es-MX" sz="1600" b="1" dirty="0">
              <a:solidFill>
                <a:prstClr val="black"/>
              </a:solidFill>
              <a:latin typeface="Myriad Pro Light"/>
              <a:ea typeface="MS PGothic" pitchFamily="34" charset="-128"/>
              <a:cs typeface="Arial" pitchFamily="34" charset="0"/>
            </a:endParaRPr>
          </a:p>
          <a:p>
            <a:pPr algn="ctr" defTabSz="457200"/>
            <a:r>
              <a:rPr lang="es-MX" sz="1600" b="1" dirty="0" smtClean="0">
                <a:solidFill>
                  <a:prstClr val="black"/>
                </a:solidFill>
                <a:latin typeface="Myriad Pro Light"/>
                <a:ea typeface="MS PGothic" pitchFamily="34" charset="-128"/>
                <a:cs typeface="Arial" pitchFamily="34" charset="0"/>
              </a:rPr>
              <a:t>18 </a:t>
            </a:r>
            <a:r>
              <a:rPr lang="es-MX" sz="1600" b="1" dirty="0">
                <a:solidFill>
                  <a:prstClr val="black"/>
                </a:solidFill>
                <a:latin typeface="Myriad Pro Light"/>
                <a:ea typeface="MS PGothic" pitchFamily="34" charset="-128"/>
                <a:cs typeface="Arial" pitchFamily="34" charset="0"/>
              </a:rPr>
              <a:t>de </a:t>
            </a:r>
            <a:r>
              <a:rPr lang="es-MX" sz="1600" b="1" dirty="0" smtClean="0">
                <a:solidFill>
                  <a:prstClr val="black"/>
                </a:solidFill>
                <a:latin typeface="Myriad Pro Light"/>
                <a:ea typeface="MS PGothic" pitchFamily="34" charset="-128"/>
                <a:cs typeface="Arial" pitchFamily="34" charset="0"/>
              </a:rPr>
              <a:t>mayo </a:t>
            </a:r>
            <a:r>
              <a:rPr lang="es-MX" sz="1600" b="1" dirty="0">
                <a:solidFill>
                  <a:prstClr val="black"/>
                </a:solidFill>
                <a:latin typeface="Myriad Pro Light"/>
                <a:ea typeface="MS PGothic" pitchFamily="34" charset="-128"/>
                <a:cs typeface="Arial" pitchFamily="34" charset="0"/>
              </a:rPr>
              <a:t>de 2015</a:t>
            </a:r>
          </a:p>
        </p:txBody>
      </p:sp>
    </p:spTree>
    <p:extLst>
      <p:ext uri="{BB962C8B-B14F-4D97-AF65-F5344CB8AC3E}">
        <p14:creationId xmlns:p14="http://schemas.microsoft.com/office/powerpoint/2010/main" val="2052619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a:off x="545926" y="1320961"/>
            <a:ext cx="1090392"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323233"/>
            <a:ext cx="6480000"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3" name="ColumnHeader"/>
          <p:cNvSpPr>
            <a:spLocks noChangeArrowheads="1"/>
          </p:cNvSpPr>
          <p:nvPr/>
        </p:nvSpPr>
        <p:spPr bwMode="gray">
          <a:xfrm>
            <a:off x="325438" y="1052737"/>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1668981" y="1052736"/>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Estatus </a:t>
            </a:r>
            <a:r>
              <a:rPr lang="es-MX" sz="1200" b="1" dirty="0" smtClean="0">
                <a:solidFill>
                  <a:prstClr val="black"/>
                </a:solidFill>
              </a:rPr>
              <a:t>(15 de mayo de 2015)</a:t>
            </a:r>
            <a:endParaRPr lang="es-MX" sz="1200" b="1" dirty="0">
              <a:solidFill>
                <a:prstClr val="black"/>
              </a:solidFill>
            </a:endParaRPr>
          </a:p>
        </p:txBody>
      </p:sp>
      <p:cxnSp>
        <p:nvCxnSpPr>
          <p:cNvPr id="15" name="Straight Connector 61"/>
          <p:cNvCxnSpPr/>
          <p:nvPr/>
        </p:nvCxnSpPr>
        <p:spPr>
          <a:xfrm>
            <a:off x="325636" y="3284984"/>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6" name="Rectangle 9"/>
          <p:cNvSpPr/>
          <p:nvPr/>
        </p:nvSpPr>
        <p:spPr>
          <a:xfrm>
            <a:off x="234325" y="2348880"/>
            <a:ext cx="1512000" cy="79444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Riesgos</a:t>
            </a:r>
          </a:p>
        </p:txBody>
      </p:sp>
      <p:sp>
        <p:nvSpPr>
          <p:cNvPr id="17" name="TextColumnContent"/>
          <p:cNvSpPr>
            <a:spLocks noChangeArrowheads="1"/>
          </p:cNvSpPr>
          <p:nvPr/>
        </p:nvSpPr>
        <p:spPr bwMode="gray">
          <a:xfrm>
            <a:off x="1939159" y="2379801"/>
            <a:ext cx="6955716" cy="738664"/>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a:t>Generación diaria de reportes de </a:t>
            </a:r>
            <a:r>
              <a:rPr lang="es-MX" sz="1200" dirty="0" smtClean="0"/>
              <a:t>riesgos consolidando la gestión del Asesor financiero y MFGI</a:t>
            </a:r>
            <a:endParaRPr lang="es-MX" sz="1200" dirty="0"/>
          </a:p>
          <a:p>
            <a:pPr marL="180975" lvl="1" indent="-174625" defTabSz="913881">
              <a:buClr>
                <a:srgbClr val="BB2D2C"/>
              </a:buClr>
              <a:buFontTx/>
              <a:buChar char="•"/>
            </a:pPr>
            <a:r>
              <a:rPr lang="es-MX" sz="1200" dirty="0"/>
              <a:t>Realización de análisis fundamental de riesgo de crédito para emisores nacionales. </a:t>
            </a:r>
          </a:p>
          <a:p>
            <a:pPr marL="180975" lvl="1" indent="-174625" defTabSz="913881">
              <a:buClr>
                <a:srgbClr val="BB2D2C"/>
              </a:buClr>
              <a:buFontTx/>
              <a:buChar char="•"/>
            </a:pPr>
            <a:r>
              <a:rPr lang="es-MX" sz="1200" dirty="0"/>
              <a:t>Verificación del cumplimiento del Régimen de Inversión.</a:t>
            </a:r>
          </a:p>
          <a:p>
            <a:pPr marL="180975" lvl="1" indent="-174625" defTabSz="913881">
              <a:buClr>
                <a:srgbClr val="BB2D2C"/>
              </a:buClr>
              <a:buFontTx/>
              <a:buChar char="•"/>
            </a:pPr>
            <a:r>
              <a:rPr lang="es-MX" sz="1200" dirty="0"/>
              <a:t>Mapeo de los procesos internos de riesgos.</a:t>
            </a:r>
          </a:p>
        </p:txBody>
      </p:sp>
      <p:sp>
        <p:nvSpPr>
          <p:cNvPr id="18" name="Rectangle 9"/>
          <p:cNvSpPr/>
          <p:nvPr/>
        </p:nvSpPr>
        <p:spPr>
          <a:xfrm>
            <a:off x="234325" y="3409572"/>
            <a:ext cx="1512000" cy="683198"/>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Contraloría / </a:t>
            </a:r>
          </a:p>
          <a:p>
            <a:pPr algn="ctr" defTabSz="913881"/>
            <a:r>
              <a:rPr lang="es-MX" sz="1400" b="1" dirty="0">
                <a:solidFill>
                  <a:prstClr val="white"/>
                </a:solidFill>
              </a:rPr>
              <a:t>Organizacional</a:t>
            </a:r>
          </a:p>
        </p:txBody>
      </p:sp>
      <p:sp>
        <p:nvSpPr>
          <p:cNvPr id="19" name="TextColumnContent"/>
          <p:cNvSpPr>
            <a:spLocks noChangeArrowheads="1"/>
          </p:cNvSpPr>
          <p:nvPr/>
        </p:nvSpPr>
        <p:spPr bwMode="gray">
          <a:xfrm>
            <a:off x="1939159" y="3379058"/>
            <a:ext cx="6955716" cy="738664"/>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a:t>Verificación de la correcta configuración  de las Reglas de Inversión del FANVIT en CRIMS.</a:t>
            </a:r>
          </a:p>
          <a:p>
            <a:pPr marL="180975" lvl="1" indent="-174625" defTabSz="913881">
              <a:buClr>
                <a:srgbClr val="BB2D2C"/>
              </a:buClr>
              <a:buFontTx/>
              <a:buChar char="•"/>
            </a:pPr>
            <a:r>
              <a:rPr lang="es-MX" sz="1200" dirty="0"/>
              <a:t>Atención a requerimientos de auditorías interna y externa, respecto de la gestión del FANVIT</a:t>
            </a:r>
          </a:p>
          <a:p>
            <a:pPr marL="180975" lvl="1" indent="-174625" defTabSz="913881">
              <a:buClr>
                <a:srgbClr val="BB2D2C"/>
              </a:buClr>
              <a:buFontTx/>
              <a:buChar char="•"/>
            </a:pPr>
            <a:r>
              <a:rPr lang="es-MX" sz="1200" dirty="0"/>
              <a:t>Monitoreo permanente al cumplimiento del régimen de inversión en las operaciones del Fondo</a:t>
            </a:r>
            <a:r>
              <a:rPr lang="es-MX" sz="1200" dirty="0" smtClean="0"/>
              <a:t>.</a:t>
            </a:r>
          </a:p>
          <a:p>
            <a:pPr marL="180975" lvl="1" indent="-174625" defTabSz="913881">
              <a:buClr>
                <a:srgbClr val="BB2D2C"/>
              </a:buClr>
              <a:buFontTx/>
              <a:buChar char="•"/>
            </a:pPr>
            <a:r>
              <a:rPr lang="es-MX" sz="1200" dirty="0" smtClean="0"/>
              <a:t>Finalizó la capacitación en materia de inversiones de Afores y Siefores impartida por la BMV.</a:t>
            </a:r>
            <a:endParaRPr lang="es-MX" sz="1200" dirty="0"/>
          </a:p>
        </p:txBody>
      </p:sp>
      <p:sp>
        <p:nvSpPr>
          <p:cNvPr id="35" name="Title 1"/>
          <p:cNvSpPr txBox="1">
            <a:spLocks/>
          </p:cNvSpPr>
          <p:nvPr/>
        </p:nvSpPr>
        <p:spPr>
          <a:xfrm>
            <a:off x="111551" y="133622"/>
            <a:ext cx="7178040" cy="7429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Estatus- Etapa híbrida</a:t>
            </a:r>
            <a:endParaRPr lang="es-MX" sz="2400" b="1" dirty="0"/>
          </a:p>
        </p:txBody>
      </p:sp>
      <p:sp>
        <p:nvSpPr>
          <p:cNvPr id="3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cxnSp>
        <p:nvCxnSpPr>
          <p:cNvPr id="23" name="Straight Connector 61"/>
          <p:cNvCxnSpPr/>
          <p:nvPr/>
        </p:nvCxnSpPr>
        <p:spPr>
          <a:xfrm>
            <a:off x="341556" y="4212548"/>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4" name="Rectangle 9"/>
          <p:cNvSpPr/>
          <p:nvPr/>
        </p:nvSpPr>
        <p:spPr>
          <a:xfrm>
            <a:off x="250245" y="4339680"/>
            <a:ext cx="1512000" cy="817512"/>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Contable/</a:t>
            </a:r>
          </a:p>
          <a:p>
            <a:pPr algn="ctr" defTabSz="913881"/>
            <a:r>
              <a:rPr lang="es-MX" sz="1400" b="1" dirty="0">
                <a:solidFill>
                  <a:prstClr val="white"/>
                </a:solidFill>
              </a:rPr>
              <a:t>Valuación</a:t>
            </a:r>
          </a:p>
        </p:txBody>
      </p:sp>
      <p:sp>
        <p:nvSpPr>
          <p:cNvPr id="25" name="TextColumnContent"/>
          <p:cNvSpPr>
            <a:spLocks noChangeArrowheads="1"/>
          </p:cNvSpPr>
          <p:nvPr/>
        </p:nvSpPr>
        <p:spPr bwMode="gray">
          <a:xfrm>
            <a:off x="1955078" y="4326032"/>
            <a:ext cx="6956175" cy="738664"/>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buClr>
                <a:srgbClr val="BB2D2C"/>
              </a:buClr>
              <a:buFontTx/>
              <a:buChar char="•"/>
            </a:pPr>
            <a:r>
              <a:rPr lang="es-MX" sz="1200" dirty="0" smtClean="0"/>
              <a:t>Se continúa </a:t>
            </a:r>
            <a:r>
              <a:rPr lang="es-MX" sz="1200" dirty="0"/>
              <a:t>con la etapa de independencia de la operación en los aplicativos del custodio, valuadora y Charles River.</a:t>
            </a:r>
          </a:p>
          <a:p>
            <a:pPr marL="180975" lvl="1" indent="-174625">
              <a:buClr>
                <a:srgbClr val="BB2D2C"/>
              </a:buClr>
              <a:buFontTx/>
              <a:buChar char="•"/>
            </a:pPr>
            <a:r>
              <a:rPr lang="es-MX" sz="1200" dirty="0"/>
              <a:t>Alta, registro </a:t>
            </a:r>
            <a:r>
              <a:rPr lang="es-MX" sz="1200" dirty="0" smtClean="0"/>
              <a:t>y control de nuevas operaciones (Bonos </a:t>
            </a:r>
            <a:r>
              <a:rPr lang="es-MX" sz="1200" dirty="0"/>
              <a:t>Bancarios y  Notas </a:t>
            </a:r>
            <a:r>
              <a:rPr lang="es-MX" sz="1200" dirty="0" smtClean="0"/>
              <a:t>Estructuradas).</a:t>
            </a:r>
            <a:endParaRPr lang="es-MX" sz="1200" dirty="0"/>
          </a:p>
          <a:p>
            <a:pPr marL="180975" lvl="1" indent="-174625">
              <a:buClr>
                <a:srgbClr val="BB2D2C"/>
              </a:buClr>
              <a:buFontTx/>
              <a:buChar char="•"/>
            </a:pPr>
            <a:r>
              <a:rPr lang="es-MX" sz="1200" dirty="0"/>
              <a:t>Se continúa con la etapa de automatización de registro contable en SAP.</a:t>
            </a:r>
          </a:p>
        </p:txBody>
      </p:sp>
      <p:sp>
        <p:nvSpPr>
          <p:cNvPr id="26" name="TextColumnContent"/>
          <p:cNvSpPr>
            <a:spLocks noChangeArrowheads="1"/>
          </p:cNvSpPr>
          <p:nvPr/>
        </p:nvSpPr>
        <p:spPr bwMode="gray">
          <a:xfrm>
            <a:off x="1923804" y="5445224"/>
            <a:ext cx="6896668" cy="1107996"/>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a:t>Se realizaron diversas gestiones ante los Fiduciarios para darle operatividad a los fideicomisos, </a:t>
            </a:r>
            <a:r>
              <a:rPr lang="es-MX" sz="1200" dirty="0" smtClean="0"/>
              <a:t>tales como </a:t>
            </a:r>
            <a:r>
              <a:rPr lang="es-MX" sz="1200" dirty="0"/>
              <a:t>instrucciones y avisos.</a:t>
            </a:r>
          </a:p>
          <a:p>
            <a:pPr marL="180975" lvl="1" indent="-174625" defTabSz="913881">
              <a:buClr>
                <a:srgbClr val="BB2D2C"/>
              </a:buClr>
              <a:buFontTx/>
              <a:buChar char="•"/>
            </a:pPr>
            <a:r>
              <a:rPr lang="es-MX" sz="1200" dirty="0"/>
              <a:t>Se lograron versiones de firma de los Contratos de Fideicomiso de Fondo de Ahorro, Fondo de Jubilaciones y Pensiones, Conde y Fondo de Protección de Pagos. </a:t>
            </a:r>
          </a:p>
          <a:p>
            <a:pPr marL="180975" lvl="1" indent="-174625" defTabSz="913881">
              <a:buClr>
                <a:srgbClr val="BB2D2C"/>
              </a:buClr>
              <a:buFontTx/>
              <a:buChar char="•"/>
            </a:pPr>
            <a:r>
              <a:rPr lang="es-MX" sz="1200" dirty="0"/>
              <a:t>Se trabajó, junto a la Subdirección General de Riesgos, en la modificación a las bases del Comité de Inversiones, derivado de la entrada en vigor de la CUOEF.</a:t>
            </a:r>
          </a:p>
        </p:txBody>
      </p:sp>
      <p:sp>
        <p:nvSpPr>
          <p:cNvPr id="27" name="Rectangle 9"/>
          <p:cNvSpPr/>
          <p:nvPr/>
        </p:nvSpPr>
        <p:spPr>
          <a:xfrm>
            <a:off x="234325" y="5445224"/>
            <a:ext cx="1512305" cy="1180004"/>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smtClean="0">
                <a:solidFill>
                  <a:prstClr val="white"/>
                </a:solidFill>
              </a:rPr>
              <a:t>Legal</a:t>
            </a:r>
            <a:endParaRPr lang="es-MX" sz="1400" b="1" dirty="0">
              <a:solidFill>
                <a:prstClr val="white"/>
              </a:solidFill>
            </a:endParaRPr>
          </a:p>
        </p:txBody>
      </p:sp>
      <p:cxnSp>
        <p:nvCxnSpPr>
          <p:cNvPr id="28" name="Straight Connector 61"/>
          <p:cNvCxnSpPr/>
          <p:nvPr/>
        </p:nvCxnSpPr>
        <p:spPr>
          <a:xfrm>
            <a:off x="315736" y="5301208"/>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29" name="28 Grupo"/>
          <p:cNvGrpSpPr/>
          <p:nvPr/>
        </p:nvGrpSpPr>
        <p:grpSpPr>
          <a:xfrm>
            <a:off x="6057749" y="548680"/>
            <a:ext cx="1719617" cy="523863"/>
            <a:chOff x="298839" y="1865908"/>
            <a:chExt cx="7766139" cy="1050881"/>
          </a:xfrm>
        </p:grpSpPr>
        <p:sp>
          <p:nvSpPr>
            <p:cNvPr id="36" name="AutoShape 4"/>
            <p:cNvSpPr>
              <a:spLocks noChangeArrowheads="1"/>
            </p:cNvSpPr>
            <p:nvPr/>
          </p:nvSpPr>
          <p:spPr bwMode="auto">
            <a:xfrm>
              <a:off x="298839" y="1865908"/>
              <a:ext cx="2844000" cy="1050881"/>
            </a:xfrm>
            <a:prstGeom prst="homePlate">
              <a:avLst>
                <a:gd name="adj" fmla="val 24436"/>
              </a:avLst>
            </a:prstGeom>
            <a:solidFill>
              <a:srgbClr val="CD0000"/>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Inicial : </a:t>
              </a:r>
            </a:p>
            <a:p>
              <a:pPr algn="ctr" defTabSz="913881" eaLnBrk="0" hangingPunct="0"/>
              <a:r>
                <a:rPr lang="es-MX" sz="300" dirty="0">
                  <a:solidFill>
                    <a:prstClr val="white"/>
                  </a:solidFill>
                  <a:cs typeface="Arial" pitchFamily="34" charset="0"/>
                </a:rPr>
                <a:t>impulso y construcción de capacidades</a:t>
              </a:r>
            </a:p>
          </p:txBody>
        </p:sp>
        <p:sp>
          <p:nvSpPr>
            <p:cNvPr id="37"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interna : consolidación</a:t>
              </a:r>
            </a:p>
            <a:p>
              <a:pPr algn="ctr" defTabSz="913881" eaLnBrk="0" hangingPunct="0"/>
              <a:r>
                <a:rPr lang="es-MX" sz="300" dirty="0">
                  <a:solidFill>
                    <a:prstClr val="white"/>
                  </a:solidFill>
                  <a:cs typeface="Arial" pitchFamily="34" charset="0"/>
                </a:rPr>
                <a:t>(esquema con soporte de la SdI)</a:t>
              </a:r>
            </a:p>
          </p:txBody>
        </p:sp>
        <p:sp>
          <p:nvSpPr>
            <p:cNvPr id="38" name="AutoShape 5"/>
            <p:cNvSpPr>
              <a:spLocks noChangeArrowheads="1"/>
            </p:cNvSpPr>
            <p:nvPr/>
          </p:nvSpPr>
          <p:spPr bwMode="auto">
            <a:xfrm>
              <a:off x="2704467" y="1865908"/>
              <a:ext cx="2736002" cy="1050881"/>
            </a:xfrm>
            <a:prstGeom prst="chevron">
              <a:avLst>
                <a:gd name="adj" fmla="val 24455"/>
              </a:avLst>
            </a:prstGeom>
            <a:solidFill>
              <a:srgbClr val="CD0000"/>
            </a:solidFill>
            <a:ln w="9525" algn="ctr">
              <a:solidFill>
                <a:schemeClr val="bg1"/>
              </a:solidFill>
              <a:miter lim="800000"/>
              <a:headEnd/>
              <a:tailEnd/>
            </a:ln>
          </p:spPr>
          <p:txBody>
            <a:bodyPr lIns="0" tIns="0" rIns="0" bIns="0" anchor="ctr"/>
            <a:lstStyle/>
            <a:p>
              <a:pPr algn="ctr" eaLnBrk="0" hangingPunct="0"/>
              <a:r>
                <a:rPr lang="es-MX" sz="400" b="1" dirty="0">
                  <a:solidFill>
                    <a:prstClr val="white"/>
                  </a:solidFill>
                  <a:cs typeface="Arial" pitchFamily="34" charset="0"/>
                </a:rPr>
                <a:t>Etapa Híbrida/ transición :</a:t>
              </a:r>
            </a:p>
            <a:p>
              <a:pPr algn="ctr" eaLnBrk="0" hangingPunct="0"/>
              <a:r>
                <a:rPr lang="es-MX" sz="400" b="1" dirty="0">
                  <a:solidFill>
                    <a:prstClr val="white"/>
                  </a:solidFill>
                  <a:cs typeface="Arial" pitchFamily="34" charset="0"/>
                </a:rPr>
                <a:t> inicio de operación Infonavit</a:t>
              </a:r>
            </a:p>
          </p:txBody>
        </p:sp>
      </p:grpSp>
      <p:sp>
        <p:nvSpPr>
          <p:cNvPr id="30" name="Rectangle 9"/>
          <p:cNvSpPr/>
          <p:nvPr/>
        </p:nvSpPr>
        <p:spPr>
          <a:xfrm>
            <a:off x="231930" y="1412777"/>
            <a:ext cx="1512000" cy="769584"/>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smtClean="0">
                <a:solidFill>
                  <a:prstClr val="white"/>
                </a:solidFill>
              </a:rPr>
              <a:t>Operación</a:t>
            </a:r>
            <a:endParaRPr lang="es-MX" sz="1400" b="1" dirty="0">
              <a:solidFill>
                <a:prstClr val="white"/>
              </a:solidFill>
            </a:endParaRPr>
          </a:p>
        </p:txBody>
      </p:sp>
      <p:sp>
        <p:nvSpPr>
          <p:cNvPr id="31" name="TextColumnContent"/>
          <p:cNvSpPr>
            <a:spLocks noChangeArrowheads="1"/>
          </p:cNvSpPr>
          <p:nvPr/>
        </p:nvSpPr>
        <p:spPr bwMode="gray">
          <a:xfrm>
            <a:off x="1936764" y="1443697"/>
            <a:ext cx="7080015" cy="923330"/>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smtClean="0"/>
              <a:t>Gestión de los recursos conforme a la etapa híbrida </a:t>
            </a:r>
            <a:r>
              <a:rPr lang="es-MX" sz="1200" dirty="0"/>
              <a:t>gestión entre el Asesor </a:t>
            </a:r>
            <a:r>
              <a:rPr lang="es-MX" sz="1200" dirty="0" smtClean="0"/>
              <a:t>financiero (~$24,348 millones) </a:t>
            </a:r>
            <a:r>
              <a:rPr lang="es-MX" sz="1200" dirty="0"/>
              <a:t>y </a:t>
            </a:r>
            <a:r>
              <a:rPr lang="es-MX" sz="1200" dirty="0" smtClean="0"/>
              <a:t>MFGI (~$21,553 millones).</a:t>
            </a:r>
          </a:p>
          <a:p>
            <a:pPr marL="180975" lvl="1" indent="-174625" defTabSz="913881">
              <a:buClr>
                <a:srgbClr val="BB2D2C"/>
              </a:buClr>
              <a:buFontTx/>
              <a:buChar char="•"/>
            </a:pPr>
            <a:r>
              <a:rPr lang="es-MX" sz="1200" dirty="0"/>
              <a:t>Continúa el traspaso de posiciones </a:t>
            </a:r>
            <a:r>
              <a:rPr lang="es-MX" sz="1200" dirty="0" smtClean="0"/>
              <a:t>del </a:t>
            </a:r>
            <a:r>
              <a:rPr lang="es-MX" sz="1200" dirty="0"/>
              <a:t>Asesor financiero a  </a:t>
            </a:r>
            <a:r>
              <a:rPr lang="es-MX" sz="1200" dirty="0" smtClean="0"/>
              <a:t>MFGI ( </a:t>
            </a:r>
            <a:r>
              <a:rPr lang="es-MX" sz="1200" dirty="0"/>
              <a:t>$2,500 millones de pesos </a:t>
            </a:r>
            <a:r>
              <a:rPr lang="es-MX" sz="1200" dirty="0" smtClean="0"/>
              <a:t>semanales).</a:t>
            </a:r>
            <a:endParaRPr lang="es-MX" sz="1200" dirty="0"/>
          </a:p>
          <a:p>
            <a:pPr marL="180975" lvl="1" indent="-174625" defTabSz="913881">
              <a:buClr>
                <a:srgbClr val="BB2D2C"/>
              </a:buClr>
              <a:buFontTx/>
              <a:buChar char="•"/>
            </a:pPr>
            <a:r>
              <a:rPr lang="es-MX" sz="1200" dirty="0" smtClean="0"/>
              <a:t>Continúa operación </a:t>
            </a:r>
            <a:r>
              <a:rPr lang="es-MX" sz="1200" dirty="0"/>
              <a:t>por parte del personal del asesor financiero en el </a:t>
            </a:r>
            <a:r>
              <a:rPr lang="es-MX" sz="1200" dirty="0" smtClean="0"/>
              <a:t>Instituto</a:t>
            </a:r>
            <a:r>
              <a:rPr lang="es-MX" sz="1200" dirty="0"/>
              <a:t>.</a:t>
            </a:r>
          </a:p>
          <a:p>
            <a:pPr marL="180975" lvl="1" indent="-174625" defTabSz="913881">
              <a:buClr>
                <a:srgbClr val="BB2D2C"/>
              </a:buClr>
              <a:buFontTx/>
              <a:buChar char="•"/>
            </a:pPr>
            <a:endParaRPr lang="es-MX" sz="1200" dirty="0"/>
          </a:p>
        </p:txBody>
      </p:sp>
      <p:cxnSp>
        <p:nvCxnSpPr>
          <p:cNvPr id="32" name="Straight Connector 61"/>
          <p:cNvCxnSpPr/>
          <p:nvPr/>
        </p:nvCxnSpPr>
        <p:spPr>
          <a:xfrm>
            <a:off x="323528" y="2276872"/>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00300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a:off x="545926" y="1320961"/>
            <a:ext cx="1090392"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323233"/>
            <a:ext cx="6480000"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3" name="ColumnHeader"/>
          <p:cNvSpPr>
            <a:spLocks noChangeArrowheads="1"/>
          </p:cNvSpPr>
          <p:nvPr/>
        </p:nvSpPr>
        <p:spPr bwMode="gray">
          <a:xfrm>
            <a:off x="325438" y="1052737"/>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1668981" y="1052736"/>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smtClean="0">
                <a:solidFill>
                  <a:prstClr val="black"/>
                </a:solidFill>
              </a:rPr>
              <a:t>Siguientes pasos</a:t>
            </a:r>
            <a:endParaRPr lang="es-MX" sz="1200" b="1" dirty="0">
              <a:solidFill>
                <a:prstClr val="black"/>
              </a:solidFill>
            </a:endParaRPr>
          </a:p>
        </p:txBody>
      </p:sp>
      <p:cxnSp>
        <p:nvCxnSpPr>
          <p:cNvPr id="15" name="Straight Connector 61"/>
          <p:cNvCxnSpPr/>
          <p:nvPr/>
        </p:nvCxnSpPr>
        <p:spPr>
          <a:xfrm>
            <a:off x="325636" y="3364494"/>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6" name="Rectangle 9"/>
          <p:cNvSpPr/>
          <p:nvPr/>
        </p:nvSpPr>
        <p:spPr>
          <a:xfrm>
            <a:off x="234325" y="2444292"/>
            <a:ext cx="1512000" cy="79444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Riesgos</a:t>
            </a:r>
          </a:p>
        </p:txBody>
      </p:sp>
      <p:sp>
        <p:nvSpPr>
          <p:cNvPr id="17" name="TextColumnContent"/>
          <p:cNvSpPr>
            <a:spLocks noChangeArrowheads="1"/>
          </p:cNvSpPr>
          <p:nvPr/>
        </p:nvSpPr>
        <p:spPr bwMode="gray">
          <a:xfrm>
            <a:off x="1939159" y="2475213"/>
            <a:ext cx="6955716" cy="553998"/>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smtClean="0"/>
              <a:t>Generación </a:t>
            </a:r>
            <a:r>
              <a:rPr lang="es-MX" sz="1200" dirty="0"/>
              <a:t>diaria de reportes de </a:t>
            </a:r>
            <a:r>
              <a:rPr lang="es-MX" sz="1200" dirty="0" smtClean="0"/>
              <a:t>riesgos internamente, concluyendo la transferencia de conocimiento.</a:t>
            </a:r>
          </a:p>
          <a:p>
            <a:pPr marL="180975" lvl="1" indent="-174625">
              <a:buClr>
                <a:srgbClr val="BB2D2C"/>
              </a:buClr>
              <a:buFontTx/>
              <a:buChar char="•"/>
            </a:pPr>
            <a:r>
              <a:rPr lang="es-MX" sz="1200" dirty="0"/>
              <a:t>Continuar con la administración integral de riesgos de cada uno de los </a:t>
            </a:r>
            <a:r>
              <a:rPr lang="es-MX" sz="1200" dirty="0" smtClean="0"/>
              <a:t>Fondos.</a:t>
            </a:r>
          </a:p>
          <a:p>
            <a:pPr marL="180975" lvl="1" indent="-174625">
              <a:buClr>
                <a:srgbClr val="BB2D2C"/>
              </a:buClr>
              <a:buFontTx/>
              <a:buChar char="•"/>
            </a:pPr>
            <a:r>
              <a:rPr lang="es-MX" sz="1200" dirty="0" smtClean="0"/>
              <a:t>Verificación </a:t>
            </a:r>
            <a:r>
              <a:rPr lang="es-MX" sz="1200" dirty="0"/>
              <a:t>continua del funcionamiento de </a:t>
            </a:r>
            <a:r>
              <a:rPr lang="es-MX" sz="1200" dirty="0" smtClean="0"/>
              <a:t>la Plataforma tecnológica-operativa</a:t>
            </a:r>
            <a:endParaRPr lang="es-MX" sz="1200" dirty="0"/>
          </a:p>
        </p:txBody>
      </p:sp>
      <p:sp>
        <p:nvSpPr>
          <p:cNvPr id="18" name="Rectangle 9"/>
          <p:cNvSpPr/>
          <p:nvPr/>
        </p:nvSpPr>
        <p:spPr>
          <a:xfrm>
            <a:off x="234325" y="3489082"/>
            <a:ext cx="1512000" cy="683198"/>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Contraloría / </a:t>
            </a:r>
          </a:p>
          <a:p>
            <a:pPr algn="ctr" defTabSz="913881"/>
            <a:r>
              <a:rPr lang="es-MX" sz="1400" b="1" dirty="0">
                <a:solidFill>
                  <a:prstClr val="white"/>
                </a:solidFill>
              </a:rPr>
              <a:t>Organizacional</a:t>
            </a:r>
          </a:p>
        </p:txBody>
      </p:sp>
      <p:sp>
        <p:nvSpPr>
          <p:cNvPr id="19" name="TextColumnContent"/>
          <p:cNvSpPr>
            <a:spLocks noChangeArrowheads="1"/>
          </p:cNvSpPr>
          <p:nvPr/>
        </p:nvSpPr>
        <p:spPr bwMode="gray">
          <a:xfrm>
            <a:off x="1939159" y="3458568"/>
            <a:ext cx="6955716" cy="738664"/>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buClr>
                <a:srgbClr val="BB2D2C"/>
              </a:buClr>
              <a:buFontTx/>
              <a:buChar char="•"/>
            </a:pPr>
            <a:r>
              <a:rPr lang="es-MX" sz="1200" dirty="0"/>
              <a:t>Integración de manuales de políticas y procedimientos</a:t>
            </a:r>
          </a:p>
          <a:p>
            <a:pPr marL="180975" lvl="1" indent="-174625">
              <a:buClr>
                <a:srgbClr val="BB2D2C"/>
              </a:buClr>
              <a:buFontTx/>
              <a:buChar char="•"/>
            </a:pPr>
            <a:r>
              <a:rPr lang="es-MX" sz="1200" dirty="0"/>
              <a:t>Atención a hallazgo de Auditoría interna en materia de Tecnologías de la Información</a:t>
            </a:r>
          </a:p>
          <a:p>
            <a:pPr marL="180975" lvl="1" indent="-174625">
              <a:buClr>
                <a:srgbClr val="BB2D2C"/>
              </a:buClr>
              <a:buFontTx/>
              <a:buChar char="•"/>
            </a:pPr>
            <a:r>
              <a:rPr lang="es-MX" sz="1200" dirty="0" smtClean="0"/>
              <a:t>Implementación de mecanismos adicionales de control en procesos administrativos, operativos y tecnológicos.</a:t>
            </a:r>
          </a:p>
        </p:txBody>
      </p:sp>
      <p:sp>
        <p:nvSpPr>
          <p:cNvPr id="35" name="Title 1"/>
          <p:cNvSpPr txBox="1">
            <a:spLocks/>
          </p:cNvSpPr>
          <p:nvPr/>
        </p:nvSpPr>
        <p:spPr>
          <a:xfrm>
            <a:off x="111551" y="133622"/>
            <a:ext cx="7178040" cy="7429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a:t>Siguientes pasos– Etapa Interna</a:t>
            </a:r>
          </a:p>
        </p:txBody>
      </p:sp>
      <p:sp>
        <p:nvSpPr>
          <p:cNvPr id="3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cxnSp>
        <p:nvCxnSpPr>
          <p:cNvPr id="23" name="Straight Connector 61"/>
          <p:cNvCxnSpPr/>
          <p:nvPr/>
        </p:nvCxnSpPr>
        <p:spPr>
          <a:xfrm>
            <a:off x="341556" y="4307960"/>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4" name="Rectangle 9"/>
          <p:cNvSpPr/>
          <p:nvPr/>
        </p:nvSpPr>
        <p:spPr>
          <a:xfrm>
            <a:off x="250245" y="4435092"/>
            <a:ext cx="1512000" cy="733252"/>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Contable/</a:t>
            </a:r>
          </a:p>
          <a:p>
            <a:pPr algn="ctr" defTabSz="913881"/>
            <a:r>
              <a:rPr lang="es-MX" sz="1400" b="1" dirty="0">
                <a:solidFill>
                  <a:prstClr val="white"/>
                </a:solidFill>
              </a:rPr>
              <a:t>Valuación</a:t>
            </a:r>
          </a:p>
        </p:txBody>
      </p:sp>
      <p:sp>
        <p:nvSpPr>
          <p:cNvPr id="27" name="Rectangle 9"/>
          <p:cNvSpPr/>
          <p:nvPr/>
        </p:nvSpPr>
        <p:spPr>
          <a:xfrm>
            <a:off x="234325" y="5381616"/>
            <a:ext cx="1512305" cy="947625"/>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smtClean="0">
                <a:solidFill>
                  <a:prstClr val="white"/>
                </a:solidFill>
              </a:rPr>
              <a:t>Legal</a:t>
            </a:r>
            <a:endParaRPr lang="es-MX" sz="1400" b="1" dirty="0">
              <a:solidFill>
                <a:prstClr val="white"/>
              </a:solidFill>
            </a:endParaRPr>
          </a:p>
        </p:txBody>
      </p:sp>
      <p:cxnSp>
        <p:nvCxnSpPr>
          <p:cNvPr id="28" name="Straight Connector 61"/>
          <p:cNvCxnSpPr/>
          <p:nvPr/>
        </p:nvCxnSpPr>
        <p:spPr>
          <a:xfrm>
            <a:off x="315736" y="5237600"/>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29" name="28 Grupo"/>
          <p:cNvGrpSpPr/>
          <p:nvPr/>
        </p:nvGrpSpPr>
        <p:grpSpPr>
          <a:xfrm>
            <a:off x="6057749" y="548680"/>
            <a:ext cx="1719617" cy="523863"/>
            <a:chOff x="298839" y="1865908"/>
            <a:chExt cx="7766139" cy="1050881"/>
          </a:xfrm>
        </p:grpSpPr>
        <p:sp>
          <p:nvSpPr>
            <p:cNvPr id="36" name="AutoShape 4"/>
            <p:cNvSpPr>
              <a:spLocks noChangeArrowheads="1"/>
            </p:cNvSpPr>
            <p:nvPr/>
          </p:nvSpPr>
          <p:spPr bwMode="auto">
            <a:xfrm>
              <a:off x="298839" y="1865908"/>
              <a:ext cx="2844000" cy="1050881"/>
            </a:xfrm>
            <a:prstGeom prst="homePlate">
              <a:avLst>
                <a:gd name="adj" fmla="val 24436"/>
              </a:avLst>
            </a:prstGeom>
            <a:solidFill>
              <a:srgbClr val="CD0000"/>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Inicial : </a:t>
              </a:r>
            </a:p>
            <a:p>
              <a:pPr algn="ctr" defTabSz="913881" eaLnBrk="0" hangingPunct="0"/>
              <a:r>
                <a:rPr lang="es-MX" sz="300" dirty="0">
                  <a:solidFill>
                    <a:prstClr val="white"/>
                  </a:solidFill>
                  <a:cs typeface="Arial" pitchFamily="34" charset="0"/>
                </a:rPr>
                <a:t>impulso y construcción de capacidades</a:t>
              </a:r>
            </a:p>
          </p:txBody>
        </p:sp>
        <p:sp>
          <p:nvSpPr>
            <p:cNvPr id="37" name="AutoShape 5"/>
            <p:cNvSpPr>
              <a:spLocks noChangeArrowheads="1"/>
            </p:cNvSpPr>
            <p:nvPr/>
          </p:nvSpPr>
          <p:spPr bwMode="auto">
            <a:xfrm>
              <a:off x="4932978" y="1865908"/>
              <a:ext cx="3132000" cy="1044000"/>
            </a:xfrm>
            <a:prstGeom prst="chevron">
              <a:avLst>
                <a:gd name="adj" fmla="val 24455"/>
              </a:avLst>
            </a:prstGeom>
            <a:solidFill>
              <a:srgbClr val="CD0000"/>
            </a:solidFill>
            <a:ln w="9525" algn="ctr">
              <a:solidFill>
                <a:schemeClr val="bg1"/>
              </a:solidFill>
              <a:miter lim="800000"/>
              <a:headEnd/>
              <a:tailEnd/>
            </a:ln>
          </p:spPr>
          <p:txBody>
            <a:bodyPr lIns="0" tIns="0" rIns="0" bIns="0" anchor="ctr"/>
            <a:lstStyle/>
            <a:p>
              <a:pPr algn="ctr" eaLnBrk="0" hangingPunct="0"/>
              <a:r>
                <a:rPr lang="es-MX" sz="400" b="1" dirty="0">
                  <a:solidFill>
                    <a:prstClr val="white"/>
                  </a:solidFill>
                  <a:cs typeface="Arial" pitchFamily="34" charset="0"/>
                </a:rPr>
                <a:t>Etapa interna : consolidación</a:t>
              </a:r>
            </a:p>
            <a:p>
              <a:pPr algn="ctr" eaLnBrk="0" hangingPunct="0"/>
              <a:r>
                <a:rPr lang="es-MX" sz="400" b="1" dirty="0">
                  <a:solidFill>
                    <a:prstClr val="white"/>
                  </a:solidFill>
                  <a:cs typeface="Arial" pitchFamily="34" charset="0"/>
                </a:rPr>
                <a:t>(esquema con soporte de la SdI)</a:t>
              </a:r>
            </a:p>
          </p:txBody>
        </p:sp>
        <p:sp>
          <p:nvSpPr>
            <p:cNvPr id="38" name="AutoShape 5"/>
            <p:cNvSpPr>
              <a:spLocks noChangeArrowheads="1"/>
            </p:cNvSpPr>
            <p:nvPr/>
          </p:nvSpPr>
          <p:spPr bwMode="auto">
            <a:xfrm>
              <a:off x="2704467" y="1865908"/>
              <a:ext cx="2736002" cy="1050881"/>
            </a:xfrm>
            <a:prstGeom prst="chevron">
              <a:avLst>
                <a:gd name="adj" fmla="val 24455"/>
              </a:avLst>
            </a:prstGeom>
            <a:solidFill>
              <a:srgbClr val="CD0000"/>
            </a:solidFill>
            <a:ln w="9525" algn="ctr">
              <a:solidFill>
                <a:schemeClr val="bg1"/>
              </a:solidFill>
              <a:miter lim="800000"/>
              <a:headEnd/>
              <a:tailEnd/>
            </a:ln>
          </p:spPr>
          <p:txBody>
            <a:bodyPr lIns="0" tIns="0" rIns="0" bIns="0" anchor="ctr"/>
            <a:lstStyle/>
            <a:p>
              <a:pPr algn="ctr" eaLnBrk="0" hangingPunct="0"/>
              <a:r>
                <a:rPr lang="es-MX" sz="400" b="1" dirty="0">
                  <a:solidFill>
                    <a:prstClr val="white"/>
                  </a:solidFill>
                  <a:cs typeface="Arial" pitchFamily="34" charset="0"/>
                </a:rPr>
                <a:t>Etapa Híbrida/ transición :</a:t>
              </a:r>
            </a:p>
            <a:p>
              <a:pPr algn="ctr" eaLnBrk="0" hangingPunct="0"/>
              <a:r>
                <a:rPr lang="es-MX" sz="400" b="1" dirty="0">
                  <a:solidFill>
                    <a:prstClr val="white"/>
                  </a:solidFill>
                  <a:cs typeface="Arial" pitchFamily="34" charset="0"/>
                </a:rPr>
                <a:t> inicio de operación Infonavit</a:t>
              </a:r>
            </a:p>
          </p:txBody>
        </p:sp>
      </p:grpSp>
      <p:sp>
        <p:nvSpPr>
          <p:cNvPr id="30" name="Rectangle 9"/>
          <p:cNvSpPr/>
          <p:nvPr/>
        </p:nvSpPr>
        <p:spPr>
          <a:xfrm>
            <a:off x="231930" y="1373022"/>
            <a:ext cx="1512000" cy="909002"/>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smtClean="0">
                <a:solidFill>
                  <a:prstClr val="white"/>
                </a:solidFill>
              </a:rPr>
              <a:t>Operación</a:t>
            </a:r>
            <a:endParaRPr lang="es-MX" sz="1400" b="1" dirty="0">
              <a:solidFill>
                <a:prstClr val="white"/>
              </a:solidFill>
            </a:endParaRPr>
          </a:p>
        </p:txBody>
      </p:sp>
      <p:sp>
        <p:nvSpPr>
          <p:cNvPr id="31" name="TextColumnContent"/>
          <p:cNvSpPr>
            <a:spLocks noChangeArrowheads="1"/>
          </p:cNvSpPr>
          <p:nvPr/>
        </p:nvSpPr>
        <p:spPr bwMode="gray">
          <a:xfrm>
            <a:off x="1936764" y="1403942"/>
            <a:ext cx="7207236" cy="1107996"/>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smtClean="0"/>
              <a:t>Planeación e implementación de la estrategia de consolidación de la etapa interna junto con asesor financiero.</a:t>
            </a:r>
          </a:p>
          <a:p>
            <a:pPr marL="180975" lvl="1" indent="-174625" defTabSz="913881">
              <a:buClr>
                <a:srgbClr val="BB2D2C"/>
              </a:buClr>
              <a:buFontTx/>
              <a:buChar char="•"/>
            </a:pPr>
            <a:r>
              <a:rPr lang="es-MX" sz="1200" dirty="0" smtClean="0"/>
              <a:t>Concluye traspaso </a:t>
            </a:r>
            <a:r>
              <a:rPr lang="es-MX" sz="1200" dirty="0"/>
              <a:t>de posiciones </a:t>
            </a:r>
            <a:r>
              <a:rPr lang="es-MX" sz="1200" dirty="0" smtClean="0"/>
              <a:t>del </a:t>
            </a:r>
            <a:r>
              <a:rPr lang="es-MX" sz="1200" dirty="0"/>
              <a:t>Asesor financiero </a:t>
            </a:r>
            <a:r>
              <a:rPr lang="es-MX" sz="1200" dirty="0" smtClean="0"/>
              <a:t>a MFGI  y continúa traspaso de recursos de Tesorería.</a:t>
            </a:r>
            <a:endParaRPr lang="es-MX" sz="1200" dirty="0"/>
          </a:p>
          <a:p>
            <a:pPr marL="180975" lvl="1" indent="-174625" defTabSz="913881">
              <a:buClr>
                <a:srgbClr val="BB2D2C"/>
              </a:buClr>
              <a:buFontTx/>
              <a:buChar char="•"/>
            </a:pPr>
            <a:r>
              <a:rPr lang="es-MX" sz="1200" dirty="0"/>
              <a:t>O</a:t>
            </a:r>
            <a:r>
              <a:rPr lang="es-MX" sz="1200" dirty="0" smtClean="0"/>
              <a:t>peración y estrategia de inversión por </a:t>
            </a:r>
            <a:r>
              <a:rPr lang="es-MX" sz="1200" dirty="0"/>
              <a:t>parte del </a:t>
            </a:r>
            <a:r>
              <a:rPr lang="es-MX" sz="1200" dirty="0" smtClean="0"/>
              <a:t>Instituto.</a:t>
            </a:r>
          </a:p>
          <a:p>
            <a:pPr marL="180975" lvl="1" indent="-174625" defTabSz="913881">
              <a:buClr>
                <a:srgbClr val="BB2D2C"/>
              </a:buClr>
              <a:buFontTx/>
              <a:buChar char="•"/>
            </a:pPr>
            <a:r>
              <a:rPr lang="es-MX" sz="1200" dirty="0" smtClean="0"/>
              <a:t>Transición, de acuerdo a lo establecido por el Comité de Inversiones en su sesión 11, del régimen de inversión SB1 al SB2, a partir del 1 de julio de 2015.</a:t>
            </a:r>
            <a:endParaRPr lang="es-MX" sz="1200" dirty="0"/>
          </a:p>
          <a:p>
            <a:pPr marL="180975" lvl="1" indent="-174625" defTabSz="913881">
              <a:buClr>
                <a:srgbClr val="BB2D2C"/>
              </a:buClr>
              <a:buFontTx/>
              <a:buChar char="•"/>
            </a:pPr>
            <a:endParaRPr lang="es-MX" sz="1200" dirty="0"/>
          </a:p>
        </p:txBody>
      </p:sp>
      <p:cxnSp>
        <p:nvCxnSpPr>
          <p:cNvPr id="32" name="Straight Connector 61"/>
          <p:cNvCxnSpPr/>
          <p:nvPr/>
        </p:nvCxnSpPr>
        <p:spPr>
          <a:xfrm>
            <a:off x="323528" y="2372284"/>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33" name="TextColumnContent"/>
          <p:cNvSpPr>
            <a:spLocks noChangeArrowheads="1"/>
          </p:cNvSpPr>
          <p:nvPr/>
        </p:nvSpPr>
        <p:spPr bwMode="gray">
          <a:xfrm>
            <a:off x="1898056" y="4493673"/>
            <a:ext cx="6943900" cy="369332"/>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buClr>
                <a:srgbClr val="BB2D2C"/>
              </a:buClr>
              <a:buFontTx/>
              <a:buChar char="•"/>
            </a:pPr>
            <a:r>
              <a:rPr lang="es-MX" sz="1200" dirty="0"/>
              <a:t>Automatización de registro contable. Puesta en producción: junio de 2015.</a:t>
            </a:r>
          </a:p>
          <a:p>
            <a:pPr marL="180975" lvl="1" indent="-174625">
              <a:buClr>
                <a:srgbClr val="BB2D2C"/>
              </a:buClr>
              <a:buFontTx/>
              <a:buChar char="•"/>
            </a:pPr>
            <a:r>
              <a:rPr lang="es-MX" sz="1200" dirty="0" smtClean="0"/>
              <a:t>Establecimiento </a:t>
            </a:r>
            <a:r>
              <a:rPr lang="es-MX" sz="1200" dirty="0"/>
              <a:t>de controles para el registro y alta de operaciones con productos derivados y dólares</a:t>
            </a:r>
            <a:r>
              <a:rPr lang="es-MX" sz="1200" dirty="0" smtClean="0"/>
              <a:t>.</a:t>
            </a:r>
            <a:endParaRPr lang="es-MX" sz="1200" dirty="0"/>
          </a:p>
        </p:txBody>
      </p:sp>
      <p:sp>
        <p:nvSpPr>
          <p:cNvPr id="39" name="TextColumnContent"/>
          <p:cNvSpPr>
            <a:spLocks noChangeArrowheads="1"/>
          </p:cNvSpPr>
          <p:nvPr/>
        </p:nvSpPr>
        <p:spPr bwMode="gray">
          <a:xfrm>
            <a:off x="1907704" y="5453624"/>
            <a:ext cx="6955716" cy="923330"/>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200" dirty="0"/>
              <a:t>Continuar con el fortalecimiento de la infraestructura legal para mitigar cualquier posible riesgo legal.</a:t>
            </a:r>
          </a:p>
          <a:p>
            <a:pPr marL="180975" lvl="1" indent="-174625" defTabSz="913881">
              <a:buClr>
                <a:srgbClr val="BB2D2C"/>
              </a:buClr>
              <a:buFontTx/>
              <a:buChar char="•"/>
            </a:pPr>
            <a:r>
              <a:rPr lang="es-MX" sz="1200" dirty="0"/>
              <a:t>Avanzar con la firma de los contratos de intermediación bursátil, asociados </a:t>
            </a:r>
            <a:r>
              <a:rPr lang="es-MX" sz="1200" dirty="0" smtClean="0"/>
              <a:t>al fideicomiso.</a:t>
            </a:r>
          </a:p>
          <a:p>
            <a:pPr marL="180975" lvl="1" indent="-174625">
              <a:buClr>
                <a:srgbClr val="BB2D2C"/>
              </a:buClr>
              <a:buFontTx/>
              <a:buChar char="•"/>
            </a:pPr>
            <a:r>
              <a:rPr lang="es-MX" sz="1200" dirty="0"/>
              <a:t>Brindar asistencia jurídica </a:t>
            </a:r>
            <a:r>
              <a:rPr lang="es-MX" sz="1200" dirty="0" smtClean="0"/>
              <a:t>en el diseño e implementación del modelo de gestión de los demás fondos bajo administración del Instituto.</a:t>
            </a:r>
            <a:endParaRPr lang="es-MX" sz="1200" dirty="0"/>
          </a:p>
          <a:p>
            <a:pPr marL="180975" lvl="1" indent="-174625" defTabSz="913881">
              <a:buClr>
                <a:srgbClr val="BB2D2C"/>
              </a:buClr>
              <a:buFontTx/>
              <a:buChar char="•"/>
            </a:pPr>
            <a:endParaRPr lang="es-MX" sz="1200" dirty="0"/>
          </a:p>
        </p:txBody>
      </p:sp>
    </p:spTree>
    <p:extLst>
      <p:ext uri="{BB962C8B-B14F-4D97-AF65-F5344CB8AC3E}">
        <p14:creationId xmlns:p14="http://schemas.microsoft.com/office/powerpoint/2010/main" val="15463501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Myriad Pro Light"/>
                <a:cs typeface="Arial" pitchFamily="34" charset="0"/>
              </a:rPr>
              <a:pPr algn="ctr"/>
              <a:t>24</a:t>
            </a:fld>
            <a:endParaRPr lang="es-ES" sz="1050" dirty="0">
              <a:solidFill>
                <a:prstClr val="black"/>
              </a:solidFill>
              <a:latin typeface="Myriad Pro Light"/>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Myriad Pro Light"/>
                <a:ea typeface="MS PGothic" pitchFamily="34" charset="-128"/>
                <a:cs typeface="Arial" pitchFamily="34" charset="0"/>
              </a:rPr>
              <a:t>Orden del Día</a:t>
            </a:r>
            <a:endParaRPr lang="es-MX" sz="2400" b="1" dirty="0">
              <a:solidFill>
                <a:srgbClr val="CD0000"/>
              </a:solidFill>
              <a:latin typeface="Myriad Pro Light"/>
              <a:ea typeface="MS PGothic" pitchFamily="34" charset="-128"/>
              <a:cs typeface="Arial"/>
            </a:endParaRPr>
          </a:p>
        </p:txBody>
      </p:sp>
      <p:sp>
        <p:nvSpPr>
          <p:cNvPr id="2" name="1 Rectángulo"/>
          <p:cNvSpPr/>
          <p:nvPr/>
        </p:nvSpPr>
        <p:spPr>
          <a:xfrm>
            <a:off x="573797" y="2185961"/>
            <a:ext cx="8009223" cy="4647426"/>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Myriad Pro Light"/>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la composición del portafolio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los avances en la implementación del FANVIT.</a:t>
            </a:r>
          </a:p>
          <a:p>
            <a:pPr marL="355600" indent="-355600" algn="just" defTabSz="457200">
              <a:spcAft>
                <a:spcPts val="2400"/>
              </a:spcAft>
              <a:buFont typeface="+mj-lt"/>
              <a:buAutoNum type="arabicPeriod"/>
            </a:pPr>
            <a:r>
              <a:rPr lang="es-MX" sz="1600" b="1" dirty="0">
                <a:solidFill>
                  <a:srgbClr val="CD0000"/>
                </a:solidFill>
                <a:latin typeface="Myriad Pro Light"/>
              </a:rPr>
              <a:t>Informe sobre el estatus del FINVIT.</a:t>
            </a: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cumplimiento del </a:t>
            </a:r>
            <a:r>
              <a:rPr lang="es-MX" sz="1600" b="1" dirty="0">
                <a:solidFill>
                  <a:srgbClr val="B2B2B2"/>
                </a:solidFill>
                <a:latin typeface="Myriad Pro Light"/>
              </a:rPr>
              <a:t>artículo 297 de las “Disposiciones de carácter general aplicables a los organismos de fomento y entidades de fomento</a:t>
            </a:r>
            <a:r>
              <a:rPr lang="es-MX" sz="1600" b="1" dirty="0" smtClean="0">
                <a:solidFill>
                  <a:srgbClr val="B2B2B2"/>
                </a:solidFill>
                <a:latin typeface="Myriad Pro Light"/>
              </a:rPr>
              <a:t>” relativo a la contratación de un Proveedor </a:t>
            </a:r>
            <a:r>
              <a:rPr lang="es-MX" sz="1600" b="1" dirty="0">
                <a:solidFill>
                  <a:srgbClr val="B2B2B2"/>
                </a:solidFill>
                <a:latin typeface="Myriad Pro Light"/>
              </a:rPr>
              <a:t>de </a:t>
            </a:r>
            <a:r>
              <a:rPr lang="es-MX" sz="1600" b="1" dirty="0" smtClean="0">
                <a:solidFill>
                  <a:srgbClr val="B2B2B2"/>
                </a:solidFill>
                <a:latin typeface="Myriad Pro Light"/>
              </a:rPr>
              <a:t>Precios único.</a:t>
            </a:r>
            <a:endParaRPr lang="es-MX" sz="1600" b="1" dirty="0">
              <a:solidFill>
                <a:srgbClr val="B2B2B2"/>
              </a:solidFill>
              <a:latin typeface="Myriad Pro Light"/>
            </a:endParaRP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estudio para la </a:t>
            </a:r>
            <a:r>
              <a:rPr lang="es-MX" sz="1600" b="1" dirty="0">
                <a:solidFill>
                  <a:srgbClr val="B2B2B2"/>
                </a:solidFill>
                <a:latin typeface="Myriad Pro Light"/>
              </a:rPr>
              <a:t>modificación a las Bases de Funcionamiento del Comité de Inversiones.</a:t>
            </a:r>
          </a:p>
          <a:p>
            <a:pPr algn="just" defTabSz="457200">
              <a:spcAft>
                <a:spcPts val="2400"/>
              </a:spcAft>
            </a:pPr>
            <a:endParaRPr lang="es-MX" sz="1600" b="1" dirty="0">
              <a:solidFill>
                <a:srgbClr val="CD0000"/>
              </a:solidFill>
              <a:latin typeface="Myriad Pro Light"/>
            </a:endParaRPr>
          </a:p>
        </p:txBody>
      </p:sp>
      <p:sp>
        <p:nvSpPr>
          <p:cNvPr id="7" name="6 Rectángulo"/>
          <p:cNvSpPr/>
          <p:nvPr/>
        </p:nvSpPr>
        <p:spPr>
          <a:xfrm>
            <a:off x="251156" y="1125128"/>
            <a:ext cx="8323122" cy="861774"/>
          </a:xfrm>
          <a:prstGeom prst="rect">
            <a:avLst/>
          </a:prstGeom>
        </p:spPr>
        <p:txBody>
          <a:bodyPr wrap="square">
            <a:spAutoFit/>
          </a:bodyPr>
          <a:lstStyle/>
          <a:p>
            <a:pPr algn="ctr" defTabSz="457200"/>
            <a:r>
              <a:rPr lang="es-MX" sz="1600" b="1" dirty="0">
                <a:solidFill>
                  <a:prstClr val="black"/>
                </a:solidFill>
                <a:latin typeface="Myriad Pro Light"/>
                <a:ea typeface="MS PGothic" pitchFamily="34" charset="-128"/>
                <a:cs typeface="Arial" pitchFamily="34" charset="0"/>
              </a:rPr>
              <a:t>Grupo de Trabajo de Inversiones </a:t>
            </a:r>
          </a:p>
          <a:p>
            <a:pPr algn="ctr" defTabSz="457200"/>
            <a:r>
              <a:rPr lang="es-MX" sz="1600" b="1" dirty="0">
                <a:solidFill>
                  <a:prstClr val="black"/>
                </a:solidFill>
                <a:latin typeface="Myriad Pro Light"/>
                <a:ea typeface="MS PGothic" pitchFamily="34" charset="-128"/>
                <a:cs typeface="Arial" pitchFamily="34" charset="0"/>
              </a:rPr>
              <a:t>Sesión número </a:t>
            </a:r>
            <a:r>
              <a:rPr lang="es-MX" sz="1600" b="1" dirty="0" smtClean="0">
                <a:solidFill>
                  <a:prstClr val="black"/>
                </a:solidFill>
                <a:latin typeface="Myriad Pro Light"/>
                <a:ea typeface="MS PGothic" pitchFamily="34" charset="-128"/>
                <a:cs typeface="Arial" pitchFamily="34" charset="0"/>
              </a:rPr>
              <a:t>008 </a:t>
            </a:r>
            <a:endParaRPr lang="es-MX" sz="1600" b="1" dirty="0">
              <a:solidFill>
                <a:prstClr val="black"/>
              </a:solidFill>
              <a:latin typeface="Myriad Pro Light"/>
              <a:ea typeface="MS PGothic" pitchFamily="34" charset="-128"/>
              <a:cs typeface="Arial" pitchFamily="34" charset="0"/>
            </a:endParaRPr>
          </a:p>
          <a:p>
            <a:pPr algn="ctr" defTabSz="457200"/>
            <a:r>
              <a:rPr lang="es-MX" sz="1600" b="1" dirty="0" smtClean="0">
                <a:solidFill>
                  <a:prstClr val="black"/>
                </a:solidFill>
                <a:latin typeface="Myriad Pro Light"/>
                <a:ea typeface="MS PGothic" pitchFamily="34" charset="-128"/>
                <a:cs typeface="Arial" pitchFamily="34" charset="0"/>
              </a:rPr>
              <a:t>18 </a:t>
            </a:r>
            <a:r>
              <a:rPr lang="es-MX" sz="1600" b="1" dirty="0">
                <a:solidFill>
                  <a:prstClr val="black"/>
                </a:solidFill>
                <a:latin typeface="Myriad Pro Light"/>
                <a:ea typeface="MS PGothic" pitchFamily="34" charset="-128"/>
                <a:cs typeface="Arial" pitchFamily="34" charset="0"/>
              </a:rPr>
              <a:t>de </a:t>
            </a:r>
            <a:r>
              <a:rPr lang="es-MX" sz="1600" b="1" dirty="0" smtClean="0">
                <a:solidFill>
                  <a:prstClr val="black"/>
                </a:solidFill>
                <a:latin typeface="Myriad Pro Light"/>
                <a:ea typeface="MS PGothic" pitchFamily="34" charset="-128"/>
                <a:cs typeface="Arial" pitchFamily="34" charset="0"/>
              </a:rPr>
              <a:t>mayo </a:t>
            </a:r>
            <a:r>
              <a:rPr lang="es-MX" sz="1600" b="1" dirty="0">
                <a:solidFill>
                  <a:prstClr val="black"/>
                </a:solidFill>
                <a:latin typeface="Myriad Pro Light"/>
                <a:ea typeface="MS PGothic" pitchFamily="34" charset="-128"/>
                <a:cs typeface="Arial" pitchFamily="34" charset="0"/>
              </a:rPr>
              <a:t>de 2015</a:t>
            </a:r>
          </a:p>
        </p:txBody>
      </p:sp>
    </p:spTree>
    <p:extLst>
      <p:ext uri="{BB962C8B-B14F-4D97-AF65-F5344CB8AC3E}">
        <p14:creationId xmlns:p14="http://schemas.microsoft.com/office/powerpoint/2010/main" val="2052619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199" y="274639"/>
            <a:ext cx="7748649" cy="631524"/>
          </a:xfrm>
        </p:spPr>
        <p:txBody>
          <a:bodyPr>
            <a:normAutofit/>
          </a:bodyPr>
          <a:lstStyle/>
          <a:p>
            <a:r>
              <a:rPr lang="es-MX" sz="2400" b="1" dirty="0">
                <a:solidFill>
                  <a:srgbClr val="CD0000"/>
                </a:solidFill>
                <a:latin typeface="Myriad Pro"/>
                <a:cs typeface="Myriad Pro"/>
              </a:rPr>
              <a:t>FINVIT- Estatus 		</a:t>
            </a:r>
            <a:r>
              <a:rPr lang="es-MX" sz="2200" dirty="0" smtClean="0"/>
              <a:t>	</a:t>
            </a:r>
            <a:endParaRPr lang="es-MX" sz="2200" dirty="0"/>
          </a:p>
        </p:txBody>
      </p:sp>
      <p:cxnSp>
        <p:nvCxnSpPr>
          <p:cNvPr id="8" name="7 Conector recto"/>
          <p:cNvCxnSpPr/>
          <p:nvPr/>
        </p:nvCxnSpPr>
        <p:spPr>
          <a:xfrm>
            <a:off x="545926" y="1146556"/>
            <a:ext cx="1090392" cy="0"/>
          </a:xfrm>
          <a:prstGeom prst="line">
            <a:avLst/>
          </a:prstGeom>
          <a:ln w="22225">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148828"/>
            <a:ext cx="6480000" cy="0"/>
          </a:xfrm>
          <a:prstGeom prst="line">
            <a:avLst/>
          </a:prstGeom>
          <a:ln w="22225">
            <a:solidFill>
              <a:srgbClr val="C00000"/>
            </a:solidFill>
          </a:ln>
          <a:effectLst/>
        </p:spPr>
        <p:style>
          <a:lnRef idx="2">
            <a:schemeClr val="accent1"/>
          </a:lnRef>
          <a:fillRef idx="0">
            <a:schemeClr val="accent1"/>
          </a:fillRef>
          <a:effectRef idx="1">
            <a:schemeClr val="accent1"/>
          </a:effectRef>
          <a:fontRef idx="minor">
            <a:schemeClr val="tx1"/>
          </a:fontRef>
        </p:style>
      </p:cxnSp>
      <p:sp>
        <p:nvSpPr>
          <p:cNvPr id="13" name="ColumnHeader"/>
          <p:cNvSpPr>
            <a:spLocks noChangeArrowheads="1"/>
          </p:cNvSpPr>
          <p:nvPr/>
        </p:nvSpPr>
        <p:spPr bwMode="gray">
          <a:xfrm>
            <a:off x="325438" y="86705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2167731" y="86705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Estatus </a:t>
            </a:r>
          </a:p>
        </p:txBody>
      </p:sp>
      <p:cxnSp>
        <p:nvCxnSpPr>
          <p:cNvPr id="15" name="Straight Connector 61"/>
          <p:cNvCxnSpPr/>
          <p:nvPr/>
        </p:nvCxnSpPr>
        <p:spPr>
          <a:xfrm>
            <a:off x="325636" y="4090274"/>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8" name="Rectangle 9"/>
          <p:cNvSpPr/>
          <p:nvPr/>
        </p:nvSpPr>
        <p:spPr>
          <a:xfrm>
            <a:off x="315476" y="4206983"/>
            <a:ext cx="1512305" cy="826192"/>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rPr>
              <a:t>Valuación y Contabilidad</a:t>
            </a:r>
            <a:endParaRPr lang="es-MX" sz="1400" b="1" dirty="0">
              <a:solidFill>
                <a:prstClr val="white"/>
              </a:solidFill>
            </a:endParaRPr>
          </a:p>
        </p:txBody>
      </p:sp>
      <p:sp>
        <p:nvSpPr>
          <p:cNvPr id="20" name="Rectangle 9"/>
          <p:cNvSpPr/>
          <p:nvPr/>
        </p:nvSpPr>
        <p:spPr>
          <a:xfrm>
            <a:off x="299418" y="1252409"/>
            <a:ext cx="1512305" cy="2747095"/>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rPr>
              <a:t>Operación</a:t>
            </a:r>
            <a:endParaRPr lang="es-MX" sz="1400" b="1" dirty="0">
              <a:solidFill>
                <a:prstClr val="white"/>
              </a:solidFill>
            </a:endParaRPr>
          </a:p>
        </p:txBody>
      </p:sp>
      <p:sp>
        <p:nvSpPr>
          <p:cNvPr id="23" name="TextColumnContent"/>
          <p:cNvSpPr>
            <a:spLocks noChangeArrowheads="1"/>
          </p:cNvSpPr>
          <p:nvPr/>
        </p:nvSpPr>
        <p:spPr bwMode="gray">
          <a:xfrm>
            <a:off x="2072731" y="1252409"/>
            <a:ext cx="6630424" cy="2319430"/>
          </a:xfrm>
          <a:prstGeom prst="rect">
            <a:avLst/>
          </a:prstGeom>
          <a:noFill/>
          <a:ln w="9525" algn="ctr">
            <a:noFill/>
            <a:miter lim="800000"/>
            <a:headEnd type="none" w="lg" len="lg"/>
            <a:tailEnd type="none" w="lg" len="lg"/>
          </a:ln>
          <a:effectLst/>
        </p:spPr>
        <p:txBody>
          <a:bodyPr lIns="0" tIns="0" rIns="0" bIns="0" anchor="t" anchorCtr="0"/>
          <a:lstStyle/>
          <a:p>
            <a:pPr marL="180975" lvl="1" indent="-174625" algn="just" defTabSz="913881">
              <a:buClr>
                <a:srgbClr val="BB2D2C"/>
              </a:buClr>
              <a:buFontTx/>
              <a:buChar char="•"/>
            </a:pPr>
            <a:r>
              <a:rPr lang="es-MX" sz="1200" dirty="0"/>
              <a:t>Se </a:t>
            </a:r>
            <a:r>
              <a:rPr lang="es-MX" sz="1200" dirty="0" smtClean="0"/>
              <a:t>realizaron sesiones informativas en las oficinas del Rosario y se instaló una mesa de apoyo para proporcionar información y orientar a los trabajadores para realizar su inscripción y aportaciones. </a:t>
            </a:r>
          </a:p>
          <a:p>
            <a:pPr marL="180975" lvl="1" indent="-174625" algn="just" defTabSz="913881">
              <a:buClr>
                <a:srgbClr val="BB2D2C"/>
              </a:buClr>
              <a:buFontTx/>
              <a:buChar char="•"/>
            </a:pPr>
            <a:r>
              <a:rPr lang="es-MX" sz="1200" dirty="0" smtClean="0"/>
              <a:t>Se reporta el siguiente avance al </a:t>
            </a:r>
            <a:r>
              <a:rPr lang="es-MX" sz="1200" b="1" dirty="0" smtClean="0"/>
              <a:t>14 de mayo de 2015:</a:t>
            </a:r>
          </a:p>
        </p:txBody>
      </p:sp>
      <p:sp>
        <p:nvSpPr>
          <p:cNvPr id="24" name="Rectangle 9"/>
          <p:cNvSpPr/>
          <p:nvPr/>
        </p:nvSpPr>
        <p:spPr>
          <a:xfrm>
            <a:off x="334969" y="5237892"/>
            <a:ext cx="1512305" cy="1226516"/>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rPr>
              <a:t>Riesgos/</a:t>
            </a:r>
          </a:p>
          <a:p>
            <a:pPr algn="ctr"/>
            <a:r>
              <a:rPr lang="es-MX" sz="1400" b="1" dirty="0" smtClean="0">
                <a:solidFill>
                  <a:prstClr val="white"/>
                </a:solidFill>
              </a:rPr>
              <a:t>Contraloría</a:t>
            </a:r>
            <a:endParaRPr lang="es-MX" sz="1400" b="1" dirty="0">
              <a:solidFill>
                <a:prstClr val="white"/>
              </a:solidFill>
            </a:endParaRPr>
          </a:p>
        </p:txBody>
      </p:sp>
      <p:cxnSp>
        <p:nvCxnSpPr>
          <p:cNvPr id="27" name="Straight Connector 14"/>
          <p:cNvCxnSpPr/>
          <p:nvPr/>
        </p:nvCxnSpPr>
        <p:spPr>
          <a:xfrm>
            <a:off x="313638" y="5172327"/>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graphicFrame>
        <p:nvGraphicFramePr>
          <p:cNvPr id="2" name="1 Tabla"/>
          <p:cNvGraphicFramePr>
            <a:graphicFrameLocks noGrp="1"/>
          </p:cNvGraphicFramePr>
          <p:nvPr>
            <p:extLst>
              <p:ext uri="{D42A27DB-BD31-4B8C-83A1-F6EECF244321}">
                <p14:modId xmlns:p14="http://schemas.microsoft.com/office/powerpoint/2010/main" val="3686410971"/>
              </p:ext>
            </p:extLst>
          </p:nvPr>
        </p:nvGraphicFramePr>
        <p:xfrm>
          <a:off x="2213254" y="1908975"/>
          <a:ext cx="6262836" cy="1900107"/>
        </p:xfrm>
        <a:graphic>
          <a:graphicData uri="http://schemas.openxmlformats.org/drawingml/2006/table">
            <a:tbl>
              <a:tblPr firstRow="1" bandRow="1">
                <a:tableStyleId>{5C22544A-7EE6-4342-B048-85BDC9FD1C3A}</a:tableStyleId>
              </a:tblPr>
              <a:tblGrid>
                <a:gridCol w="967268"/>
                <a:gridCol w="3967701"/>
                <a:gridCol w="1327867"/>
              </a:tblGrid>
              <a:tr h="245308">
                <a:tc rowSpan="6">
                  <a:txBody>
                    <a:bodyPr/>
                    <a:lstStyle/>
                    <a:p>
                      <a:pPr algn="ctr"/>
                      <a:r>
                        <a:rPr lang="es-MX" sz="1200" dirty="0" smtClean="0">
                          <a:solidFill>
                            <a:schemeClr val="bg1"/>
                          </a:solidFill>
                          <a:latin typeface="+mn-lt"/>
                        </a:rPr>
                        <a:t>Resultados FINVIT</a:t>
                      </a:r>
                      <a:endParaRPr lang="es-MX" sz="1200" dirty="0">
                        <a:solidFill>
                          <a:schemeClr val="bg1"/>
                        </a:solidFill>
                        <a:latin typeface="+mn-lt"/>
                      </a:endParaRPr>
                    </a:p>
                  </a:txBody>
                  <a:tcPr anchor="ctr">
                    <a:lnL w="190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90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indent="0" algn="just">
                        <a:buClr>
                          <a:srgbClr val="CD0000"/>
                        </a:buClr>
                        <a:buSzPct val="140000"/>
                        <a:buFont typeface="Wingdings" pitchFamily="2" charset="2"/>
                        <a:buNone/>
                      </a:pPr>
                      <a:r>
                        <a:rPr lang="es-MX" sz="1200" b="1" dirty="0" smtClean="0">
                          <a:solidFill>
                            <a:schemeClr val="tx1"/>
                          </a:solidFill>
                          <a:latin typeface="+mn-lt"/>
                        </a:rPr>
                        <a:t>Inscritos</a:t>
                      </a:r>
                      <a:endParaRPr lang="es-MX" sz="1200" b="1" dirty="0">
                        <a:solidFill>
                          <a:schemeClr val="tx1"/>
                        </a:solidFill>
                        <a:latin typeface="+mn-lt"/>
                      </a:endParaRPr>
                    </a:p>
                  </a:txBody>
                  <a:tcPr marT="72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just">
                        <a:buClr>
                          <a:srgbClr val="CD0000"/>
                        </a:buClr>
                        <a:buFont typeface="Arial" pitchFamily="34" charset="0"/>
                        <a:buNone/>
                      </a:pPr>
                      <a:r>
                        <a:rPr lang="es-MX" sz="1200" b="0" dirty="0" smtClean="0">
                          <a:solidFill>
                            <a:schemeClr val="tx1"/>
                          </a:solidFill>
                          <a:latin typeface="+mn-lt"/>
                        </a:rPr>
                        <a:t>530</a:t>
                      </a:r>
                      <a:endParaRPr lang="es-MX" sz="1200" b="0" dirty="0">
                        <a:solidFill>
                          <a:schemeClr val="tx1"/>
                        </a:solidFill>
                        <a:latin typeface="+mn-lt"/>
                      </a:endParaRPr>
                    </a:p>
                  </a:txBody>
                  <a:tcPr marT="72000" marB="36000">
                    <a:lnL w="12700" cap="flat" cmpd="sng" algn="ctr">
                      <a:no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90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312087">
                <a:tc vMerge="1">
                  <a:txBody>
                    <a:bodyPr/>
                    <a:lstStyle/>
                    <a:p>
                      <a:pPr marL="285750" indent="-285750">
                        <a:buClr>
                          <a:srgbClr val="CD0000"/>
                        </a:buClr>
                        <a:buFont typeface="Calibri" pitchFamily="34" charset="0"/>
                        <a:buChar char="→"/>
                      </a:pPr>
                      <a:endParaRPr lang="es-MX"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a:buClr>
                          <a:srgbClr val="CD0000"/>
                        </a:buClr>
                        <a:buSzPct val="140000"/>
                        <a:buFont typeface="Wingdings" pitchFamily="2" charset="2"/>
                        <a:buNone/>
                      </a:pPr>
                      <a:r>
                        <a:rPr lang="es-MX" sz="1200" b="1" dirty="0" smtClean="0">
                          <a:latin typeface="+mn-lt"/>
                        </a:rPr>
                        <a:t>Aportaciones directas</a:t>
                      </a:r>
                      <a:endParaRPr lang="es-MX" sz="1200" b="1" dirty="0">
                        <a:latin typeface="+mn-lt"/>
                      </a:endParaRPr>
                    </a:p>
                  </a:txBody>
                  <a:tcPr marT="72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just">
                        <a:buClr>
                          <a:srgbClr val="CD0000"/>
                        </a:buClr>
                        <a:buFont typeface="Arial" pitchFamily="34" charset="0"/>
                        <a:buNone/>
                      </a:pPr>
                      <a:r>
                        <a:rPr lang="es-MX" sz="1200" b="0" dirty="0" smtClean="0">
                          <a:solidFill>
                            <a:schemeClr val="tx1"/>
                          </a:solidFill>
                          <a:latin typeface="+mn-lt"/>
                        </a:rPr>
                        <a:t>$3,704,420.4</a:t>
                      </a:r>
                      <a:endParaRPr lang="es-MX" sz="1200" b="0" dirty="0">
                        <a:solidFill>
                          <a:schemeClr val="tx1"/>
                        </a:solidFill>
                        <a:latin typeface="+mn-lt"/>
                      </a:endParaRPr>
                    </a:p>
                  </a:txBody>
                  <a:tcPr marT="72000" marB="36000">
                    <a:lnL w="12700" cap="flat" cmpd="sng" algn="ctr">
                      <a:no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294868">
                <a:tc vMerge="1">
                  <a:txBody>
                    <a:bodyPr/>
                    <a:lstStyle/>
                    <a:p>
                      <a:pPr marL="285750" marR="0" lvl="1" indent="-285750" algn="l" defTabSz="457200" rtl="0" eaLnBrk="1" fontAlgn="auto" latinLnBrk="0" hangingPunct="1">
                        <a:lnSpc>
                          <a:spcPct val="100000"/>
                        </a:lnSpc>
                        <a:spcBef>
                          <a:spcPts val="0"/>
                        </a:spcBef>
                        <a:spcAft>
                          <a:spcPts val="0"/>
                        </a:spcAft>
                        <a:buClr>
                          <a:srgbClr val="CD0000"/>
                        </a:buClr>
                        <a:buSzTx/>
                        <a:buFont typeface="Calibri" pitchFamily="34" charset="0"/>
                        <a:buChar char="→"/>
                        <a:tabLst/>
                        <a:defRPr/>
                      </a:pPr>
                      <a:endParaRPr lang="es-MX" sz="1400" kern="1200" dirty="0" smtClean="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just" defTabSz="457200" rtl="0" eaLnBrk="1" fontAlgn="auto" latinLnBrk="0" hangingPunct="1">
                        <a:lnSpc>
                          <a:spcPct val="100000"/>
                        </a:lnSpc>
                        <a:spcBef>
                          <a:spcPts val="0"/>
                        </a:spcBef>
                        <a:spcAft>
                          <a:spcPts val="0"/>
                        </a:spcAft>
                        <a:buClr>
                          <a:srgbClr val="CD0000"/>
                        </a:buClr>
                        <a:buSzPct val="140000"/>
                        <a:buFont typeface="Wingdings" pitchFamily="2" charset="2"/>
                        <a:buNone/>
                        <a:tabLst/>
                        <a:defRPr/>
                      </a:pPr>
                      <a:r>
                        <a:rPr lang="es-MX" sz="1200" b="1" dirty="0" smtClean="0">
                          <a:latin typeface="+mn-lt"/>
                        </a:rPr>
                        <a:t>Aportaciones vía nómina  (descuento</a:t>
                      </a:r>
                      <a:r>
                        <a:rPr lang="es-MX" sz="1200" b="1" baseline="0" dirty="0" smtClean="0">
                          <a:latin typeface="+mn-lt"/>
                        </a:rPr>
                        <a:t> catorcenal)</a:t>
                      </a:r>
                      <a:endParaRPr lang="es-MX" sz="1200" b="1" kern="1200" dirty="0" smtClean="0">
                        <a:solidFill>
                          <a:schemeClr val="dk1"/>
                        </a:solidFill>
                        <a:latin typeface="+mn-lt"/>
                        <a:ea typeface="+mn-ea"/>
                        <a:cs typeface="+mn-cs"/>
                      </a:endParaRPr>
                    </a:p>
                  </a:txBody>
                  <a:tcPr marT="72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just">
                        <a:buClr>
                          <a:srgbClr val="CD0000"/>
                        </a:buClr>
                        <a:buFont typeface="Arial" pitchFamily="34" charset="0"/>
                        <a:buNone/>
                      </a:pPr>
                      <a:r>
                        <a:rPr lang="es-MX" sz="1200" dirty="0" smtClean="0">
                          <a:solidFill>
                            <a:schemeClr val="tx1"/>
                          </a:solidFill>
                          <a:latin typeface="+mn-lt"/>
                        </a:rPr>
                        <a:t>375,366</a:t>
                      </a:r>
                      <a:endParaRPr lang="es-MX" sz="1200" dirty="0">
                        <a:solidFill>
                          <a:schemeClr val="tx1"/>
                        </a:solidFill>
                        <a:latin typeface="+mn-lt"/>
                      </a:endParaRPr>
                    </a:p>
                  </a:txBody>
                  <a:tcPr marT="72000" marB="36000">
                    <a:lnL w="12700" cap="flat" cmpd="sng" algn="ctr">
                      <a:no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211800">
                <a:tc vMerge="1">
                  <a:txBody>
                    <a:bodyPr/>
                    <a:lstStyle/>
                    <a:p>
                      <a:pPr marL="285750" marR="0" lvl="1" indent="-285750" algn="l" defTabSz="457200" rtl="0" eaLnBrk="1" fontAlgn="auto" latinLnBrk="0" hangingPunct="1">
                        <a:lnSpc>
                          <a:spcPct val="100000"/>
                        </a:lnSpc>
                        <a:spcBef>
                          <a:spcPts val="0"/>
                        </a:spcBef>
                        <a:spcAft>
                          <a:spcPts val="0"/>
                        </a:spcAft>
                        <a:buClr>
                          <a:srgbClr val="CD0000"/>
                        </a:buClr>
                        <a:buSzTx/>
                        <a:buFont typeface="Calibri" pitchFamily="34" charset="0"/>
                        <a:buChar char="→"/>
                        <a:tabLst/>
                        <a:defRPr/>
                      </a:pPr>
                      <a:endParaRPr lang="es-MX" sz="1400" kern="1200" dirty="0" smtClean="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just" defTabSz="457200" rtl="0" eaLnBrk="1" fontAlgn="auto" latinLnBrk="0" hangingPunct="1">
                        <a:lnSpc>
                          <a:spcPct val="100000"/>
                        </a:lnSpc>
                        <a:spcBef>
                          <a:spcPts val="0"/>
                        </a:spcBef>
                        <a:spcAft>
                          <a:spcPts val="0"/>
                        </a:spcAft>
                        <a:buClr>
                          <a:srgbClr val="CD0000"/>
                        </a:buClr>
                        <a:buSzPct val="140000"/>
                        <a:buFont typeface="Wingdings" pitchFamily="2" charset="2"/>
                        <a:buNone/>
                        <a:tabLst/>
                        <a:defRPr/>
                      </a:pPr>
                      <a:r>
                        <a:rPr lang="es-MX" sz="1200" b="1" kern="1200" dirty="0" smtClean="0">
                          <a:solidFill>
                            <a:schemeClr val="dk1"/>
                          </a:solidFill>
                          <a:latin typeface="+mn-lt"/>
                          <a:ea typeface="+mn-ea"/>
                          <a:cs typeface="+mn-cs"/>
                        </a:rPr>
                        <a:t>Solicitudes</a:t>
                      </a:r>
                      <a:r>
                        <a:rPr lang="es-MX" sz="1200" b="1" kern="1200" baseline="0" dirty="0" smtClean="0">
                          <a:solidFill>
                            <a:schemeClr val="dk1"/>
                          </a:solidFill>
                          <a:latin typeface="+mn-lt"/>
                          <a:ea typeface="+mn-ea"/>
                          <a:cs typeface="+mn-cs"/>
                        </a:rPr>
                        <a:t> de descuento ví</a:t>
                      </a:r>
                      <a:r>
                        <a:rPr lang="es-MX" sz="1200" b="1" kern="1200" dirty="0" smtClean="0">
                          <a:solidFill>
                            <a:schemeClr val="dk1"/>
                          </a:solidFill>
                          <a:latin typeface="+mn-lt"/>
                          <a:ea typeface="+mn-ea"/>
                          <a:cs typeface="+mn-cs"/>
                        </a:rPr>
                        <a:t>a nómina</a:t>
                      </a:r>
                    </a:p>
                  </a:txBody>
                  <a:tcPr marT="72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just">
                        <a:buFont typeface="Arial" pitchFamily="34" charset="0"/>
                        <a:buNone/>
                      </a:pPr>
                      <a:r>
                        <a:rPr lang="es-MX" sz="1200" dirty="0" smtClean="0">
                          <a:solidFill>
                            <a:schemeClr val="tx1"/>
                          </a:solidFill>
                          <a:latin typeface="+mn-lt"/>
                        </a:rPr>
                        <a:t>445</a:t>
                      </a:r>
                      <a:endParaRPr lang="es-MX" sz="1200" dirty="0">
                        <a:solidFill>
                          <a:schemeClr val="tx1"/>
                        </a:solidFill>
                        <a:latin typeface="+mn-lt"/>
                      </a:endParaRPr>
                    </a:p>
                  </a:txBody>
                  <a:tcPr marT="72000" marB="36000">
                    <a:lnL w="12700" cap="flat" cmpd="sng" algn="ctr">
                      <a:no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294369">
                <a:tc vMerge="1">
                  <a:txBody>
                    <a:bodyPr/>
                    <a:lstStyle/>
                    <a:p>
                      <a:pPr marL="285750" lvl="1" indent="-285750" algn="l" defTabSz="457200" rtl="0" eaLnBrk="1" latinLnBrk="0" hangingPunct="1">
                        <a:buClr>
                          <a:srgbClr val="CD0000"/>
                        </a:buClr>
                        <a:buFont typeface="Calibri" pitchFamily="34" charset="0"/>
                        <a:buChar char="→"/>
                      </a:pPr>
                      <a:endParaRPr lang="es-MX" sz="140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1" indent="0" algn="just" defTabSz="457200" rtl="0" eaLnBrk="1" latinLnBrk="0" hangingPunct="1">
                        <a:buClr>
                          <a:srgbClr val="CD0000"/>
                        </a:buClr>
                        <a:buSzPct val="140000"/>
                        <a:buFont typeface="Wingdings" pitchFamily="2" charset="2"/>
                        <a:buNone/>
                      </a:pPr>
                      <a:r>
                        <a:rPr lang="es-MX" sz="1200" b="1" kern="1200" dirty="0" smtClean="0">
                          <a:solidFill>
                            <a:schemeClr val="dk1"/>
                          </a:solidFill>
                          <a:latin typeface="+mn-lt"/>
                          <a:ea typeface="+mn-ea"/>
                          <a:cs typeface="+mn-cs"/>
                        </a:rPr>
                        <a:t>Valor total de la cartera del FINVIT </a:t>
                      </a:r>
                      <a:endParaRPr lang="es-MX" sz="1200" b="1" kern="1200" dirty="0">
                        <a:solidFill>
                          <a:schemeClr val="dk1"/>
                        </a:solidFill>
                        <a:latin typeface="+mn-lt"/>
                        <a:ea typeface="+mn-ea"/>
                        <a:cs typeface="+mn-cs"/>
                      </a:endParaRPr>
                    </a:p>
                  </a:txBody>
                  <a:tcPr marT="72000" marB="36000">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indent="0" algn="just">
                        <a:buFont typeface="Arial" pitchFamily="34" charset="0"/>
                        <a:buNone/>
                      </a:pPr>
                      <a:r>
                        <a:rPr lang="es-MX" sz="1200" dirty="0" smtClean="0">
                          <a:solidFill>
                            <a:schemeClr val="tx1"/>
                          </a:solidFill>
                          <a:latin typeface="+mn-lt"/>
                        </a:rPr>
                        <a:t>$5,049,398</a:t>
                      </a:r>
                      <a:endParaRPr lang="es-MX" sz="1200" dirty="0">
                        <a:solidFill>
                          <a:schemeClr val="tx1"/>
                        </a:solidFill>
                        <a:latin typeface="+mn-lt"/>
                      </a:endParaRPr>
                    </a:p>
                  </a:txBody>
                  <a:tcPr marT="72000" marB="36000">
                    <a:lnL w="19050" cap="flat" cmpd="sng" algn="ctr">
                      <a:noFill/>
                      <a:prstDash val="sysDash"/>
                      <a:round/>
                      <a:headEnd type="none" w="med" len="med"/>
                      <a:tailEnd type="none" w="med" len="med"/>
                    </a:lnL>
                    <a:lnR w="190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2700" cap="flat" cmpd="sng" algn="ctr">
                      <a:solidFill>
                        <a:schemeClr val="bg1">
                          <a:lumMod val="65000"/>
                        </a:schemeClr>
                      </a:solidFill>
                      <a:prstDash val="sysDash"/>
                      <a:round/>
                      <a:headEnd type="none" w="med" len="med"/>
                      <a:tailEnd type="none" w="med" len="med"/>
                    </a:lnB>
                    <a:lnTlToBr w="12700" cmpd="sng">
                      <a:noFill/>
                      <a:prstDash val="solid"/>
                    </a:lnTlToBr>
                    <a:lnBlToTr w="12700" cmpd="sng">
                      <a:noFill/>
                      <a:prstDash val="solid"/>
                    </a:lnBlToTr>
                    <a:noFill/>
                  </a:tcPr>
                </a:tc>
              </a:tr>
              <a:tr h="417023">
                <a:tc vMerge="1">
                  <a:txBody>
                    <a:bodyPr/>
                    <a:lstStyle/>
                    <a:p>
                      <a:pPr marL="285750" marR="0" lvl="1" indent="-285750" algn="l" defTabSz="457200" rtl="0" eaLnBrk="1" fontAlgn="auto" latinLnBrk="0" hangingPunct="1">
                        <a:lnSpc>
                          <a:spcPct val="100000"/>
                        </a:lnSpc>
                        <a:spcBef>
                          <a:spcPts val="0"/>
                        </a:spcBef>
                        <a:spcAft>
                          <a:spcPts val="0"/>
                        </a:spcAft>
                        <a:buClr>
                          <a:srgbClr val="CD0000"/>
                        </a:buClr>
                        <a:buSzTx/>
                        <a:buFont typeface="Calibri" pitchFamily="34" charset="0"/>
                        <a:buChar char="→"/>
                        <a:tabLst/>
                        <a:defRPr/>
                      </a:pPr>
                      <a:endParaRPr lang="es-MX" sz="1400" b="1"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just" defTabSz="457200" rtl="0" eaLnBrk="1" fontAlgn="auto" latinLnBrk="0" hangingPunct="1">
                        <a:lnSpc>
                          <a:spcPct val="100000"/>
                        </a:lnSpc>
                        <a:spcBef>
                          <a:spcPts val="0"/>
                        </a:spcBef>
                        <a:spcAft>
                          <a:spcPts val="0"/>
                        </a:spcAft>
                        <a:buClr>
                          <a:srgbClr val="CD0000"/>
                        </a:buClr>
                        <a:buSzPct val="140000"/>
                        <a:buFont typeface="Wingdings" pitchFamily="2" charset="2"/>
                        <a:buNone/>
                        <a:tabLst/>
                        <a:defRPr/>
                      </a:pPr>
                      <a:r>
                        <a:rPr lang="es-MX" sz="1200" b="1" smtClean="0">
                          <a:latin typeface="+mn-lt"/>
                        </a:rPr>
                        <a:t>Rendimiento anualizado (del 9 de marzo al 13 de mayo</a:t>
                      </a:r>
                      <a:r>
                        <a:rPr lang="es-MX" sz="1200" b="1" baseline="0" smtClean="0">
                          <a:latin typeface="+mn-lt"/>
                        </a:rPr>
                        <a:t> )</a:t>
                      </a:r>
                      <a:endParaRPr lang="es-MX" sz="1200" b="1" kern="1200" dirty="0">
                        <a:solidFill>
                          <a:schemeClr val="dk1"/>
                        </a:solidFill>
                        <a:latin typeface="+mn-lt"/>
                        <a:ea typeface="+mn-ea"/>
                        <a:cs typeface="+mn-cs"/>
                      </a:endParaRPr>
                    </a:p>
                  </a:txBody>
                  <a:tcPr marT="72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90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just" defTabSz="457200" rtl="0" eaLnBrk="1" latinLnBrk="0" hangingPunct="1">
                        <a:buFont typeface="Arial" pitchFamily="34" charset="0"/>
                        <a:buNone/>
                      </a:pPr>
                      <a:r>
                        <a:rPr lang="es-MX" sz="1200" b="1" kern="1200" smtClean="0">
                          <a:solidFill>
                            <a:schemeClr val="tx1"/>
                          </a:solidFill>
                          <a:latin typeface="+mn-lt"/>
                          <a:ea typeface="+mn-ea"/>
                          <a:cs typeface="+mn-cs"/>
                        </a:rPr>
                        <a:t>3.70%</a:t>
                      </a:r>
                      <a:endParaRPr lang="es-MX" sz="1200" b="1" kern="1200" dirty="0">
                        <a:solidFill>
                          <a:schemeClr val="tx1"/>
                        </a:solidFill>
                        <a:latin typeface="+mn-lt"/>
                        <a:ea typeface="+mn-ea"/>
                        <a:cs typeface="+mn-cs"/>
                      </a:endParaRPr>
                    </a:p>
                  </a:txBody>
                  <a:tcPr marT="72000" marB="36000">
                    <a:lnL w="12700" cap="flat" cmpd="sng" algn="ctr">
                      <a:noFill/>
                      <a:prstDash val="solid"/>
                      <a:round/>
                      <a:headEnd type="none" w="med" len="med"/>
                      <a:tailEnd type="none" w="med" len="med"/>
                    </a:lnL>
                    <a:lnR w="190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ysDash"/>
                      <a:round/>
                      <a:headEnd type="none" w="med" len="med"/>
                      <a:tailEnd type="none" w="med" len="med"/>
                    </a:lnT>
                    <a:lnB w="190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1" name="TextColumnContent"/>
          <p:cNvSpPr>
            <a:spLocks noChangeArrowheads="1"/>
          </p:cNvSpPr>
          <p:nvPr/>
        </p:nvSpPr>
        <p:spPr bwMode="gray">
          <a:xfrm>
            <a:off x="2072731" y="4134974"/>
            <a:ext cx="6822145" cy="969761"/>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200" dirty="0" smtClean="0"/>
              <a:t>Monitoreo </a:t>
            </a:r>
            <a:r>
              <a:rPr lang="es-MX" sz="1200" dirty="0"/>
              <a:t>diario de la recepción y envío de archivos al Fiduciario, y se realiza un cruce verificativo con los archivos generados en el sistema </a:t>
            </a:r>
            <a:r>
              <a:rPr lang="es-MX" sz="1200" dirty="0" smtClean="0"/>
              <a:t>de contabilidad del Instituto.</a:t>
            </a:r>
            <a:endParaRPr lang="es-MX" sz="1200" dirty="0"/>
          </a:p>
          <a:p>
            <a:pPr marL="180975" lvl="1" indent="-174625">
              <a:buClr>
                <a:srgbClr val="BB2D2C"/>
              </a:buClr>
              <a:buFontTx/>
              <a:buChar char="•"/>
            </a:pPr>
            <a:r>
              <a:rPr lang="es-MX" sz="1200" dirty="0" smtClean="0"/>
              <a:t>Se </a:t>
            </a:r>
            <a:r>
              <a:rPr lang="es-MX" sz="1200" dirty="0"/>
              <a:t>probaron con éxito todas las probabilidades de entrada y salida de recursos en cuanto a comunicación con fiduciario, previsión social, operaciones y SGAP</a:t>
            </a:r>
            <a:r>
              <a:rPr lang="es-MX" sz="1200" dirty="0" smtClean="0"/>
              <a:t>.</a:t>
            </a:r>
          </a:p>
        </p:txBody>
      </p:sp>
      <p:sp>
        <p:nvSpPr>
          <p:cNvPr id="6" name="5 Rectángulo"/>
          <p:cNvSpPr/>
          <p:nvPr/>
        </p:nvSpPr>
        <p:spPr>
          <a:xfrm>
            <a:off x="1993216" y="5237416"/>
            <a:ext cx="6490825" cy="1200329"/>
          </a:xfrm>
          <a:prstGeom prst="rect">
            <a:avLst/>
          </a:prstGeom>
        </p:spPr>
        <p:txBody>
          <a:bodyPr wrap="square">
            <a:spAutoFit/>
          </a:bodyPr>
          <a:lstStyle/>
          <a:p>
            <a:pPr marL="180975" lvl="1" indent="-174625">
              <a:buClr>
                <a:srgbClr val="BB2D2C"/>
              </a:buClr>
              <a:buFontTx/>
              <a:buChar char="•"/>
            </a:pPr>
            <a:r>
              <a:rPr lang="es-MX" sz="1200" dirty="0"/>
              <a:t>Validación de la configuración de las  Reglas de Inversión del FINVIT en CRIMS. </a:t>
            </a:r>
          </a:p>
          <a:p>
            <a:pPr marL="180975" lvl="1" indent="-174625">
              <a:buClr>
                <a:srgbClr val="BB2D2C"/>
              </a:buClr>
              <a:buFontTx/>
              <a:buChar char="•"/>
            </a:pPr>
            <a:r>
              <a:rPr lang="es-MX" sz="1200" dirty="0"/>
              <a:t>Acciones de seguimiento respecto del Régimen de Inversión del FINVIT </a:t>
            </a:r>
            <a:endParaRPr lang="es-MX" sz="1200" dirty="0" smtClean="0"/>
          </a:p>
          <a:p>
            <a:pPr marL="180975" lvl="1" indent="-174625">
              <a:buClr>
                <a:srgbClr val="BB2D2C"/>
              </a:buClr>
              <a:buFontTx/>
              <a:buChar char="•"/>
            </a:pPr>
            <a:r>
              <a:rPr lang="es-MX" sz="1200" dirty="0" smtClean="0"/>
              <a:t>Generación </a:t>
            </a:r>
            <a:r>
              <a:rPr lang="es-MX" sz="1200" dirty="0"/>
              <a:t>diaria de reportes de riesgos.</a:t>
            </a:r>
          </a:p>
          <a:p>
            <a:pPr marL="180975" lvl="1" indent="-174625">
              <a:buClr>
                <a:srgbClr val="BB2D2C"/>
              </a:buClr>
              <a:buFontTx/>
              <a:buChar char="•"/>
            </a:pPr>
            <a:r>
              <a:rPr lang="es-MX" sz="1200" dirty="0"/>
              <a:t>Realización de análisis fundamental de riesgo de crédito para emisores nacionales. </a:t>
            </a:r>
          </a:p>
          <a:p>
            <a:pPr marL="180975" lvl="1" indent="-174625">
              <a:buClr>
                <a:srgbClr val="BB2D2C"/>
              </a:buClr>
              <a:buFontTx/>
              <a:buChar char="•"/>
            </a:pPr>
            <a:r>
              <a:rPr lang="es-MX" sz="1200" dirty="0"/>
              <a:t>Verificación del cumplimiento del Régimen de Inversión.</a:t>
            </a:r>
          </a:p>
          <a:p>
            <a:pPr marL="180975" lvl="1" indent="-174625">
              <a:buClr>
                <a:srgbClr val="BB2D2C"/>
              </a:buClr>
              <a:buFontTx/>
              <a:buChar char="•"/>
            </a:pPr>
            <a:r>
              <a:rPr lang="es-MX" sz="1200" dirty="0"/>
              <a:t>Mapeo de los procesos internos de riesgos.</a:t>
            </a:r>
          </a:p>
        </p:txBody>
      </p:sp>
    </p:spTree>
    <p:extLst>
      <p:ext uri="{BB962C8B-B14F-4D97-AF65-F5344CB8AC3E}">
        <p14:creationId xmlns:p14="http://schemas.microsoft.com/office/powerpoint/2010/main" val="26140620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Myriad Pro Light"/>
              </a:rPr>
              <a:t>Estrategia de inversión FINVIT </a:t>
            </a:r>
            <a:endParaRPr lang="es-MX" sz="2400" b="1" dirty="0">
              <a:latin typeface="Myriad Pro Light"/>
            </a:endParaRPr>
          </a:p>
        </p:txBody>
      </p:sp>
      <p:sp>
        <p:nvSpPr>
          <p:cNvPr id="5" name="Rectangle 54"/>
          <p:cNvSpPr/>
          <p:nvPr/>
        </p:nvSpPr>
        <p:spPr>
          <a:xfrm>
            <a:off x="146140" y="1575294"/>
            <a:ext cx="1440000" cy="3834906"/>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latin typeface="Myriad Pro Light"/>
              </a:rPr>
              <a:t>Renta Fija</a:t>
            </a:r>
            <a:endParaRPr lang="es-MX" sz="1400" b="1" dirty="0">
              <a:solidFill>
                <a:prstClr val="white"/>
              </a:solidFill>
              <a:latin typeface="Myriad Pro Light"/>
            </a:endParaRPr>
          </a:p>
        </p:txBody>
      </p:sp>
      <p:sp>
        <p:nvSpPr>
          <p:cNvPr id="8" name="ColumnHeader"/>
          <p:cNvSpPr>
            <a:spLocks noChangeArrowheads="1"/>
          </p:cNvSpPr>
          <p:nvPr/>
        </p:nvSpPr>
        <p:spPr bwMode="gray">
          <a:xfrm>
            <a:off x="35496" y="1220783"/>
            <a:ext cx="1620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Dimensión</a:t>
            </a:r>
            <a:endParaRPr lang="es-MX" sz="1200" b="1" dirty="0">
              <a:solidFill>
                <a:prstClr val="black"/>
              </a:solidFill>
              <a:latin typeface="Myriad Pro Light"/>
            </a:endParaRPr>
          </a:p>
        </p:txBody>
      </p:sp>
      <p:sp>
        <p:nvSpPr>
          <p:cNvPr id="9" name="ColumnHeader"/>
          <p:cNvSpPr>
            <a:spLocks noChangeArrowheads="1"/>
          </p:cNvSpPr>
          <p:nvPr/>
        </p:nvSpPr>
        <p:spPr bwMode="gray">
          <a:xfrm>
            <a:off x="1835696" y="1220783"/>
            <a:ext cx="6444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Descripción</a:t>
            </a:r>
            <a:endParaRPr lang="es-MX" sz="1200" b="1" dirty="0">
              <a:solidFill>
                <a:prstClr val="black"/>
              </a:solidFill>
              <a:latin typeface="Myriad Pro Light"/>
            </a:endParaRPr>
          </a:p>
        </p:txBody>
      </p:sp>
      <p:sp>
        <p:nvSpPr>
          <p:cNvPr id="2" name="1 Rectángulo"/>
          <p:cNvSpPr/>
          <p:nvPr/>
        </p:nvSpPr>
        <p:spPr>
          <a:xfrm>
            <a:off x="1956020" y="1833782"/>
            <a:ext cx="6334743" cy="2816156"/>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Compra de Bonos Corporativos</a:t>
            </a:r>
          </a:p>
          <a:p>
            <a:pPr marL="1199631" lvl="2" indent="-285750" algn="just">
              <a:buClr>
                <a:srgbClr val="CD0000"/>
              </a:buClr>
              <a:buFont typeface="Courier New" pitchFamily="49" charset="0"/>
              <a:buChar char="o"/>
            </a:pPr>
            <a:r>
              <a:rPr lang="es-MX" sz="1300" dirty="0">
                <a:latin typeface="Myriad Pro Light"/>
                <a:cs typeface="Myriad Pro Light"/>
              </a:rPr>
              <a:t>Buscar CB mayor sobretasa respecto a su referencia de mercado</a:t>
            </a:r>
          </a:p>
          <a:p>
            <a:pPr marL="1199631" lvl="2" indent="-285750" algn="just">
              <a:buClr>
                <a:srgbClr val="CD0000"/>
              </a:buClr>
              <a:buFont typeface="Courier New" pitchFamily="49" charset="0"/>
              <a:buChar char="o"/>
            </a:pPr>
            <a:r>
              <a:rPr lang="es-MX" sz="1300" dirty="0">
                <a:latin typeface="Myriad Pro Light"/>
                <a:cs typeface="Myriad Pro Light"/>
              </a:rPr>
              <a:t>Incrementar el rendimiento y tasa de cupón del portafolio</a:t>
            </a:r>
          </a:p>
          <a:p>
            <a:pPr marL="1199631" lvl="2" indent="-285750" algn="just">
              <a:buClr>
                <a:srgbClr val="CD0000"/>
              </a:buClr>
              <a:buFont typeface="Courier New" pitchFamily="49" charset="0"/>
              <a:buChar char="o"/>
            </a:pPr>
            <a:r>
              <a:rPr lang="es-MX" sz="1300" dirty="0">
                <a:latin typeface="Myriad Pro Light"/>
                <a:cs typeface="Myriad Pro Light"/>
              </a:rPr>
              <a:t>Incluir en el portafolio CB con buena calidad crediticia</a:t>
            </a:r>
          </a:p>
          <a:p>
            <a:pPr marL="1551796" lvl="5" indent="-180975" algn="just">
              <a:spcAft>
                <a:spcPts val="600"/>
              </a:spcAft>
              <a:buClr>
                <a:srgbClr val="CD0000"/>
              </a:buClr>
              <a:buSzPct val="110000"/>
              <a:buFont typeface="Courier New" pitchFamily="49" charset="0"/>
              <a:buChar char="o"/>
            </a:pP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a:latin typeface="Myriad Pro"/>
                <a:cs typeface="Myriad Pro"/>
              </a:rPr>
              <a:t>Compra de Bonos </a:t>
            </a:r>
            <a:r>
              <a:rPr lang="es-MX" sz="1200" dirty="0" smtClean="0">
                <a:latin typeface="Myriad Pro"/>
                <a:cs typeface="Myriad Pro"/>
              </a:rPr>
              <a:t>Gubernamentales de tasa flotante</a:t>
            </a:r>
          </a:p>
          <a:p>
            <a:pPr marL="1094856" lvl="4" indent="-180975" algn="just">
              <a:spcAft>
                <a:spcPts val="600"/>
              </a:spcAft>
              <a:buClr>
                <a:srgbClr val="CD0000"/>
              </a:buClr>
              <a:buSzPct val="110000"/>
              <a:buFont typeface="Courier New" pitchFamily="49" charset="0"/>
              <a:buChar char="o"/>
            </a:pPr>
            <a:r>
              <a:rPr lang="es-MX" sz="1200" dirty="0" smtClean="0">
                <a:latin typeface="Myriad Pro Light"/>
                <a:cs typeface="Myriad Pro Light"/>
              </a:rPr>
              <a:t>Buscar protección ante una posible alza de tasas de Banxico</a:t>
            </a:r>
            <a:endParaRPr lang="es-MX" sz="1200" dirty="0">
              <a:latin typeface="Myriad Pro Light"/>
              <a:cs typeface="Myriad Pro Light"/>
            </a:endParaRPr>
          </a:p>
          <a:p>
            <a:pPr marL="180975" lvl="2" indent="-180975" algn="just">
              <a:spcAft>
                <a:spcPts val="600"/>
              </a:spcAft>
              <a:buClr>
                <a:srgbClr val="CD0000"/>
              </a:buClr>
              <a:buSzPct val="110000"/>
              <a:buFont typeface="Arial" panose="020B0604020202020204" pitchFamily="34" charset="0"/>
              <a:buChar char="•"/>
            </a:pP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a:latin typeface="Myriad Pro"/>
                <a:cs typeface="Myriad Pro"/>
              </a:rPr>
              <a:t>Compra de Bonos Gubernamentales de </a:t>
            </a:r>
            <a:r>
              <a:rPr lang="es-MX" sz="1200" dirty="0" smtClean="0">
                <a:latin typeface="Myriad Pro"/>
                <a:cs typeface="Myriad Pro"/>
              </a:rPr>
              <a:t>tasa real</a:t>
            </a:r>
          </a:p>
          <a:p>
            <a:pPr marL="1094856" lvl="4" indent="-180975" algn="just">
              <a:spcAft>
                <a:spcPts val="600"/>
              </a:spcAft>
              <a:buClr>
                <a:srgbClr val="CD0000"/>
              </a:buClr>
              <a:buSzPct val="110000"/>
              <a:buFont typeface="Courier New" pitchFamily="49" charset="0"/>
              <a:buChar char="o"/>
            </a:pPr>
            <a:r>
              <a:rPr lang="es-MX" sz="1200" dirty="0" smtClean="0">
                <a:latin typeface="Myriad Pro"/>
                <a:cs typeface="Myriad Pro"/>
              </a:rPr>
              <a:t>Se </a:t>
            </a:r>
            <a:r>
              <a:rPr lang="es-MX" sz="1200" dirty="0">
                <a:latin typeface="Myriad Pro"/>
                <a:cs typeface="Myriad Pro"/>
              </a:rPr>
              <a:t>buscará aprovechar </a:t>
            </a:r>
            <a:r>
              <a:rPr lang="es-MX" sz="1200" dirty="0" smtClean="0">
                <a:latin typeface="Myriad Pro"/>
                <a:cs typeface="Myriad Pro"/>
              </a:rPr>
              <a:t>el periodo inflacionario, aumentando la duración en los bonos de tasa real que muestren las mejores tasas de inflación implícitas.</a:t>
            </a: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77001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374260"/>
            <a:ext cx="7680158" cy="742950"/>
          </a:xfrm>
        </p:spPr>
        <p:txBody>
          <a:bodyPr>
            <a:noAutofit/>
          </a:bodyPr>
          <a:lstStyle/>
          <a:p>
            <a:r>
              <a:rPr lang="es-MX" sz="2400" b="1" dirty="0" smtClean="0">
                <a:solidFill>
                  <a:srgbClr val="C00000"/>
                </a:solidFill>
                <a:latin typeface="Myriad Pro Light"/>
                <a:cs typeface="Arial" pitchFamily="34" charset="0"/>
              </a:rPr>
              <a:t>Resultados y composición de la cartera del FINVIT</a:t>
            </a:r>
            <a:endParaRPr lang="en-US" sz="2400" b="1" dirty="0">
              <a:solidFill>
                <a:srgbClr val="C00000"/>
              </a:solidFill>
              <a:latin typeface="Myriad Pro Light"/>
              <a:cs typeface="Arial" pitchFamily="34" charset="0"/>
            </a:endParaRPr>
          </a:p>
        </p:txBody>
      </p:sp>
      <p:sp>
        <p:nvSpPr>
          <p:cNvPr id="5" name="2 Marcador de contenido"/>
          <p:cNvSpPr>
            <a:spLocks noGrp="1"/>
          </p:cNvSpPr>
          <p:nvPr>
            <p:ph idx="1"/>
          </p:nvPr>
        </p:nvSpPr>
        <p:spPr>
          <a:xfrm>
            <a:off x="347154" y="1260085"/>
            <a:ext cx="7583487" cy="451234"/>
          </a:xfrm>
        </p:spPr>
        <p:txBody>
          <a:bodyPr>
            <a:noAutofit/>
          </a:bodyPr>
          <a:lstStyle/>
          <a:p>
            <a:pPr marL="171450" indent="-171450">
              <a:spcBef>
                <a:spcPct val="0"/>
              </a:spcBef>
              <a:spcAft>
                <a:spcPts val="1000"/>
              </a:spcAft>
              <a:buClr>
                <a:srgbClr val="CD0000"/>
              </a:buClr>
              <a:buSzPct val="110000"/>
              <a:buFont typeface="Arial" pitchFamily="34" charset="0"/>
              <a:buChar char="•"/>
            </a:pPr>
            <a:r>
              <a:rPr lang="es-MX" altLang="en-US" sz="1400" b="0" dirty="0" smtClean="0">
                <a:ea typeface="Myriad Pro"/>
                <a:cs typeface="Times New Roman" pitchFamily="18" charset="0"/>
              </a:rPr>
              <a:t>Al 15 de mayo</a:t>
            </a:r>
            <a:r>
              <a:rPr lang="es-MX" altLang="en-US" sz="1400" dirty="0" smtClean="0">
                <a:ea typeface="Myriad Pro"/>
                <a:cs typeface="Times New Roman" pitchFamily="18" charset="0"/>
              </a:rPr>
              <a:t> </a:t>
            </a:r>
            <a:r>
              <a:rPr lang="es-MX" altLang="en-US" sz="1400" b="0" dirty="0" smtClean="0">
                <a:ea typeface="Myriad Pro"/>
                <a:cs typeface="Times New Roman" pitchFamily="18" charset="0"/>
              </a:rPr>
              <a:t>de 2015 se tienen los siguientes analíticos</a:t>
            </a:r>
            <a:r>
              <a:rPr lang="es-MX" altLang="en-US" sz="1400" dirty="0" smtClean="0">
                <a:ea typeface="Myriad Pro"/>
                <a:cs typeface="Times New Roman" pitchFamily="18" charset="0"/>
              </a:rPr>
              <a:t>:</a:t>
            </a:r>
            <a:endParaRPr lang="es-MX" altLang="en-US" sz="1400" dirty="0">
              <a:ea typeface="Myriad Pro"/>
              <a:cs typeface="Times New Roman" pitchFamily="18" charset="0"/>
            </a:endParaRPr>
          </a:p>
        </p:txBody>
      </p:sp>
      <p:graphicFrame>
        <p:nvGraphicFramePr>
          <p:cNvPr id="7" name="6 Tabla"/>
          <p:cNvGraphicFramePr>
            <a:graphicFrameLocks noGrp="1"/>
          </p:cNvGraphicFramePr>
          <p:nvPr>
            <p:extLst>
              <p:ext uri="{D42A27DB-BD31-4B8C-83A1-F6EECF244321}">
                <p14:modId xmlns:p14="http://schemas.microsoft.com/office/powerpoint/2010/main" val="4194899810"/>
              </p:ext>
            </p:extLst>
          </p:nvPr>
        </p:nvGraphicFramePr>
        <p:xfrm>
          <a:off x="1371600" y="1711317"/>
          <a:ext cx="6452558" cy="1831982"/>
        </p:xfrm>
        <a:graphic>
          <a:graphicData uri="http://schemas.openxmlformats.org/drawingml/2006/table">
            <a:tbl>
              <a:tblPr>
                <a:tableStyleId>{5C22544A-7EE6-4342-B048-85BDC9FD1C3A}</a:tableStyleId>
              </a:tblPr>
              <a:tblGrid>
                <a:gridCol w="3987052"/>
                <a:gridCol w="1089624"/>
                <a:gridCol w="1375882"/>
              </a:tblGrid>
              <a:tr h="288530">
                <a:tc gridSpan="3">
                  <a:txBody>
                    <a:bodyPr/>
                    <a:lstStyle/>
                    <a:p>
                      <a:pPr algn="ctr" fontAlgn="b"/>
                      <a:r>
                        <a:rPr lang="es-MX" sz="1600" b="1" u="none" strike="noStrike" dirty="0">
                          <a:solidFill>
                            <a:schemeClr val="bg1"/>
                          </a:solidFill>
                          <a:effectLst/>
                        </a:rPr>
                        <a:t>Principales </a:t>
                      </a:r>
                      <a:r>
                        <a:rPr lang="es-MX" sz="1600" b="1" u="none" strike="noStrike" dirty="0" smtClean="0">
                          <a:solidFill>
                            <a:schemeClr val="bg1"/>
                          </a:solidFill>
                          <a:effectLst/>
                        </a:rPr>
                        <a:t>Analíticos</a:t>
                      </a:r>
                      <a:endParaRPr lang="es-MX" sz="1600" b="1" i="0" u="none" strike="noStrike" dirty="0">
                        <a:solidFill>
                          <a:schemeClr val="bg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es-MX"/>
                    </a:p>
                  </a:txBody>
                  <a:tcPr/>
                </a:tc>
                <a:tc hMerge="1">
                  <a:txBody>
                    <a:bodyPr/>
                    <a:lstStyle/>
                    <a:p>
                      <a:pPr algn="ctr" fontAlgn="b"/>
                      <a:endParaRPr lang="es-MX" sz="1600" b="1" i="0" u="none" strike="noStrike" dirty="0">
                        <a:solidFill>
                          <a:schemeClr val="bg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r>
              <a:tr h="315932">
                <a:tc>
                  <a:txBody>
                    <a:bodyPr/>
                    <a:lstStyle/>
                    <a:p>
                      <a:pPr algn="ctr" fontAlgn="b"/>
                      <a:endParaRPr lang="es-MX" sz="1400" b="0" i="0" u="none" strike="noStrike" kern="1200" dirty="0">
                        <a:solidFill>
                          <a:srgbClr val="000000"/>
                        </a:solidFill>
                        <a:effectLst/>
                        <a:latin typeface="Calibri"/>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alibri"/>
                        </a:rPr>
                        <a:t>al</a:t>
                      </a:r>
                      <a:r>
                        <a:rPr lang="es-MX" sz="1400" b="0" i="0" u="none" strike="noStrike" baseline="0" dirty="0" smtClean="0">
                          <a:solidFill>
                            <a:srgbClr val="000000"/>
                          </a:solidFill>
                          <a:effectLst/>
                          <a:latin typeface="Calibri"/>
                        </a:rPr>
                        <a:t> 15 de abril</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alibri"/>
                        </a:rPr>
                        <a:t>al 15 de mayo</a:t>
                      </a:r>
                      <a:endParaRPr lang="es-MX"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2041">
                <a:tc>
                  <a:txBody>
                    <a:bodyPr/>
                    <a:lstStyle/>
                    <a:p>
                      <a:pPr algn="ctr" fontAlgn="b"/>
                      <a:r>
                        <a:rPr lang="es-MX" sz="1400" b="0" i="0" u="none" strike="noStrike" kern="1200" dirty="0" smtClean="0">
                          <a:solidFill>
                            <a:srgbClr val="000000"/>
                          </a:solidFill>
                          <a:effectLst/>
                          <a:latin typeface="Calibri"/>
                          <a:ea typeface="+mn-ea"/>
                          <a:cs typeface="+mn-cs"/>
                        </a:rPr>
                        <a:t>Tasa de Rendimiento</a:t>
                      </a:r>
                      <a:r>
                        <a:rPr lang="es-MX" sz="1400" b="0" i="0" u="none" strike="noStrike" kern="1200" baseline="0" dirty="0" smtClean="0">
                          <a:solidFill>
                            <a:srgbClr val="000000"/>
                          </a:solidFill>
                          <a:effectLst/>
                          <a:latin typeface="Calibri"/>
                          <a:ea typeface="+mn-ea"/>
                          <a:cs typeface="+mn-cs"/>
                        </a:rPr>
                        <a:t> Anualizada (Valuación al corte)</a:t>
                      </a:r>
                      <a:endParaRPr lang="es-MX" sz="1400" b="0" i="0" u="none" strike="noStrike" kern="1200" dirty="0">
                        <a:solidFill>
                          <a:srgbClr val="000000"/>
                        </a:solidFill>
                        <a:effectLst/>
                        <a:latin typeface="Calibri"/>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alibri"/>
                        </a:rPr>
                        <a:t>3.91%</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400" b="0" i="0" u="none" strike="noStrike" dirty="0" smtClean="0">
                          <a:solidFill>
                            <a:srgbClr val="000000"/>
                          </a:solidFill>
                          <a:effectLst/>
                          <a:latin typeface="Calibri"/>
                        </a:rPr>
                        <a:t>3.53%</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15932">
                <a:tc>
                  <a:txBody>
                    <a:bodyPr/>
                    <a:lstStyle/>
                    <a:p>
                      <a:pPr algn="ctr" fontAlgn="b"/>
                      <a:r>
                        <a:rPr lang="es-MX" sz="1400" b="0" u="none" strike="noStrike" dirty="0">
                          <a:effectLst/>
                        </a:rPr>
                        <a:t>Tasa de </a:t>
                      </a:r>
                      <a:r>
                        <a:rPr lang="es-MX" sz="1400" b="0" u="none" strike="noStrike" dirty="0" smtClean="0">
                          <a:effectLst/>
                        </a:rPr>
                        <a:t>rendimiento (a</a:t>
                      </a:r>
                      <a:r>
                        <a:rPr lang="es-MX" sz="1400" b="0" u="none" strike="noStrike" baseline="0" dirty="0" smtClean="0">
                          <a:effectLst/>
                        </a:rPr>
                        <a:t> vencimiento) YTM</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alibri"/>
                        </a:rPr>
                        <a:t>3.32%</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400" b="0" i="0" u="none" strike="noStrike" dirty="0" smtClean="0">
                          <a:solidFill>
                            <a:srgbClr val="000000"/>
                          </a:solidFill>
                          <a:effectLst/>
                          <a:latin typeface="Calibri"/>
                        </a:rPr>
                        <a:t>3.42%</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69806">
                <a:tc>
                  <a:txBody>
                    <a:bodyPr/>
                    <a:lstStyle/>
                    <a:p>
                      <a:pPr marL="0" algn="ctr" defTabSz="457200" rtl="0" eaLnBrk="1" fontAlgn="b" latinLnBrk="0" hangingPunct="1"/>
                      <a:r>
                        <a:rPr lang="es-MX" sz="1400" b="0" i="0" u="none" strike="noStrike" kern="1200" dirty="0" smtClean="0">
                          <a:solidFill>
                            <a:srgbClr val="000000"/>
                          </a:solidFill>
                          <a:effectLst/>
                          <a:latin typeface="Calibri"/>
                          <a:ea typeface="+mn-ea"/>
                          <a:cs typeface="+mn-cs"/>
                        </a:rPr>
                        <a:t>Duración (años)</a:t>
                      </a:r>
                      <a:endParaRPr lang="es-MX" sz="1400" b="0" i="0" u="none" strike="noStrike" kern="1200" dirty="0">
                        <a:solidFill>
                          <a:srgbClr val="000000"/>
                        </a:solidFill>
                        <a:effectLst/>
                        <a:latin typeface="Calibri"/>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alibri"/>
                          <a:ea typeface="+mn-ea"/>
                          <a:cs typeface="+mn-cs"/>
                        </a:rPr>
                        <a:t>0.96</a:t>
                      </a:r>
                      <a:endParaRPr lang="es-MX" sz="1400" b="0" i="0" u="none" strike="noStrike" kern="1200" dirty="0">
                        <a:solidFill>
                          <a:srgbClr val="000000"/>
                        </a:solidFill>
                        <a:effectLst/>
                        <a:latin typeface="Calibri"/>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alibri"/>
                          <a:ea typeface="+mn-ea"/>
                          <a:cs typeface="+mn-cs"/>
                        </a:rPr>
                        <a:t>1.24</a:t>
                      </a:r>
                      <a:endParaRPr lang="es-MX" sz="1400" b="0" i="0" u="none" strike="noStrike" kern="1200" dirty="0">
                        <a:solidFill>
                          <a:srgbClr val="000000"/>
                        </a:solidFill>
                        <a:effectLst/>
                        <a:latin typeface="Calibri"/>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9741">
                <a:tc>
                  <a:txBody>
                    <a:bodyPr/>
                    <a:lstStyle/>
                    <a:p>
                      <a:pPr marL="0" algn="ctr" defTabSz="457200" rtl="0" eaLnBrk="1" fontAlgn="b" latinLnBrk="0" hangingPunct="1"/>
                      <a:r>
                        <a:rPr lang="es-MX" sz="1400" b="0" i="0" u="none" strike="noStrike" kern="1200" dirty="0" smtClean="0">
                          <a:solidFill>
                            <a:srgbClr val="000000"/>
                          </a:solidFill>
                          <a:effectLst/>
                          <a:latin typeface="Calibri"/>
                          <a:ea typeface="+mn-ea"/>
                          <a:cs typeface="+mn-cs"/>
                        </a:rPr>
                        <a:t>VaR</a:t>
                      </a:r>
                      <a:endParaRPr lang="es-MX" sz="1400" b="0" i="0" u="none" strike="noStrike" kern="1200" dirty="0">
                        <a:solidFill>
                          <a:srgbClr val="000000"/>
                        </a:solidFill>
                        <a:effectLst/>
                        <a:latin typeface="Calibri"/>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alibri"/>
                          <a:ea typeface="+mn-ea"/>
                          <a:cs typeface="+mn-cs"/>
                        </a:rPr>
                        <a:t>-0.01%</a:t>
                      </a:r>
                      <a:endParaRPr lang="es-MX" sz="1400" b="0" i="0" u="none" strike="noStrike" kern="1200" dirty="0">
                        <a:solidFill>
                          <a:srgbClr val="000000"/>
                        </a:solidFill>
                        <a:effectLst/>
                        <a:latin typeface="Calibri"/>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457200" rtl="0" eaLnBrk="1" fontAlgn="b" latinLnBrk="0" hangingPunct="1"/>
                      <a:r>
                        <a:rPr lang="es-MX" sz="1400" b="0" i="0" u="none" strike="noStrike" kern="1200" dirty="0" smtClean="0">
                          <a:solidFill>
                            <a:srgbClr val="000000"/>
                          </a:solidFill>
                          <a:effectLst/>
                          <a:latin typeface="Calibri"/>
                          <a:ea typeface="+mn-ea"/>
                          <a:cs typeface="+mn-cs"/>
                        </a:rPr>
                        <a:t>0.01%</a:t>
                      </a:r>
                      <a:endParaRPr lang="es-MX" sz="1400" b="0" i="0" u="none" strike="noStrike" kern="1200" dirty="0">
                        <a:solidFill>
                          <a:srgbClr val="000000"/>
                        </a:solidFill>
                        <a:effectLst/>
                        <a:latin typeface="Calibri"/>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27</a:t>
            </a:fld>
            <a:endParaRPr lang="es-ES" sz="1050" dirty="0">
              <a:solidFill>
                <a:prstClr val="black"/>
              </a:solidFill>
              <a:latin typeface="Arial" pitchFamily="34" charset="0"/>
              <a:cs typeface="Arial" pitchFamily="34" charset="0"/>
            </a:endParaRPr>
          </a:p>
        </p:txBody>
      </p:sp>
      <p:graphicFrame>
        <p:nvGraphicFramePr>
          <p:cNvPr id="2" name="1 Gráfico"/>
          <p:cNvGraphicFramePr/>
          <p:nvPr>
            <p:extLst>
              <p:ext uri="{D42A27DB-BD31-4B8C-83A1-F6EECF244321}">
                <p14:modId xmlns:p14="http://schemas.microsoft.com/office/powerpoint/2010/main" val="217011467"/>
              </p:ext>
            </p:extLst>
          </p:nvPr>
        </p:nvGraphicFramePr>
        <p:xfrm>
          <a:off x="1295399" y="3755627"/>
          <a:ext cx="6276976" cy="2870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20007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374260"/>
            <a:ext cx="7680158" cy="742950"/>
          </a:xfrm>
        </p:spPr>
        <p:txBody>
          <a:bodyPr>
            <a:noAutofit/>
          </a:bodyPr>
          <a:lstStyle/>
          <a:p>
            <a:r>
              <a:rPr lang="es-MX" sz="2400" b="1" dirty="0" smtClean="0">
                <a:solidFill>
                  <a:srgbClr val="C00000"/>
                </a:solidFill>
                <a:latin typeface="Myriad Pro Light"/>
                <a:cs typeface="Arial" pitchFamily="34" charset="0"/>
              </a:rPr>
              <a:t>Resultados y composición de la cartera del FINVIT</a:t>
            </a:r>
            <a:endParaRPr lang="en-US" sz="2400" b="1" dirty="0">
              <a:solidFill>
                <a:srgbClr val="C00000"/>
              </a:solidFill>
              <a:latin typeface="Myriad Pro Light"/>
              <a:cs typeface="Arial" pitchFamily="34" charset="0"/>
            </a:endParaRPr>
          </a:p>
        </p:txBody>
      </p:sp>
      <p:sp>
        <p:nvSpPr>
          <p:cNvPr id="5" name="2 Marcador de contenido"/>
          <p:cNvSpPr>
            <a:spLocks noGrp="1"/>
          </p:cNvSpPr>
          <p:nvPr>
            <p:ph idx="1"/>
          </p:nvPr>
        </p:nvSpPr>
        <p:spPr>
          <a:xfrm>
            <a:off x="347154" y="1241035"/>
            <a:ext cx="7583487" cy="451234"/>
          </a:xfrm>
        </p:spPr>
        <p:txBody>
          <a:bodyPr>
            <a:noAutofit/>
          </a:bodyPr>
          <a:lstStyle/>
          <a:p>
            <a:pPr marL="171450" indent="-171450">
              <a:spcBef>
                <a:spcPct val="0"/>
              </a:spcBef>
              <a:spcAft>
                <a:spcPts val="1000"/>
              </a:spcAft>
              <a:buClr>
                <a:srgbClr val="CD0000"/>
              </a:buClr>
              <a:buSzPct val="110000"/>
              <a:buFont typeface="Arial" pitchFamily="34" charset="0"/>
              <a:buChar char="•"/>
            </a:pPr>
            <a:r>
              <a:rPr lang="es-MX" altLang="en-US" sz="1400" b="0" dirty="0" smtClean="0">
                <a:ea typeface="Myriad Pro"/>
                <a:cs typeface="Times New Roman" pitchFamily="18" charset="0"/>
              </a:rPr>
              <a:t>Al 15 de mayo</a:t>
            </a:r>
            <a:r>
              <a:rPr lang="es-MX" altLang="en-US" sz="1400" dirty="0" smtClean="0">
                <a:ea typeface="Myriad Pro"/>
                <a:cs typeface="Times New Roman" pitchFamily="18" charset="0"/>
              </a:rPr>
              <a:t> </a:t>
            </a:r>
            <a:r>
              <a:rPr lang="es-MX" altLang="en-US" sz="1400" b="0" dirty="0" smtClean="0">
                <a:ea typeface="Myriad Pro"/>
                <a:cs typeface="Times New Roman" pitchFamily="18" charset="0"/>
              </a:rPr>
              <a:t>de 2015 se tienen los siguientes analíticos </a:t>
            </a:r>
            <a:r>
              <a:rPr lang="es-MX" altLang="en-US" sz="1400" dirty="0" smtClean="0">
                <a:ea typeface="Myriad Pro"/>
                <a:cs typeface="Times New Roman" pitchFamily="18" charset="0"/>
              </a:rPr>
              <a:t>:</a:t>
            </a:r>
            <a:endParaRPr lang="es-MX" altLang="en-US" sz="1400" dirty="0">
              <a:ea typeface="Myriad Pro"/>
              <a:cs typeface="Times New Roman" pitchFamily="18" charset="0"/>
            </a:endParaRPr>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28</a:t>
            </a:fld>
            <a:endParaRPr lang="es-ES" sz="1050" dirty="0">
              <a:solidFill>
                <a:prstClr val="black"/>
              </a:solidFill>
              <a:latin typeface="Arial" pitchFamily="34" charset="0"/>
              <a:cs typeface="Arial" pitchFamily="34" charset="0"/>
            </a:endParaRPr>
          </a:p>
        </p:txBody>
      </p:sp>
      <p:graphicFrame>
        <p:nvGraphicFramePr>
          <p:cNvPr id="2" name="1 Gráfico"/>
          <p:cNvGraphicFramePr/>
          <p:nvPr>
            <p:extLst>
              <p:ext uri="{D42A27DB-BD31-4B8C-83A1-F6EECF244321}">
                <p14:modId xmlns:p14="http://schemas.microsoft.com/office/powerpoint/2010/main" val="3181563740"/>
              </p:ext>
            </p:extLst>
          </p:nvPr>
        </p:nvGraphicFramePr>
        <p:xfrm>
          <a:off x="38099" y="3987538"/>
          <a:ext cx="4276726" cy="2870462"/>
        </p:xfrm>
        <a:graphic>
          <a:graphicData uri="http://schemas.openxmlformats.org/drawingml/2006/chart">
            <c:chart xmlns:c="http://schemas.openxmlformats.org/drawingml/2006/chart" xmlns:r="http://schemas.openxmlformats.org/officeDocument/2006/relationships" r:id="rId2"/>
          </a:graphicData>
        </a:graphic>
      </p:graphicFrame>
      <p:pic>
        <p:nvPicPr>
          <p:cNvPr id="11"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31081"/>
          <a:stretch/>
        </p:blipFill>
        <p:spPr bwMode="auto">
          <a:xfrm>
            <a:off x="2000250" y="3571876"/>
            <a:ext cx="5249452" cy="2476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7 Tabla"/>
          <p:cNvGraphicFramePr>
            <a:graphicFrameLocks noGrp="1"/>
          </p:cNvGraphicFramePr>
          <p:nvPr>
            <p:extLst>
              <p:ext uri="{D42A27DB-BD31-4B8C-83A1-F6EECF244321}">
                <p14:modId xmlns:p14="http://schemas.microsoft.com/office/powerpoint/2010/main" val="1674050396"/>
              </p:ext>
            </p:extLst>
          </p:nvPr>
        </p:nvGraphicFramePr>
        <p:xfrm>
          <a:off x="1616841" y="1651555"/>
          <a:ext cx="6016269" cy="1558857"/>
        </p:xfrm>
        <a:graphic>
          <a:graphicData uri="http://schemas.openxmlformats.org/drawingml/2006/table">
            <a:tbl>
              <a:tblPr/>
              <a:tblGrid>
                <a:gridCol w="2886075"/>
                <a:gridCol w="1410324"/>
                <a:gridCol w="1719870"/>
              </a:tblGrid>
              <a:tr h="332581">
                <a:tc gridSpan="3">
                  <a:txBody>
                    <a:bodyPr/>
                    <a:lstStyle/>
                    <a:p>
                      <a:pPr algn="ctr" fontAlgn="b"/>
                      <a:r>
                        <a:rPr lang="es-MX" sz="1400" b="1" i="0" u="none" strike="noStrike" dirty="0" smtClean="0">
                          <a:solidFill>
                            <a:schemeClr val="bg1"/>
                          </a:solidFill>
                          <a:effectLst/>
                          <a:latin typeface="Myriad Pro Light"/>
                        </a:rPr>
                        <a:t>Información general</a:t>
                      </a:r>
                      <a:endParaRPr lang="es-MX" sz="1400" b="1" i="0" u="none" strike="noStrike" dirty="0">
                        <a:solidFill>
                          <a:schemeClr val="bg1"/>
                        </a:solidFill>
                        <a:effectLst/>
                        <a:latin typeface="Myriad Pro Light"/>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hMerge="1">
                  <a:txBody>
                    <a:bodyPr/>
                    <a:lstStyle/>
                    <a:p>
                      <a:pPr algn="ctr" fontAlgn="b"/>
                      <a:endParaRPr lang="es-MX" sz="1400" b="1" i="0" u="none" strike="noStrike" dirty="0">
                        <a:solidFill>
                          <a:schemeClr val="bg1"/>
                        </a:solidFill>
                        <a:effectLst/>
                        <a:latin typeface="Myriad Pro Ligh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hMerge="1">
                  <a:txBody>
                    <a:bodyPr/>
                    <a:lstStyle/>
                    <a:p>
                      <a:pPr algn="ctr" fontAlgn="b"/>
                      <a:endParaRPr lang="es-MX" sz="1400" b="1" i="0" u="none" strike="noStrike" dirty="0">
                        <a:solidFill>
                          <a:schemeClr val="bg1"/>
                        </a:solidFill>
                        <a:effectLst/>
                        <a:latin typeface="Myriad Pro Ligh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397601">
                <a:tc>
                  <a:txBody>
                    <a:bodyPr/>
                    <a:lstStyle/>
                    <a:p>
                      <a:pPr lvl="0" algn="l" fontAlgn="b"/>
                      <a:r>
                        <a:rPr lang="es-MX" sz="1400" b="0" i="0" u="none" strike="noStrike" dirty="0" smtClean="0">
                          <a:solidFill>
                            <a:srgbClr val="000000"/>
                          </a:solidFill>
                          <a:effectLst/>
                          <a:latin typeface="Myriad Pro Light"/>
                        </a:rPr>
                        <a:t>Activos netos</a:t>
                      </a:r>
                      <a:endParaRPr lang="es-MX" sz="1400" b="0" i="0" u="none" strike="noStrike" dirty="0">
                        <a:solidFill>
                          <a:srgbClr val="000000"/>
                        </a:solidFill>
                        <a:effectLst/>
                        <a:latin typeface="Myriad Pro Light"/>
                      </a:endParaRPr>
                    </a:p>
                  </a:txBody>
                  <a:tcPr marL="36000"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Myriad Pro Light"/>
                        </a:rPr>
                        <a:t>5,049,856</a:t>
                      </a:r>
                      <a:endParaRPr lang="es-MX" sz="14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s-MX" sz="14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81000">
                <a:tc>
                  <a:txBody>
                    <a:bodyPr/>
                    <a:lstStyle/>
                    <a:p>
                      <a:pPr lvl="0" algn="l" fontAlgn="b"/>
                      <a:r>
                        <a:rPr lang="es-MX" sz="1400" b="0" i="0" u="none" strike="noStrike" dirty="0" smtClean="0">
                          <a:solidFill>
                            <a:srgbClr val="000000"/>
                          </a:solidFill>
                          <a:effectLst/>
                          <a:latin typeface="Myriad Pro Light"/>
                        </a:rPr>
                        <a:t>Precio de la acción anterior</a:t>
                      </a:r>
                      <a:endParaRPr lang="es-MX" sz="1400" b="0" i="0" u="none" strike="noStrike" dirty="0">
                        <a:solidFill>
                          <a:srgbClr val="000000"/>
                        </a:solidFill>
                        <a:effectLst/>
                        <a:latin typeface="Myriad Pro Light"/>
                      </a:endParaRPr>
                    </a:p>
                  </a:txBody>
                  <a:tcPr marL="36000"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Myriad Pro Light"/>
                        </a:rPr>
                        <a:t>1.0065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400" b="0" i="0" u="none" strike="noStrike" dirty="0" smtClean="0">
                          <a:solidFill>
                            <a:srgbClr val="000000"/>
                          </a:solidFill>
                          <a:effectLst/>
                          <a:latin typeface="Myriad Pro Light"/>
                        </a:rPr>
                        <a:t>Cambio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47675">
                <a:tc>
                  <a:txBody>
                    <a:bodyPr/>
                    <a:lstStyle/>
                    <a:p>
                      <a:pPr lvl="0" algn="l" fontAlgn="b"/>
                      <a:r>
                        <a:rPr lang="es-MX" sz="1400" b="0" i="0" u="none" strike="noStrike" dirty="0" smtClean="0">
                          <a:solidFill>
                            <a:srgbClr val="000000"/>
                          </a:solidFill>
                          <a:effectLst/>
                          <a:latin typeface="Myriad Pro Light"/>
                        </a:rPr>
                        <a:t>Precio de la acción anterior</a:t>
                      </a:r>
                      <a:endParaRPr lang="es-MX" sz="1400" b="0" i="0" u="none" strike="noStrike" dirty="0">
                        <a:solidFill>
                          <a:srgbClr val="000000"/>
                        </a:solidFill>
                        <a:effectLst/>
                        <a:latin typeface="Myriad Pro Light"/>
                      </a:endParaRPr>
                    </a:p>
                  </a:txBody>
                  <a:tcPr marL="36000"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Myriad Pro Light"/>
                          <a:ea typeface="+mn-ea"/>
                          <a:cs typeface="+mn-cs"/>
                        </a:rPr>
                        <a:t>1.0069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sz="1400" b="0" i="0" u="none" strike="noStrike" kern="1200" dirty="0" smtClean="0">
                          <a:solidFill>
                            <a:srgbClr val="000000"/>
                          </a:solidFill>
                          <a:effectLst/>
                          <a:latin typeface="Myriad Pro Light"/>
                          <a:ea typeface="+mn-ea"/>
                          <a:cs typeface="+mn-cs"/>
                        </a:rPr>
                        <a:t>0.032%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6985154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Myriad Pro Light"/>
                <a:cs typeface="Arial" pitchFamily="34" charset="0"/>
              </a:rPr>
              <a:pPr algn="ctr"/>
              <a:t>29</a:t>
            </a:fld>
            <a:endParaRPr lang="es-ES" sz="1050" dirty="0">
              <a:solidFill>
                <a:prstClr val="black"/>
              </a:solidFill>
              <a:latin typeface="Myriad Pro Light"/>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Myriad Pro Light"/>
                <a:ea typeface="MS PGothic" pitchFamily="34" charset="-128"/>
                <a:cs typeface="Arial" pitchFamily="34" charset="0"/>
              </a:rPr>
              <a:t>Orden del Día</a:t>
            </a:r>
            <a:endParaRPr lang="es-MX" sz="2400" b="1" dirty="0">
              <a:solidFill>
                <a:srgbClr val="CD0000"/>
              </a:solidFill>
              <a:latin typeface="Myriad Pro Light"/>
              <a:ea typeface="MS PGothic" pitchFamily="34" charset="-128"/>
              <a:cs typeface="Arial"/>
            </a:endParaRPr>
          </a:p>
        </p:txBody>
      </p:sp>
      <p:sp>
        <p:nvSpPr>
          <p:cNvPr id="2" name="1 Rectángulo"/>
          <p:cNvSpPr/>
          <p:nvPr/>
        </p:nvSpPr>
        <p:spPr>
          <a:xfrm>
            <a:off x="573797" y="2185961"/>
            <a:ext cx="8009223" cy="4647426"/>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Myriad Pro Light"/>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la composición del portafolio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los avances en la implementación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el estatus del FINVIT.</a:t>
            </a:r>
          </a:p>
          <a:p>
            <a:pPr marL="355600" indent="-355600" algn="just" defTabSz="457200">
              <a:spcAft>
                <a:spcPts val="2400"/>
              </a:spcAft>
              <a:buFont typeface="+mj-lt"/>
              <a:buAutoNum type="arabicPeriod"/>
            </a:pPr>
            <a:r>
              <a:rPr lang="es-MX" sz="1600" b="1" dirty="0">
                <a:solidFill>
                  <a:srgbClr val="CD0000"/>
                </a:solidFill>
                <a:latin typeface="Myriad Pro Light"/>
              </a:rPr>
              <a:t>Informe sobre el cumplimiento del artículo 297 de las “Disposiciones de carácter general aplicables a los organismos de fomento y entidades de fomento” relativo a la contratación de un Proveedor de Precios único.</a:t>
            </a:r>
          </a:p>
          <a:p>
            <a:pPr marL="355600" indent="-355600" algn="just" defTabSz="457200">
              <a:spcAft>
                <a:spcPts val="2400"/>
              </a:spcAft>
              <a:buFont typeface="+mj-lt"/>
              <a:buAutoNum type="arabicPeriod"/>
            </a:pPr>
            <a:r>
              <a:rPr lang="es-MX" sz="1600" b="1" dirty="0" smtClean="0">
                <a:solidFill>
                  <a:srgbClr val="B2B2B2"/>
                </a:solidFill>
                <a:latin typeface="Myriad Pro Light"/>
              </a:rPr>
              <a:t>Informe sobre el estudio para la </a:t>
            </a:r>
            <a:r>
              <a:rPr lang="es-MX" sz="1600" b="1" dirty="0">
                <a:solidFill>
                  <a:srgbClr val="B2B2B2"/>
                </a:solidFill>
                <a:latin typeface="Myriad Pro Light"/>
              </a:rPr>
              <a:t>modificación a las Bases de Funcionamiento del Comité de Inversiones.</a:t>
            </a:r>
          </a:p>
          <a:p>
            <a:pPr algn="just" defTabSz="457200">
              <a:spcAft>
                <a:spcPts val="2400"/>
              </a:spcAft>
            </a:pPr>
            <a:endParaRPr lang="es-MX" sz="1600" b="1" dirty="0">
              <a:solidFill>
                <a:srgbClr val="CD0000"/>
              </a:solidFill>
              <a:latin typeface="Myriad Pro Light"/>
            </a:endParaRPr>
          </a:p>
        </p:txBody>
      </p:sp>
      <p:sp>
        <p:nvSpPr>
          <p:cNvPr id="8" name="7 Rectángulo"/>
          <p:cNvSpPr/>
          <p:nvPr/>
        </p:nvSpPr>
        <p:spPr>
          <a:xfrm>
            <a:off x="251156" y="1125128"/>
            <a:ext cx="8323122" cy="861774"/>
          </a:xfrm>
          <a:prstGeom prst="rect">
            <a:avLst/>
          </a:prstGeom>
        </p:spPr>
        <p:txBody>
          <a:bodyPr wrap="square">
            <a:spAutoFit/>
          </a:bodyPr>
          <a:lstStyle/>
          <a:p>
            <a:pPr algn="ctr" defTabSz="457200"/>
            <a:r>
              <a:rPr lang="es-MX" sz="1600" b="1" dirty="0">
                <a:solidFill>
                  <a:prstClr val="black"/>
                </a:solidFill>
                <a:latin typeface="Myriad Pro Light"/>
                <a:ea typeface="MS PGothic" pitchFamily="34" charset="-128"/>
                <a:cs typeface="Arial" pitchFamily="34" charset="0"/>
              </a:rPr>
              <a:t>Grupo de Trabajo de Inversiones </a:t>
            </a:r>
          </a:p>
          <a:p>
            <a:pPr algn="ctr" defTabSz="457200"/>
            <a:r>
              <a:rPr lang="es-MX" sz="1600" b="1" dirty="0">
                <a:solidFill>
                  <a:prstClr val="black"/>
                </a:solidFill>
                <a:latin typeface="Myriad Pro Light"/>
                <a:ea typeface="MS PGothic" pitchFamily="34" charset="-128"/>
                <a:cs typeface="Arial" pitchFamily="34" charset="0"/>
              </a:rPr>
              <a:t>Sesión número </a:t>
            </a:r>
            <a:r>
              <a:rPr lang="es-MX" sz="1600" b="1" dirty="0" smtClean="0">
                <a:solidFill>
                  <a:prstClr val="black"/>
                </a:solidFill>
                <a:latin typeface="Myriad Pro Light"/>
                <a:ea typeface="MS PGothic" pitchFamily="34" charset="-128"/>
                <a:cs typeface="Arial" pitchFamily="34" charset="0"/>
              </a:rPr>
              <a:t>008 </a:t>
            </a:r>
            <a:endParaRPr lang="es-MX" sz="1600" b="1" dirty="0">
              <a:solidFill>
                <a:prstClr val="black"/>
              </a:solidFill>
              <a:latin typeface="Myriad Pro Light"/>
              <a:ea typeface="MS PGothic" pitchFamily="34" charset="-128"/>
              <a:cs typeface="Arial" pitchFamily="34" charset="0"/>
            </a:endParaRPr>
          </a:p>
          <a:p>
            <a:pPr algn="ctr" defTabSz="457200"/>
            <a:r>
              <a:rPr lang="es-MX" sz="1600" b="1" dirty="0" smtClean="0">
                <a:solidFill>
                  <a:prstClr val="black"/>
                </a:solidFill>
                <a:latin typeface="Myriad Pro Light"/>
                <a:ea typeface="MS PGothic" pitchFamily="34" charset="-128"/>
                <a:cs typeface="Arial" pitchFamily="34" charset="0"/>
              </a:rPr>
              <a:t>18 </a:t>
            </a:r>
            <a:r>
              <a:rPr lang="es-MX" sz="1600" b="1" dirty="0">
                <a:solidFill>
                  <a:prstClr val="black"/>
                </a:solidFill>
                <a:latin typeface="Myriad Pro Light"/>
                <a:ea typeface="MS PGothic" pitchFamily="34" charset="-128"/>
                <a:cs typeface="Arial" pitchFamily="34" charset="0"/>
              </a:rPr>
              <a:t>de </a:t>
            </a:r>
            <a:r>
              <a:rPr lang="es-MX" sz="1600" b="1" dirty="0" smtClean="0">
                <a:solidFill>
                  <a:prstClr val="black"/>
                </a:solidFill>
                <a:latin typeface="Myriad Pro Light"/>
                <a:ea typeface="MS PGothic" pitchFamily="34" charset="-128"/>
                <a:cs typeface="Arial" pitchFamily="34" charset="0"/>
              </a:rPr>
              <a:t>mayo </a:t>
            </a:r>
            <a:r>
              <a:rPr lang="es-MX" sz="1600" b="1" dirty="0">
                <a:solidFill>
                  <a:prstClr val="black"/>
                </a:solidFill>
                <a:latin typeface="Myriad Pro Light"/>
                <a:ea typeface="MS PGothic" pitchFamily="34" charset="-128"/>
                <a:cs typeface="Arial" pitchFamily="34" charset="0"/>
              </a:rPr>
              <a:t>de 2015</a:t>
            </a:r>
          </a:p>
        </p:txBody>
      </p:sp>
    </p:spTree>
    <p:extLst>
      <p:ext uri="{BB962C8B-B14F-4D97-AF65-F5344CB8AC3E}">
        <p14:creationId xmlns:p14="http://schemas.microsoft.com/office/powerpoint/2010/main" val="2052619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44705" y="3749678"/>
            <a:ext cx="6840000" cy="2822698"/>
          </a:xfrm>
          <a:noFill/>
        </p:spPr>
        <p:txBody>
          <a:bodyPr>
            <a:noAutofit/>
          </a:bodyPr>
          <a:lstStyle/>
          <a:p>
            <a:pPr marL="182563" indent="-182563" algn="just" defTabSz="913881">
              <a:spcAft>
                <a:spcPts val="600"/>
              </a:spcAft>
              <a:buFont typeface="Arial" pitchFamily="34" charset="0"/>
              <a:buChar char="•"/>
            </a:pPr>
            <a:r>
              <a:rPr lang="es-MX" sz="1600" dirty="0" smtClean="0">
                <a:latin typeface="+mn-lt"/>
                <a:cs typeface="+mn-cs"/>
              </a:rPr>
              <a:t>En </a:t>
            </a:r>
            <a:r>
              <a:rPr lang="es-MX" sz="1600" dirty="0">
                <a:latin typeface="+mn-lt"/>
                <a:cs typeface="+mn-cs"/>
              </a:rPr>
              <a:t>cumplimiento a lo establecido por artículo 297 de </a:t>
            </a:r>
            <a:r>
              <a:rPr lang="es-MX" sz="1600" dirty="0" smtClean="0">
                <a:latin typeface="+mn-lt"/>
                <a:cs typeface="+mn-cs"/>
              </a:rPr>
              <a:t>la CUOEF, se propondrá al </a:t>
            </a:r>
            <a:r>
              <a:rPr lang="es-MX" sz="1600" dirty="0">
                <a:latin typeface="+mn-lt"/>
                <a:cs typeface="+mn-cs"/>
              </a:rPr>
              <a:t>Consejo de Administración</a:t>
            </a:r>
            <a:r>
              <a:rPr lang="es-MX" sz="1600" dirty="0" smtClean="0">
                <a:latin typeface="+mn-lt"/>
                <a:cs typeface="+mn-cs"/>
              </a:rPr>
              <a:t>, a través de la Subdirección de Planeación y Finanzas, la </a:t>
            </a:r>
            <a:r>
              <a:rPr lang="es-MX" sz="1600" dirty="0">
                <a:latin typeface="+mn-lt"/>
                <a:cs typeface="+mn-cs"/>
              </a:rPr>
              <a:t>aprobación de la contratación por parte de INFONAVIT y/o de Fideicomisos constituidos por el INFONAVIT para la gestión de inversiones, según se requiera, </a:t>
            </a:r>
            <a:r>
              <a:rPr lang="es-MX" sz="1600" b="1" dirty="0">
                <a:latin typeface="+mn-lt"/>
                <a:cs typeface="+mn-cs"/>
              </a:rPr>
              <a:t>de los servicios de proveeduría de precios de la sociedad denominada Valuación Operativa y Referencias de Mercado S.A. de C.V. (VALMER)</a:t>
            </a:r>
            <a:r>
              <a:rPr lang="es-MX" sz="1600" dirty="0">
                <a:latin typeface="+mn-lt"/>
                <a:cs typeface="+mn-cs"/>
              </a:rPr>
              <a:t>, </a:t>
            </a:r>
            <a:r>
              <a:rPr lang="es-MX" sz="1600" dirty="0" smtClean="0">
                <a:latin typeface="+mn-lt"/>
                <a:cs typeface="+mn-cs"/>
              </a:rPr>
              <a:t>como </a:t>
            </a:r>
            <a:r>
              <a:rPr lang="es-MX" sz="1600" dirty="0">
                <a:latin typeface="+mn-lt"/>
                <a:cs typeface="+mn-cs"/>
              </a:rPr>
              <a:t>proveedor único de precios, para la valuación de valores y demás instrumentos financieros que integren los distintos portafolios de inversión gestionados por el </a:t>
            </a:r>
            <a:r>
              <a:rPr lang="es-MX" sz="1600" dirty="0" smtClean="0">
                <a:latin typeface="+mn-lt"/>
                <a:cs typeface="+mn-cs"/>
              </a:rPr>
              <a:t>INFONAVIT. </a:t>
            </a:r>
            <a:endParaRPr lang="es-MX" sz="1600" dirty="0">
              <a:latin typeface="+mn-lt"/>
            </a:endParaRPr>
          </a:p>
        </p:txBody>
      </p:sp>
      <p:sp>
        <p:nvSpPr>
          <p:cNvPr id="8" name="1 Título"/>
          <p:cNvSpPr txBox="1">
            <a:spLocks/>
          </p:cNvSpPr>
          <p:nvPr/>
        </p:nvSpPr>
        <p:spPr>
          <a:xfrm>
            <a:off x="144000" y="288000"/>
            <a:ext cx="6813051" cy="677773"/>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Propuesta de aprobación </a:t>
            </a:r>
            <a:r>
              <a:rPr lang="es-MX" sz="2400" b="1" dirty="0"/>
              <a:t>de la contratación del </a:t>
            </a:r>
            <a:r>
              <a:rPr lang="es-MX" sz="2400" b="1" dirty="0" smtClean="0"/>
              <a:t>Proveedor de Precios</a:t>
            </a:r>
            <a:endParaRPr lang="es-MX" sz="2800" b="1" dirty="0"/>
          </a:p>
        </p:txBody>
      </p:sp>
      <p:sp>
        <p:nvSpPr>
          <p:cNvPr id="9"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30</a:t>
            </a:fld>
            <a:endParaRPr lang="es-ES" sz="1050" dirty="0">
              <a:solidFill>
                <a:prstClr val="black"/>
              </a:solidFill>
              <a:latin typeface="Arial" pitchFamily="34" charset="0"/>
              <a:cs typeface="Arial" pitchFamily="34" charset="0"/>
            </a:endParaRPr>
          </a:p>
        </p:txBody>
      </p:sp>
      <p:sp>
        <p:nvSpPr>
          <p:cNvPr id="10" name="Rectangle 9"/>
          <p:cNvSpPr/>
          <p:nvPr/>
        </p:nvSpPr>
        <p:spPr>
          <a:xfrm>
            <a:off x="146795" y="1272209"/>
            <a:ext cx="1512000" cy="220251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smtClean="0">
                <a:solidFill>
                  <a:prstClr val="white"/>
                </a:solidFill>
              </a:rPr>
              <a:t>Antecedentes</a:t>
            </a:r>
            <a:endParaRPr lang="es-MX" sz="1400" b="1" dirty="0">
              <a:solidFill>
                <a:prstClr val="white"/>
              </a:solidFill>
            </a:endParaRPr>
          </a:p>
        </p:txBody>
      </p:sp>
      <p:sp>
        <p:nvSpPr>
          <p:cNvPr id="13" name="Rectangle 9"/>
          <p:cNvSpPr/>
          <p:nvPr/>
        </p:nvSpPr>
        <p:spPr>
          <a:xfrm>
            <a:off x="130875" y="3676490"/>
            <a:ext cx="1512305" cy="2692505"/>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smtClean="0">
                <a:solidFill>
                  <a:prstClr val="white"/>
                </a:solidFill>
              </a:rPr>
              <a:t>Propuesta</a:t>
            </a:r>
            <a:endParaRPr lang="es-MX" sz="1400" b="1" dirty="0">
              <a:solidFill>
                <a:prstClr val="white"/>
              </a:solidFill>
            </a:endParaRPr>
          </a:p>
        </p:txBody>
      </p:sp>
      <p:sp>
        <p:nvSpPr>
          <p:cNvPr id="4" name="3 Rectángulo"/>
          <p:cNvSpPr/>
          <p:nvPr/>
        </p:nvSpPr>
        <p:spPr>
          <a:xfrm>
            <a:off x="1844705" y="1209926"/>
            <a:ext cx="6840000" cy="2385268"/>
          </a:xfrm>
          <a:prstGeom prst="rect">
            <a:avLst/>
          </a:prstGeom>
        </p:spPr>
        <p:txBody>
          <a:bodyPr wrap="square">
            <a:spAutoFit/>
          </a:bodyPr>
          <a:lstStyle/>
          <a:p>
            <a:pPr marL="182563" indent="-182563" algn="just">
              <a:spcAft>
                <a:spcPts val="600"/>
              </a:spcAft>
              <a:buFont typeface="Arial" pitchFamily="34" charset="0"/>
              <a:buChar char="•"/>
            </a:pPr>
            <a:r>
              <a:rPr lang="es-MX" sz="1600" dirty="0"/>
              <a:t>El 1º de diciembre de 2014, se publicaron en el Diario Oficial de la Federación las Disposiciones de carácter general aplicables a los organismos de fomento y entidades de fomento (la “CUOEF”), emitidas por la Comisión Nacional Bancaria y de Valores (la “CNBV</a:t>
            </a:r>
            <a:r>
              <a:rPr lang="es-MX" sz="1600" dirty="0" smtClean="0"/>
              <a:t>”). En </a:t>
            </a:r>
            <a:r>
              <a:rPr lang="es-MX" sz="1600" dirty="0"/>
              <a:t>su Título Cuarto, Capítulo II, Artículo 297, </a:t>
            </a:r>
            <a:r>
              <a:rPr lang="es-MX" sz="1600" dirty="0" smtClean="0"/>
              <a:t>establece lo </a:t>
            </a:r>
            <a:r>
              <a:rPr lang="es-MX" sz="1600" dirty="0"/>
              <a:t>siguiente</a:t>
            </a:r>
            <a:r>
              <a:rPr lang="es-MX" sz="1600" dirty="0" smtClean="0"/>
              <a:t>:</a:t>
            </a:r>
          </a:p>
          <a:p>
            <a:pPr lvl="1" algn="just"/>
            <a:r>
              <a:rPr lang="es-MX" sz="1600" dirty="0" smtClean="0"/>
              <a:t>……</a:t>
            </a:r>
            <a:endParaRPr lang="es-MX" sz="1600" dirty="0"/>
          </a:p>
          <a:p>
            <a:pPr lvl="1" algn="just"/>
            <a:r>
              <a:rPr lang="es-MX" sz="1600" i="1" dirty="0" smtClean="0"/>
              <a:t>Artículo </a:t>
            </a:r>
            <a:r>
              <a:rPr lang="es-MX" sz="1600" i="1" dirty="0"/>
              <a:t>297 “El Consejo de los Organismos de Fomento y Entidades de Fomento, deberá aprobar la contratación de un solo Proveedor de Precios para los efectos del presente capítulo”.</a:t>
            </a:r>
          </a:p>
        </p:txBody>
      </p:sp>
      <p:cxnSp>
        <p:nvCxnSpPr>
          <p:cNvPr id="14" name="Straight Connector 61"/>
          <p:cNvCxnSpPr/>
          <p:nvPr/>
        </p:nvCxnSpPr>
        <p:spPr>
          <a:xfrm>
            <a:off x="182518" y="3595073"/>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63212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Myriad Pro Light"/>
                <a:cs typeface="Arial" pitchFamily="34" charset="0"/>
              </a:rPr>
              <a:pPr algn="ctr"/>
              <a:t>31</a:t>
            </a:fld>
            <a:endParaRPr lang="es-ES" sz="1050" dirty="0">
              <a:solidFill>
                <a:prstClr val="black"/>
              </a:solidFill>
              <a:latin typeface="Myriad Pro Light"/>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latin typeface="Myriad Pro Light"/>
                <a:ea typeface="MS PGothic" pitchFamily="34" charset="-128"/>
                <a:cs typeface="Arial" pitchFamily="34" charset="0"/>
              </a:rPr>
              <a:t>Orden del Día</a:t>
            </a:r>
            <a:endParaRPr lang="es-MX" sz="2400" b="1" dirty="0">
              <a:solidFill>
                <a:srgbClr val="CD0000"/>
              </a:solidFill>
              <a:latin typeface="Myriad Pro Light"/>
              <a:ea typeface="MS PGothic" pitchFamily="34" charset="-128"/>
              <a:cs typeface="Arial"/>
            </a:endParaRPr>
          </a:p>
        </p:txBody>
      </p:sp>
      <p:sp>
        <p:nvSpPr>
          <p:cNvPr id="2" name="1 Rectángulo"/>
          <p:cNvSpPr/>
          <p:nvPr/>
        </p:nvSpPr>
        <p:spPr>
          <a:xfrm>
            <a:off x="573797" y="2185961"/>
            <a:ext cx="8009223" cy="4647426"/>
          </a:xfrm>
          <a:prstGeom prst="rect">
            <a:avLst/>
          </a:prstGeom>
        </p:spPr>
        <p:txBody>
          <a:bodyPr wrap="square">
            <a:spAutoFit/>
          </a:bodyPr>
          <a:lstStyle/>
          <a:p>
            <a:pPr marL="355600" indent="-355600" algn="just" defTabSz="457200">
              <a:spcAft>
                <a:spcPts val="2400"/>
              </a:spcAft>
              <a:buFont typeface="+mj-lt"/>
              <a:buAutoNum type="arabicPeriod"/>
            </a:pPr>
            <a:r>
              <a:rPr lang="es-MX" sz="1600" b="1" dirty="0">
                <a:solidFill>
                  <a:srgbClr val="B2B2B2"/>
                </a:solidFill>
                <a:latin typeface="Myriad Pro Light"/>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la composición del portafolio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los avances en la implementación del FANVIT.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el estatus del FINVIT.</a:t>
            </a:r>
          </a:p>
          <a:p>
            <a:pPr marL="355600" indent="-355600" algn="just" defTabSz="457200">
              <a:spcAft>
                <a:spcPts val="2400"/>
              </a:spcAft>
              <a:buFont typeface="+mj-lt"/>
              <a:buAutoNum type="arabicPeriod"/>
            </a:pPr>
            <a:r>
              <a:rPr lang="es-MX" sz="1600" b="1" dirty="0">
                <a:solidFill>
                  <a:srgbClr val="B2B2B2"/>
                </a:solidFill>
                <a:latin typeface="Myriad Pro Light"/>
              </a:rPr>
              <a:t>Informe sobre el cumplimiento del artículo 297 de las “Disposiciones de carácter general aplicables a los organismos de fomento y entidades de fomento” relativo a la contratación de un Proveedor de Precios único.</a:t>
            </a:r>
          </a:p>
          <a:p>
            <a:pPr marL="355600" indent="-355600" algn="just" defTabSz="457200">
              <a:spcAft>
                <a:spcPts val="2400"/>
              </a:spcAft>
              <a:buFont typeface="+mj-lt"/>
              <a:buAutoNum type="arabicPeriod"/>
            </a:pPr>
            <a:r>
              <a:rPr lang="es-MX" sz="1600" b="1" dirty="0">
                <a:solidFill>
                  <a:srgbClr val="CD0000"/>
                </a:solidFill>
                <a:latin typeface="Myriad Pro Light"/>
              </a:rPr>
              <a:t>Informe sobre el estudio para la modificación a las Bases de Funcionamiento del Comité de Inversiones.</a:t>
            </a:r>
          </a:p>
          <a:p>
            <a:pPr algn="just" defTabSz="457200">
              <a:spcAft>
                <a:spcPts val="2400"/>
              </a:spcAft>
            </a:pPr>
            <a:endParaRPr lang="es-MX" sz="1600" b="1" dirty="0">
              <a:solidFill>
                <a:srgbClr val="CD0000"/>
              </a:solidFill>
              <a:latin typeface="Myriad Pro Light"/>
            </a:endParaRPr>
          </a:p>
        </p:txBody>
      </p:sp>
      <p:sp>
        <p:nvSpPr>
          <p:cNvPr id="7" name="6 Rectángulo"/>
          <p:cNvSpPr/>
          <p:nvPr/>
        </p:nvSpPr>
        <p:spPr>
          <a:xfrm>
            <a:off x="251156" y="1125128"/>
            <a:ext cx="8323122" cy="861774"/>
          </a:xfrm>
          <a:prstGeom prst="rect">
            <a:avLst/>
          </a:prstGeom>
        </p:spPr>
        <p:txBody>
          <a:bodyPr wrap="square">
            <a:spAutoFit/>
          </a:bodyPr>
          <a:lstStyle/>
          <a:p>
            <a:pPr algn="ctr" defTabSz="457200"/>
            <a:r>
              <a:rPr lang="es-MX" sz="1600" b="1" dirty="0">
                <a:solidFill>
                  <a:prstClr val="black"/>
                </a:solidFill>
                <a:latin typeface="Myriad Pro Light"/>
                <a:ea typeface="MS PGothic" pitchFamily="34" charset="-128"/>
                <a:cs typeface="Arial" pitchFamily="34" charset="0"/>
              </a:rPr>
              <a:t>Grupo de Trabajo de Inversiones </a:t>
            </a:r>
          </a:p>
          <a:p>
            <a:pPr algn="ctr" defTabSz="457200"/>
            <a:r>
              <a:rPr lang="es-MX" sz="1600" b="1" dirty="0">
                <a:solidFill>
                  <a:prstClr val="black"/>
                </a:solidFill>
                <a:latin typeface="Myriad Pro Light"/>
                <a:ea typeface="MS PGothic" pitchFamily="34" charset="-128"/>
                <a:cs typeface="Arial" pitchFamily="34" charset="0"/>
              </a:rPr>
              <a:t>Sesión número </a:t>
            </a:r>
            <a:r>
              <a:rPr lang="es-MX" sz="1600" b="1" dirty="0" smtClean="0">
                <a:solidFill>
                  <a:prstClr val="black"/>
                </a:solidFill>
                <a:latin typeface="Myriad Pro Light"/>
                <a:ea typeface="MS PGothic" pitchFamily="34" charset="-128"/>
                <a:cs typeface="Arial" pitchFamily="34" charset="0"/>
              </a:rPr>
              <a:t>008 </a:t>
            </a:r>
            <a:endParaRPr lang="es-MX" sz="1600" b="1" dirty="0">
              <a:solidFill>
                <a:prstClr val="black"/>
              </a:solidFill>
              <a:latin typeface="Myriad Pro Light"/>
              <a:ea typeface="MS PGothic" pitchFamily="34" charset="-128"/>
              <a:cs typeface="Arial" pitchFamily="34" charset="0"/>
            </a:endParaRPr>
          </a:p>
          <a:p>
            <a:pPr algn="ctr" defTabSz="457200"/>
            <a:r>
              <a:rPr lang="es-MX" sz="1600" b="1" dirty="0" smtClean="0">
                <a:solidFill>
                  <a:prstClr val="black"/>
                </a:solidFill>
                <a:latin typeface="Myriad Pro Light"/>
                <a:ea typeface="MS PGothic" pitchFamily="34" charset="-128"/>
                <a:cs typeface="Arial" pitchFamily="34" charset="0"/>
              </a:rPr>
              <a:t>18 </a:t>
            </a:r>
            <a:r>
              <a:rPr lang="es-MX" sz="1600" b="1" dirty="0">
                <a:solidFill>
                  <a:prstClr val="black"/>
                </a:solidFill>
                <a:latin typeface="Myriad Pro Light"/>
                <a:ea typeface="MS PGothic" pitchFamily="34" charset="-128"/>
                <a:cs typeface="Arial" pitchFamily="34" charset="0"/>
              </a:rPr>
              <a:t>de </a:t>
            </a:r>
            <a:r>
              <a:rPr lang="es-MX" sz="1600" b="1" dirty="0" smtClean="0">
                <a:solidFill>
                  <a:prstClr val="black"/>
                </a:solidFill>
                <a:latin typeface="Myriad Pro Light"/>
                <a:ea typeface="MS PGothic" pitchFamily="34" charset="-128"/>
                <a:cs typeface="Arial" pitchFamily="34" charset="0"/>
              </a:rPr>
              <a:t>mayo </a:t>
            </a:r>
            <a:r>
              <a:rPr lang="es-MX" sz="1600" b="1" dirty="0">
                <a:solidFill>
                  <a:prstClr val="black"/>
                </a:solidFill>
                <a:latin typeface="Myriad Pro Light"/>
                <a:ea typeface="MS PGothic" pitchFamily="34" charset="-128"/>
                <a:cs typeface="Arial" pitchFamily="34" charset="0"/>
              </a:rPr>
              <a:t>de 2015</a:t>
            </a:r>
          </a:p>
        </p:txBody>
      </p:sp>
    </p:spTree>
    <p:extLst>
      <p:ext uri="{BB962C8B-B14F-4D97-AF65-F5344CB8AC3E}">
        <p14:creationId xmlns:p14="http://schemas.microsoft.com/office/powerpoint/2010/main" val="26483527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4000" y="1192111"/>
            <a:ext cx="8608549" cy="4834973"/>
          </a:xfrm>
          <a:noFill/>
        </p:spPr>
        <p:txBody>
          <a:bodyPr>
            <a:noAutofit/>
          </a:bodyPr>
          <a:lstStyle/>
          <a:p>
            <a:pPr>
              <a:spcBef>
                <a:spcPts val="600"/>
              </a:spcBef>
              <a:spcAft>
                <a:spcPts val="600"/>
              </a:spcAft>
            </a:pPr>
            <a:r>
              <a:rPr lang="es-MX" sz="1550" dirty="0" smtClean="0"/>
              <a:t>El Consejo </a:t>
            </a:r>
            <a:r>
              <a:rPr lang="es-MX" sz="1550" dirty="0"/>
              <a:t>de </a:t>
            </a:r>
            <a:r>
              <a:rPr lang="es-MX" sz="1550" dirty="0" smtClean="0"/>
              <a:t>Administración, mediante la resolución RCA-4750-08/14 </a:t>
            </a:r>
            <a:r>
              <a:rPr lang="es-MX" sz="1550" dirty="0"/>
              <a:t>tomada en su sesión ordinaria número 760, </a:t>
            </a:r>
            <a:r>
              <a:rPr lang="es-MX" sz="1550" dirty="0" smtClean="0"/>
              <a:t>del </a:t>
            </a:r>
            <a:r>
              <a:rPr lang="es-MX" sz="1550" dirty="0"/>
              <a:t>27 de agosto mayo de 2014, </a:t>
            </a:r>
            <a:r>
              <a:rPr lang="es-MX" sz="1550" dirty="0" smtClean="0"/>
              <a:t>aprobó las </a:t>
            </a:r>
            <a:r>
              <a:rPr lang="es-MX" sz="1550" dirty="0"/>
              <a:t>Bases de Funcionamiento del Comité de </a:t>
            </a:r>
            <a:r>
              <a:rPr lang="es-MX" sz="1550" dirty="0" smtClean="0"/>
              <a:t>Inversiones.</a:t>
            </a:r>
          </a:p>
          <a:p>
            <a:pPr>
              <a:spcBef>
                <a:spcPts val="600"/>
              </a:spcBef>
              <a:spcAft>
                <a:spcPts val="600"/>
              </a:spcAft>
            </a:pPr>
            <a:r>
              <a:rPr lang="es-MX" sz="1550" dirty="0" smtClean="0"/>
              <a:t>El </a:t>
            </a:r>
            <a:r>
              <a:rPr lang="es-MX" sz="1550" dirty="0"/>
              <a:t>1º de diciembre de 2014, se publicaron en el Diario Oficial de la </a:t>
            </a:r>
            <a:r>
              <a:rPr lang="es-MX" sz="1550" dirty="0" smtClean="0"/>
              <a:t>Federación (“DOF”) </a:t>
            </a:r>
            <a:r>
              <a:rPr lang="es-MX" sz="1550" dirty="0"/>
              <a:t>las Disposiciones de carácter general aplicables a los organismos de fomento y entidades de fomento, emitidas por la Comisión Nacional Bancaria y de Valores (la “CUOEF</a:t>
            </a:r>
            <a:r>
              <a:rPr lang="es-MX" sz="1550" dirty="0" smtClean="0"/>
              <a:t>”).</a:t>
            </a:r>
          </a:p>
          <a:p>
            <a:pPr algn="just">
              <a:spcBef>
                <a:spcPts val="600"/>
              </a:spcBef>
              <a:spcAft>
                <a:spcPts val="600"/>
              </a:spcAft>
            </a:pPr>
            <a:r>
              <a:rPr lang="es-MX" sz="1550" dirty="0" smtClean="0"/>
              <a:t>De acuerdo a la CUOEF, dentro </a:t>
            </a:r>
            <a:r>
              <a:rPr lang="es-MX" sz="1550" dirty="0"/>
              <a:t>del objeto del Comité de </a:t>
            </a:r>
            <a:r>
              <a:rPr lang="es-MX" sz="1550" dirty="0" smtClean="0"/>
              <a:t>Riesgos están: (i</a:t>
            </a:r>
            <a:r>
              <a:rPr lang="es-MX" sz="1550" dirty="0"/>
              <a:t>) la administración de los riesgos a que se encuentra expuesto el Infonavit, y (ii) la vigilancia de que la realización de las operaciones se ajuste (a) a los objetivos, políticas y procedimientos para la Administración Integral de Riesgos, y (b) a los Límites Globales de Exposición al Riesgo, aprobados previamente por el Consejo de Administración.</a:t>
            </a:r>
          </a:p>
          <a:p>
            <a:pPr algn="just">
              <a:spcBef>
                <a:spcPts val="600"/>
              </a:spcBef>
              <a:spcAft>
                <a:spcPts val="600"/>
              </a:spcAft>
            </a:pPr>
            <a:r>
              <a:rPr lang="es-MX" sz="1550" dirty="0" smtClean="0"/>
              <a:t>Derivado de dicha publicación </a:t>
            </a:r>
            <a:r>
              <a:rPr lang="es-MX" sz="1550" dirty="0"/>
              <a:t>de la </a:t>
            </a:r>
            <a:r>
              <a:rPr lang="es-MX" sz="1550" dirty="0" smtClean="0"/>
              <a:t>CUOEF, </a:t>
            </a:r>
            <a:r>
              <a:rPr lang="es-MX" sz="1550" dirty="0"/>
              <a:t>se generó duplicidad de funciones entre el Comité de Riesgos y el Comité de Inversiones del Instituto. Por lo anterior, la </a:t>
            </a:r>
            <a:r>
              <a:rPr lang="es-MX" sz="1550" dirty="0" smtClean="0"/>
              <a:t>Administración, con </a:t>
            </a:r>
            <a:r>
              <a:rPr lang="es-MX" sz="1550" dirty="0"/>
              <a:t>fundamento en el artículo Segundo Transitorio de las Bases de Funcionamiento del Comité de Inversiones, </a:t>
            </a:r>
            <a:r>
              <a:rPr lang="es-MX" sz="1550" dirty="0" smtClean="0"/>
              <a:t>propone </a:t>
            </a:r>
            <a:r>
              <a:rPr lang="es-MX" sz="1550" dirty="0"/>
              <a:t>al Consejo de Administración las modificaciones a las Bases vigentes. </a:t>
            </a:r>
            <a:endParaRPr lang="es-MX" sz="1550" dirty="0" smtClean="0"/>
          </a:p>
          <a:p>
            <a:pPr algn="just">
              <a:spcBef>
                <a:spcPts val="600"/>
              </a:spcBef>
              <a:spcAft>
                <a:spcPts val="600"/>
              </a:spcAft>
            </a:pPr>
            <a:r>
              <a:rPr lang="es-MX" sz="1550" dirty="0" smtClean="0"/>
              <a:t>El </a:t>
            </a:r>
            <a:r>
              <a:rPr lang="es-MX" sz="1550" dirty="0"/>
              <a:t>24 de Marzo de 2015, el Consejo de Administración, en su sesión 767, delegó en el Comité de Inversiones la modificación a sus Bases de Funcionamiento.</a:t>
            </a:r>
          </a:p>
          <a:p>
            <a:endParaRPr lang="es-MX" sz="1550" dirty="0"/>
          </a:p>
        </p:txBody>
      </p:sp>
      <p:sp>
        <p:nvSpPr>
          <p:cNvPr id="8" name="1 Título"/>
          <p:cNvSpPr txBox="1">
            <a:spLocks/>
          </p:cNvSpPr>
          <p:nvPr/>
        </p:nvSpPr>
        <p:spPr>
          <a:xfrm>
            <a:off x="144000" y="288000"/>
            <a:ext cx="6813051" cy="67777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Antecedentes</a:t>
            </a:r>
            <a:endParaRPr lang="es-MX" sz="2800" b="1" dirty="0"/>
          </a:p>
        </p:txBody>
      </p:sp>
    </p:spTree>
    <p:extLst>
      <p:ext uri="{BB962C8B-B14F-4D97-AF65-F5344CB8AC3E}">
        <p14:creationId xmlns:p14="http://schemas.microsoft.com/office/powerpoint/2010/main" val="30032315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067" y="1114387"/>
            <a:ext cx="8667925" cy="368487"/>
          </a:xfrm>
          <a:solidFill>
            <a:srgbClr val="E8B7B7"/>
          </a:solidFill>
        </p:spPr>
        <p:txBody>
          <a:bodyPr>
            <a:normAutofit/>
          </a:bodyPr>
          <a:lstStyle/>
          <a:p>
            <a:pPr algn="just"/>
            <a:r>
              <a:rPr lang="es-MX" sz="1600" dirty="0" smtClean="0"/>
              <a:t>Derogaciones propuestas:</a:t>
            </a:r>
            <a:endParaRPr lang="es-MX" sz="1600" dirty="0"/>
          </a:p>
        </p:txBody>
      </p:sp>
      <p:sp>
        <p:nvSpPr>
          <p:cNvPr id="4" name="3 Rectángulo"/>
          <p:cNvSpPr/>
          <p:nvPr/>
        </p:nvSpPr>
        <p:spPr>
          <a:xfrm>
            <a:off x="191067" y="1590279"/>
            <a:ext cx="4333962" cy="5170646"/>
          </a:xfrm>
          <a:prstGeom prst="rect">
            <a:avLst/>
          </a:prstGeom>
          <a:ln>
            <a:solidFill>
              <a:schemeClr val="accent2"/>
            </a:solidFill>
          </a:ln>
        </p:spPr>
        <p:txBody>
          <a:bodyPr wrap="square">
            <a:spAutoFit/>
          </a:bodyPr>
          <a:lstStyle/>
          <a:p>
            <a:pPr lvl="0" algn="ctr"/>
            <a:r>
              <a:rPr lang="es-MX" sz="1100" b="1" dirty="0" smtClean="0"/>
              <a:t>De las </a:t>
            </a:r>
            <a:r>
              <a:rPr lang="es-MX" sz="1100" b="1" u="sng" dirty="0"/>
              <a:t>Bases de Funcionamiento del Comité de Inversiones</a:t>
            </a:r>
            <a:r>
              <a:rPr lang="es-MX" sz="1100" b="1" dirty="0"/>
              <a:t>:</a:t>
            </a:r>
            <a:endParaRPr lang="es-MX" sz="1100" b="1" dirty="0" smtClean="0"/>
          </a:p>
          <a:p>
            <a:pPr lvl="0" algn="just"/>
            <a:endParaRPr lang="es-MX" sz="1100" dirty="0">
              <a:solidFill>
                <a:srgbClr val="C00000"/>
              </a:solidFill>
            </a:endParaRPr>
          </a:p>
          <a:p>
            <a:pPr marL="171450" lvl="0" indent="-171450" algn="just">
              <a:buFont typeface="Arial" pitchFamily="34" charset="0"/>
              <a:buChar char="•"/>
            </a:pPr>
            <a:r>
              <a:rPr lang="es-MX" sz="1100" dirty="0"/>
              <a:t>Se propone la </a:t>
            </a:r>
            <a:r>
              <a:rPr lang="es-MX" sz="1100" b="1" dirty="0"/>
              <a:t>derogación de los numerales VIII, IX y X </a:t>
            </a:r>
            <a:r>
              <a:rPr lang="es-MX" sz="1100" dirty="0"/>
              <a:t>de las </a:t>
            </a:r>
            <a:r>
              <a:rPr lang="es-MX" sz="1100" dirty="0" smtClean="0"/>
              <a:t>de </a:t>
            </a:r>
            <a:r>
              <a:rPr lang="es-MX" sz="1100" dirty="0"/>
              <a:t>las Bases de Funcionamiento del Comité de </a:t>
            </a:r>
            <a:r>
              <a:rPr lang="es-MX" sz="1100" dirty="0" smtClean="0"/>
              <a:t>Inversiones por estar contemplados en las </a:t>
            </a:r>
            <a:r>
              <a:rPr lang="es-MX" sz="1100" u="sng" dirty="0" smtClean="0"/>
              <a:t>Bases de Funcionamiento del Comité de Riesgos</a:t>
            </a:r>
            <a:r>
              <a:rPr lang="es-MX" sz="1100" dirty="0" smtClean="0"/>
              <a:t>:</a:t>
            </a:r>
          </a:p>
          <a:p>
            <a:r>
              <a:rPr lang="es-MX" sz="1100" dirty="0"/>
              <a:t> </a:t>
            </a:r>
          </a:p>
          <a:p>
            <a:pPr marL="182563" lvl="1"/>
            <a:r>
              <a:rPr lang="es-MX" sz="1100" dirty="0" smtClean="0"/>
              <a:t>VIII. Definir </a:t>
            </a:r>
            <a:r>
              <a:rPr lang="es-MX" sz="1100" dirty="0"/>
              <a:t>los límites al riesgo a los que se expondrán las inversiones de los Recursos del Infonavit y someterlos a la aprobación del Consejo de Administración, con la opinión del Comité de </a:t>
            </a:r>
            <a:r>
              <a:rPr lang="es-MX" sz="1100" dirty="0" smtClean="0"/>
              <a:t>Riesgos</a:t>
            </a:r>
            <a:endParaRPr lang="es-MX" sz="1100" dirty="0"/>
          </a:p>
          <a:p>
            <a:pPr marL="182563" lvl="1"/>
            <a:r>
              <a:rPr lang="es-MX" sz="1100" b="1" dirty="0" smtClean="0"/>
              <a:t>(Inciso B. de las </a:t>
            </a:r>
            <a:r>
              <a:rPr lang="es-MX" sz="1100" b="1" dirty="0"/>
              <a:t>De las Bases de Funcionamiento del Comité de </a:t>
            </a:r>
            <a:r>
              <a:rPr lang="es-MX" sz="1100" b="1" dirty="0" smtClean="0"/>
              <a:t>Riesgos)</a:t>
            </a:r>
            <a:endParaRPr lang="es-MX" sz="1100" b="1" dirty="0"/>
          </a:p>
          <a:p>
            <a:pPr marL="182563" lvl="1"/>
            <a:r>
              <a:rPr lang="es-MX" sz="1100" dirty="0"/>
              <a:t> </a:t>
            </a:r>
          </a:p>
          <a:p>
            <a:pPr marL="182563" lvl="1"/>
            <a:r>
              <a:rPr lang="es-MX" sz="1100" dirty="0" smtClean="0"/>
              <a:t>IX. Vigilar </a:t>
            </a:r>
            <a:r>
              <a:rPr lang="es-MX" sz="1100" dirty="0"/>
              <a:t>y ajustar los límites de exposición respecto de los distintos tipos de riesgo o, en su caso, proponer al Comité de Riesgos, para la aprobación del Consejo de Administración, un ajuste de dichos límites cuando la estrategia de inversión de los Recursos del Infonavit lo </a:t>
            </a:r>
            <a:r>
              <a:rPr lang="es-MX" sz="1100" dirty="0" smtClean="0"/>
              <a:t>requieran</a:t>
            </a:r>
          </a:p>
          <a:p>
            <a:pPr marL="182563" lvl="1"/>
            <a:r>
              <a:rPr lang="es-MX" sz="1100" b="1" dirty="0" smtClean="0"/>
              <a:t>(Inciso F. </a:t>
            </a:r>
            <a:r>
              <a:rPr lang="es-MX" sz="1100" b="1" dirty="0"/>
              <a:t>de las De las </a:t>
            </a:r>
            <a:r>
              <a:rPr lang="es-MX" sz="1100" b="1" u="sng" dirty="0"/>
              <a:t>Bases de Funcionamiento del Comité de Riesgos</a:t>
            </a:r>
            <a:r>
              <a:rPr lang="es-MX" sz="1100" b="1" dirty="0" smtClean="0"/>
              <a:t>)</a:t>
            </a:r>
            <a:endParaRPr lang="es-MX" sz="1100" b="1" dirty="0"/>
          </a:p>
          <a:p>
            <a:pPr marL="182563" lvl="1"/>
            <a:r>
              <a:rPr lang="es-MX" sz="1100" dirty="0"/>
              <a:t> </a:t>
            </a:r>
          </a:p>
          <a:p>
            <a:pPr marL="182563" lvl="1"/>
            <a:r>
              <a:rPr lang="es-MX" sz="1100" dirty="0" smtClean="0"/>
              <a:t>X. En </a:t>
            </a:r>
            <a:r>
              <a:rPr lang="es-MX" sz="1100" dirty="0"/>
              <a:t>caso de una disrupción (ruptura brusca) en los mercados financieros nacionales o internacionales de forma temporal, en la cual el </a:t>
            </a:r>
            <a:r>
              <a:rPr lang="es-MX" sz="1100" dirty="0" err="1"/>
              <a:t>VaR</a:t>
            </a:r>
            <a:r>
              <a:rPr lang="es-MX" sz="1100" dirty="0"/>
              <a:t> (Valor en Riesgo) y/o el </a:t>
            </a:r>
            <a:r>
              <a:rPr lang="es-MX" sz="1100" dirty="0" err="1"/>
              <a:t>CVaR</a:t>
            </a:r>
            <a:r>
              <a:rPr lang="es-MX" sz="1100" dirty="0"/>
              <a:t> (Valor en Riesgo Condicional) se salgan de sus límites permitidos, el Comité de Inversiones tendrá la facultad de tomar las decisiones necesarias para proteger las inversiones de los Recursos del Infonavit, informando al Consejo de </a:t>
            </a:r>
            <a:r>
              <a:rPr lang="es-MX" sz="1100" dirty="0" smtClean="0"/>
              <a:t>Administración</a:t>
            </a:r>
            <a:r>
              <a:rPr lang="es-MX" sz="1100" dirty="0"/>
              <a:t>.</a:t>
            </a:r>
            <a:endParaRPr lang="es-MX" sz="1100" dirty="0" smtClean="0"/>
          </a:p>
          <a:p>
            <a:pPr marL="182563" lvl="1"/>
            <a:r>
              <a:rPr lang="es-MX" sz="1100" b="1" dirty="0" smtClean="0"/>
              <a:t>(Incisos C. y D. </a:t>
            </a:r>
            <a:r>
              <a:rPr lang="es-MX" sz="1100" b="1" dirty="0"/>
              <a:t>de las De las </a:t>
            </a:r>
            <a:r>
              <a:rPr lang="es-MX" sz="1100" b="1" u="sng" dirty="0"/>
              <a:t>Bases de Funcionamiento del Comité de Riesgos</a:t>
            </a:r>
            <a:r>
              <a:rPr lang="es-MX" sz="1100" b="1" dirty="0" smtClean="0"/>
              <a:t>)</a:t>
            </a:r>
            <a:endParaRPr lang="es-MX" sz="1600" dirty="0"/>
          </a:p>
        </p:txBody>
      </p:sp>
      <p:sp>
        <p:nvSpPr>
          <p:cNvPr id="11" name="10 Rectángulo"/>
          <p:cNvSpPr/>
          <p:nvPr/>
        </p:nvSpPr>
        <p:spPr>
          <a:xfrm>
            <a:off x="4525029" y="1590279"/>
            <a:ext cx="4333963" cy="4154984"/>
          </a:xfrm>
          <a:prstGeom prst="rect">
            <a:avLst/>
          </a:prstGeom>
          <a:ln>
            <a:solidFill>
              <a:schemeClr val="accent2"/>
            </a:solidFill>
          </a:ln>
        </p:spPr>
        <p:txBody>
          <a:bodyPr wrap="square">
            <a:spAutoFit/>
          </a:bodyPr>
          <a:lstStyle/>
          <a:p>
            <a:pPr lvl="0" algn="ctr"/>
            <a:r>
              <a:rPr lang="es-MX" sz="1100" b="1" dirty="0" smtClean="0"/>
              <a:t>De </a:t>
            </a:r>
            <a:r>
              <a:rPr lang="es-MX" sz="1100" b="1" dirty="0"/>
              <a:t>las </a:t>
            </a:r>
            <a:r>
              <a:rPr lang="es-MX" sz="1100" b="1" u="sng" dirty="0"/>
              <a:t>Bases de Funcionamiento del Comité de </a:t>
            </a:r>
            <a:r>
              <a:rPr lang="es-MX" sz="1100" b="1" u="sng" dirty="0" smtClean="0"/>
              <a:t>Riesgos</a:t>
            </a:r>
            <a:r>
              <a:rPr lang="es-MX" sz="1100" b="1" dirty="0" smtClean="0"/>
              <a:t>:</a:t>
            </a:r>
            <a:endParaRPr lang="es-MX" sz="1100" b="1" dirty="0"/>
          </a:p>
          <a:p>
            <a:endParaRPr lang="es-MX" sz="1100" b="1" dirty="0" smtClean="0"/>
          </a:p>
          <a:p>
            <a:r>
              <a:rPr lang="es-MX" sz="1100" b="1" dirty="0"/>
              <a:t>Duplicidad de funciones identificadas por la Subdirección General de Riesgos del </a:t>
            </a:r>
            <a:r>
              <a:rPr lang="es-MX" sz="1100" b="1" dirty="0" smtClean="0"/>
              <a:t>Instituto:</a:t>
            </a:r>
          </a:p>
          <a:p>
            <a:endParaRPr lang="es-MX" sz="1100" b="1" dirty="0"/>
          </a:p>
          <a:p>
            <a:r>
              <a:rPr lang="es-MX" sz="1100" b="1" dirty="0" smtClean="0"/>
              <a:t>Séptima</a:t>
            </a:r>
            <a:r>
              <a:rPr lang="es-MX" sz="1100" b="1" dirty="0"/>
              <a:t>.- De las Funciones del Comité de Riesgos.</a:t>
            </a:r>
            <a:endParaRPr lang="es-MX" sz="1100" dirty="0"/>
          </a:p>
          <a:p>
            <a:r>
              <a:rPr lang="es-MX" sz="1100" dirty="0"/>
              <a:t>El Comité de Riesgos tendrá las siguientes funciones específicas:</a:t>
            </a:r>
          </a:p>
          <a:p>
            <a:pPr lvl="0"/>
            <a:endParaRPr lang="es-MX" sz="1100" dirty="0"/>
          </a:p>
          <a:p>
            <a:r>
              <a:rPr lang="es-MX" sz="1100" b="1" dirty="0"/>
              <a:t>B</a:t>
            </a:r>
            <a:r>
              <a:rPr lang="es-MX" sz="1100" dirty="0"/>
              <a:t>. Para el caso de riesgos cuantificables y no cuantificables, los límites globales y específicos de exposición a los distintos tipos de riesgo así como los niveles de tolerancia al riesgo;</a:t>
            </a:r>
          </a:p>
          <a:p>
            <a:endParaRPr lang="es-MX" sz="1100" dirty="0"/>
          </a:p>
          <a:p>
            <a:pPr lvl="0"/>
            <a:r>
              <a:rPr lang="es-MX" sz="1100" b="1" dirty="0"/>
              <a:t>C</a:t>
            </a:r>
            <a:r>
              <a:rPr lang="es-MX" sz="1100" dirty="0"/>
              <a:t>. Los mecanismos para la realización de acciones correctivas;</a:t>
            </a:r>
          </a:p>
          <a:p>
            <a:r>
              <a:rPr lang="es-MX" sz="1100" dirty="0"/>
              <a:t> </a:t>
            </a:r>
          </a:p>
          <a:p>
            <a:pPr lvl="0"/>
            <a:r>
              <a:rPr lang="es-MX" sz="1100" b="1" dirty="0"/>
              <a:t>D</a:t>
            </a:r>
            <a:r>
              <a:rPr lang="es-MX" sz="1100" dirty="0"/>
              <a:t>. Las medidas correctivas, los informes de seguimiento y de circunstancias especiales que se deben efectuar cuando se excedan los límites globales o específicos o los niveles de tolerancia de los riesgos cuantificables y no cuantificables;</a:t>
            </a:r>
          </a:p>
          <a:p>
            <a:pPr lvl="0"/>
            <a:endParaRPr lang="es-MX" sz="1100" dirty="0"/>
          </a:p>
          <a:p>
            <a:r>
              <a:rPr lang="es-MX" sz="1100" b="1" dirty="0"/>
              <a:t>F</a:t>
            </a:r>
            <a:r>
              <a:rPr lang="es-MX" sz="1100" dirty="0"/>
              <a:t>. Para el caso de riesgos cuantificables y no cuantificables, el ajuste cuando se excedan los límites globales de exposición a los distintos tipos de riesgo, así como los niveles de tolerancia al riesgo;</a:t>
            </a:r>
          </a:p>
          <a:p>
            <a:pPr lvl="0"/>
            <a:endParaRPr lang="es-MX" sz="1100" dirty="0"/>
          </a:p>
          <a:p>
            <a:pPr lvl="0"/>
            <a:endParaRPr lang="es-MX" sz="1100" dirty="0"/>
          </a:p>
        </p:txBody>
      </p:sp>
      <p:sp>
        <p:nvSpPr>
          <p:cNvPr id="7" name="1 Título"/>
          <p:cNvSpPr txBox="1">
            <a:spLocks/>
          </p:cNvSpPr>
          <p:nvPr/>
        </p:nvSpPr>
        <p:spPr>
          <a:xfrm>
            <a:off x="144000" y="288000"/>
            <a:ext cx="6813051" cy="67777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Bases del Comité de Inversiones propuesta</a:t>
            </a:r>
            <a:endParaRPr lang="es-MX" sz="2800" b="1" dirty="0"/>
          </a:p>
        </p:txBody>
      </p:sp>
    </p:spTree>
    <p:extLst>
      <p:ext uri="{BB962C8B-B14F-4D97-AF65-F5344CB8AC3E}">
        <p14:creationId xmlns:p14="http://schemas.microsoft.com/office/powerpoint/2010/main" val="37022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57200" y="1528642"/>
            <a:ext cx="7874000" cy="3367076"/>
          </a:xfrm>
          <a:prstGeom prst="rect">
            <a:avLst/>
          </a:prstGeom>
          <a:ln>
            <a:noFill/>
          </a:ln>
        </p:spPr>
        <p:txBody>
          <a:bodyPr wrap="square">
            <a:spAutoFit/>
          </a:bodyPr>
          <a:lstStyle/>
          <a:p>
            <a:pPr lvl="0" algn="just"/>
            <a:r>
              <a:rPr lang="es-MX" sz="1400" dirty="0" smtClean="0"/>
              <a:t>Se propones las siguientes inserciones a los numerales de las </a:t>
            </a:r>
            <a:r>
              <a:rPr lang="es-MX" sz="1400" u="sng" dirty="0" smtClean="0"/>
              <a:t>Bases </a:t>
            </a:r>
            <a:r>
              <a:rPr lang="es-MX" sz="1400" u="sng" dirty="0"/>
              <a:t>de Funcionamiento del Comité de </a:t>
            </a:r>
            <a:r>
              <a:rPr lang="es-MX" sz="1400" u="sng" dirty="0" smtClean="0"/>
              <a:t>Inversiones</a:t>
            </a:r>
            <a:r>
              <a:rPr lang="es-MX" sz="1400" u="sng" baseline="30000" dirty="0" smtClean="0"/>
              <a:t>1</a:t>
            </a:r>
            <a:r>
              <a:rPr lang="es-MX" sz="1400" dirty="0" smtClean="0"/>
              <a:t>:</a:t>
            </a:r>
            <a:endParaRPr lang="es-MX" sz="1400" dirty="0" smtClean="0">
              <a:solidFill>
                <a:srgbClr val="C00000"/>
              </a:solidFill>
            </a:endParaRPr>
          </a:p>
          <a:p>
            <a:pPr lvl="0" algn="just"/>
            <a:endParaRPr lang="es-MX" sz="1400" dirty="0" smtClean="0">
              <a:solidFill>
                <a:srgbClr val="C00000"/>
              </a:solidFill>
            </a:endParaRPr>
          </a:p>
          <a:p>
            <a:pPr marL="800100" lvl="2" indent="0" algn="just">
              <a:buNone/>
            </a:pPr>
            <a:r>
              <a:rPr lang="es-MX" sz="1400" dirty="0" smtClean="0"/>
              <a:t>(x) Definir un Valor de Referencia para evaluar el desempeño de la cartera </a:t>
            </a:r>
            <a:r>
              <a:rPr lang="es-MX" sz="1400" b="1" dirty="0" smtClean="0">
                <a:solidFill>
                  <a:srgbClr val="C00000"/>
                </a:solidFill>
              </a:rPr>
              <a:t>de cada uno de los fideicomisos de inversión del Infonavit</a:t>
            </a:r>
            <a:r>
              <a:rPr lang="es-MX" sz="1400" dirty="0" smtClean="0"/>
              <a:t>;</a:t>
            </a:r>
          </a:p>
          <a:p>
            <a:pPr marL="800100" lvl="2" indent="0" algn="just">
              <a:buNone/>
            </a:pPr>
            <a:endParaRPr lang="es-MX" sz="1400" dirty="0"/>
          </a:p>
          <a:p>
            <a:pPr marL="800100" lvl="2" indent="0" algn="just">
              <a:buNone/>
            </a:pPr>
            <a:r>
              <a:rPr lang="es-MX" sz="1400" dirty="0"/>
              <a:t>(x) </a:t>
            </a:r>
            <a:r>
              <a:rPr lang="es-MX" sz="1400" dirty="0" smtClean="0"/>
              <a:t>Proponer </a:t>
            </a:r>
            <a:r>
              <a:rPr lang="es-MX" sz="1400" strike="sngStrike" dirty="0"/>
              <a:t>al Consejo de Administración</a:t>
            </a:r>
            <a:r>
              <a:rPr lang="es-MX" sz="1400" dirty="0"/>
              <a:t> las reglas para elegir los tipos de valores que integran la cartera de inversión de los Recursos del Infonavit, así como las estructuras vinculadas a dichas inversiones </a:t>
            </a:r>
            <a:r>
              <a:rPr lang="es-MX" sz="1400" b="1" dirty="0">
                <a:solidFill>
                  <a:srgbClr val="C00000"/>
                </a:solidFill>
              </a:rPr>
              <a:t>y someterlo a aprobación del Consejo de Administración con la opinión del Comité de Riesgos</a:t>
            </a:r>
            <a:r>
              <a:rPr lang="es-MX" sz="1400" dirty="0" smtClean="0"/>
              <a:t>.</a:t>
            </a:r>
          </a:p>
          <a:p>
            <a:pPr lvl="2" algn="just"/>
            <a:endParaRPr lang="es-MX" sz="1400" dirty="0"/>
          </a:p>
          <a:p>
            <a:pPr marL="800100" lvl="2" indent="0" algn="just">
              <a:buNone/>
            </a:pPr>
            <a:r>
              <a:rPr lang="es-MX" sz="1400" dirty="0"/>
              <a:t>(x) </a:t>
            </a:r>
            <a:r>
              <a:rPr lang="es-MX" sz="1400" dirty="0" smtClean="0"/>
              <a:t>Proponer </a:t>
            </a:r>
            <a:r>
              <a:rPr lang="es-MX" sz="1400" dirty="0"/>
              <a:t>al </a:t>
            </a:r>
            <a:r>
              <a:rPr lang="es-MX" sz="1400" b="1" dirty="0">
                <a:solidFill>
                  <a:srgbClr val="C00000"/>
                </a:solidFill>
              </a:rPr>
              <a:t>Comité de Riesgos para la aprobación del </a:t>
            </a:r>
            <a:r>
              <a:rPr lang="es-MX" sz="1400" dirty="0"/>
              <a:t>Consejo de Administración el uso de alternativas, parámetros y límites de inversión, así como las políticas de adquisición y gestión de valores;</a:t>
            </a:r>
            <a:endParaRPr lang="es-MX" sz="1400" dirty="0" smtClean="0"/>
          </a:p>
        </p:txBody>
      </p:sp>
      <p:sp>
        <p:nvSpPr>
          <p:cNvPr id="5" name="3 Marcador de contenido"/>
          <p:cNvSpPr txBox="1">
            <a:spLocks/>
          </p:cNvSpPr>
          <p:nvPr/>
        </p:nvSpPr>
        <p:spPr>
          <a:xfrm>
            <a:off x="457200" y="5093578"/>
            <a:ext cx="7874000" cy="954107"/>
          </a:xfrm>
          <a:prstGeom prst="rect">
            <a:avLst/>
          </a:prstGeom>
          <a:ln>
            <a:noFill/>
          </a:ln>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s-MX" sz="1400" dirty="0" smtClean="0"/>
              <a:t>Adicionalmente, la Gerencia Sr. de Mercados Financieros y Gestión de Inversiones, recomienda fortalecer la redacción de los incisos B., C.,</a:t>
            </a:r>
            <a:r>
              <a:rPr lang="es-MX" sz="1400" dirty="0"/>
              <a:t> </a:t>
            </a:r>
            <a:r>
              <a:rPr lang="es-MX" sz="1400" dirty="0" smtClean="0"/>
              <a:t>D. y F. de las Bases de Funcionamiento del Comité de Riesgos para que se considere la opinión del Comité de Inversiones previa la toma de decisiones relacionadas con dichos incisos. </a:t>
            </a:r>
          </a:p>
        </p:txBody>
      </p:sp>
      <p:sp>
        <p:nvSpPr>
          <p:cNvPr id="6" name="1 Título"/>
          <p:cNvSpPr txBox="1">
            <a:spLocks/>
          </p:cNvSpPr>
          <p:nvPr/>
        </p:nvSpPr>
        <p:spPr>
          <a:xfrm>
            <a:off x="144000" y="288000"/>
            <a:ext cx="6813051" cy="67777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Bases del Comité de Inversiones propuesta</a:t>
            </a:r>
            <a:endParaRPr lang="es-MX" sz="2800" b="1" dirty="0"/>
          </a:p>
        </p:txBody>
      </p:sp>
      <p:sp>
        <p:nvSpPr>
          <p:cNvPr id="7" name="Marcador de contenido 2"/>
          <p:cNvSpPr txBox="1">
            <a:spLocks/>
          </p:cNvSpPr>
          <p:nvPr/>
        </p:nvSpPr>
        <p:spPr>
          <a:xfrm>
            <a:off x="191067" y="1114387"/>
            <a:ext cx="8667925" cy="368487"/>
          </a:xfrm>
          <a:prstGeom prst="rect">
            <a:avLst/>
          </a:prstGeom>
          <a:solidFill>
            <a:srgbClr val="E8B7B7"/>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s-MX" sz="1600" dirty="0" smtClean="0"/>
              <a:t>Inserciones propuestas:</a:t>
            </a:r>
            <a:endParaRPr lang="es-MX" sz="1600" dirty="0"/>
          </a:p>
        </p:txBody>
      </p:sp>
      <p:sp>
        <p:nvSpPr>
          <p:cNvPr id="2" name="1 Rectángulo"/>
          <p:cNvSpPr/>
          <p:nvPr/>
        </p:nvSpPr>
        <p:spPr>
          <a:xfrm>
            <a:off x="191067" y="6539457"/>
            <a:ext cx="8360561" cy="261610"/>
          </a:xfrm>
          <a:prstGeom prst="rect">
            <a:avLst/>
          </a:prstGeom>
        </p:spPr>
        <p:txBody>
          <a:bodyPr wrap="square">
            <a:spAutoFit/>
          </a:bodyPr>
          <a:lstStyle/>
          <a:p>
            <a:pPr marL="228600" lvl="0" indent="-228600" algn="just">
              <a:buFont typeface="+mj-lt"/>
              <a:buAutoNum type="arabicPeriod"/>
            </a:pPr>
            <a:r>
              <a:rPr lang="es-MX" sz="1050" dirty="0" smtClean="0">
                <a:latin typeface="Myriad Pro Light"/>
                <a:cs typeface="Myriad Pro Light"/>
              </a:rPr>
              <a:t>Inserciones </a:t>
            </a:r>
            <a:r>
              <a:rPr lang="es-MX" sz="1050" dirty="0">
                <a:latin typeface="Myriad Pro Light"/>
                <a:cs typeface="Myriad Pro Light"/>
              </a:rPr>
              <a:t>propuestas en </a:t>
            </a:r>
            <a:r>
              <a:rPr lang="es-MX" sz="1050" dirty="0" smtClean="0">
                <a:latin typeface="Myriad Pro Light"/>
                <a:cs typeface="Myriad Pro Light"/>
              </a:rPr>
              <a:t>negrillas, en </a:t>
            </a:r>
            <a:r>
              <a:rPr lang="es-MX" sz="1050" dirty="0">
                <a:latin typeface="Myriad Pro Light"/>
                <a:cs typeface="Myriad Pro Light"/>
              </a:rPr>
              <a:t>el numeral que le corresponda, según se ajusten debido a las </a:t>
            </a:r>
            <a:r>
              <a:rPr lang="es-MX" sz="1050" dirty="0" smtClean="0">
                <a:latin typeface="Myriad Pro Light"/>
                <a:cs typeface="Myriad Pro Light"/>
              </a:rPr>
              <a:t>derogaciones</a:t>
            </a:r>
            <a:r>
              <a:rPr lang="es-MX" sz="1050" dirty="0">
                <a:latin typeface="Myriad Pro Light"/>
                <a:cs typeface="Myriad Pro Light"/>
              </a:rPr>
              <a:t>.</a:t>
            </a:r>
          </a:p>
        </p:txBody>
      </p:sp>
    </p:spTree>
    <p:extLst>
      <p:ext uri="{BB962C8B-B14F-4D97-AF65-F5344CB8AC3E}">
        <p14:creationId xmlns:p14="http://schemas.microsoft.com/office/powerpoint/2010/main" val="1555204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5725984" cy="1051612"/>
          </a:xfrm>
        </p:spPr>
        <p:txBody>
          <a:bodyPr>
            <a:normAutofit/>
          </a:bodyPr>
          <a:lstStyle/>
          <a:p>
            <a:r>
              <a:rPr lang="es-MX" sz="2500" b="1" dirty="0">
                <a:latin typeface="+mj-lt"/>
              </a:rPr>
              <a:t>Grupo de Trabajo de Inversiones Sesión número </a:t>
            </a:r>
            <a:r>
              <a:rPr lang="es-MX" sz="2500" b="1" dirty="0" smtClean="0">
                <a:latin typeface="+mj-lt"/>
              </a:rPr>
              <a:t>008</a:t>
            </a:r>
            <a:endParaRPr lang="es-MX" sz="2500" b="1" dirty="0">
              <a:latin typeface="+mj-lt"/>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mj-lt"/>
              </a:rPr>
              <a:t>Mayo 2015</a:t>
            </a:r>
            <a:endParaRPr lang="es-MX" sz="2000" dirty="0">
              <a:latin typeface="+mj-lt"/>
            </a:endParaRPr>
          </a:p>
        </p:txBody>
      </p:sp>
    </p:spTree>
    <p:custDataLst>
      <p:tags r:id="rId1"/>
    </p:custDataLst>
    <p:extLst>
      <p:ext uri="{BB962C8B-B14F-4D97-AF65-F5344CB8AC3E}">
        <p14:creationId xmlns:p14="http://schemas.microsoft.com/office/powerpoint/2010/main" val="24563188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199" y="274639"/>
            <a:ext cx="7748649" cy="631524"/>
          </a:xfrm>
        </p:spPr>
        <p:txBody>
          <a:bodyPr>
            <a:normAutofit/>
          </a:bodyPr>
          <a:lstStyle/>
          <a:p>
            <a:r>
              <a:rPr lang="es-MX" sz="2200" b="1" dirty="0" smtClean="0"/>
              <a:t>Aportaciones al FANVIT</a:t>
            </a:r>
            <a:endParaRPr lang="es-MX" sz="2200" dirty="0"/>
          </a:p>
        </p:txBody>
      </p: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36</a:t>
            </a:fld>
            <a:endParaRPr lang="es-ES" sz="1050" dirty="0">
              <a:solidFill>
                <a:prstClr val="black"/>
              </a:solidFill>
              <a:latin typeface="Arial" pitchFamily="34" charset="0"/>
              <a:cs typeface="Arial" pitchFamily="34" charset="0"/>
            </a:endParaRPr>
          </a:p>
        </p:txBody>
      </p:sp>
      <p:sp>
        <p:nvSpPr>
          <p:cNvPr id="5" name="2 Marcador de contenido"/>
          <p:cNvSpPr>
            <a:spLocks noGrp="1"/>
          </p:cNvSpPr>
          <p:nvPr>
            <p:ph idx="1"/>
          </p:nvPr>
        </p:nvSpPr>
        <p:spPr>
          <a:xfrm>
            <a:off x="319095" y="906654"/>
            <a:ext cx="8499467" cy="425281"/>
          </a:xfrm>
        </p:spPr>
        <p:txBody>
          <a:bodyPr>
            <a:normAutofit/>
          </a:bodyPr>
          <a:lstStyle/>
          <a:p>
            <a:pPr marL="177800" indent="-177800">
              <a:buFont typeface="Arial" pitchFamily="34" charset="0"/>
              <a:buChar char="•"/>
            </a:pPr>
            <a:r>
              <a:rPr lang="es-MX" sz="1600" b="0" dirty="0" smtClean="0"/>
              <a:t>A partir del 11 de julio, se han tenido las siguientes aportaciones al FANVIT:</a:t>
            </a:r>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p:txBody>
      </p:sp>
      <p:graphicFrame>
        <p:nvGraphicFramePr>
          <p:cNvPr id="6" name="5 Tabla"/>
          <p:cNvGraphicFramePr>
            <a:graphicFrameLocks noGrp="1"/>
          </p:cNvGraphicFramePr>
          <p:nvPr>
            <p:extLst>
              <p:ext uri="{D42A27DB-BD31-4B8C-83A1-F6EECF244321}">
                <p14:modId xmlns:p14="http://schemas.microsoft.com/office/powerpoint/2010/main" val="3224971589"/>
              </p:ext>
            </p:extLst>
          </p:nvPr>
        </p:nvGraphicFramePr>
        <p:xfrm>
          <a:off x="2477737" y="1190101"/>
          <a:ext cx="3479470" cy="5495706"/>
        </p:xfrm>
        <a:graphic>
          <a:graphicData uri="http://schemas.openxmlformats.org/drawingml/2006/table">
            <a:tbl>
              <a:tblPr/>
              <a:tblGrid>
                <a:gridCol w="1843781"/>
                <a:gridCol w="1635689"/>
              </a:tblGrid>
              <a:tr h="338884">
                <a:tc>
                  <a:txBody>
                    <a:bodyPr/>
                    <a:lstStyle/>
                    <a:p>
                      <a:pPr algn="ctr" fontAlgn="b"/>
                      <a:r>
                        <a:rPr lang="es-MX" sz="1200" b="1" i="0" u="none" strike="noStrike" dirty="0">
                          <a:solidFill>
                            <a:schemeClr val="tx1"/>
                          </a:solidFill>
                          <a:effectLst/>
                          <a:latin typeface="+mn-lt"/>
                        </a:rPr>
                        <a:t>Fecha </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MX" sz="1200" b="1" i="0" u="none" strike="noStrike" dirty="0">
                          <a:solidFill>
                            <a:schemeClr val="tx1"/>
                          </a:solidFill>
                          <a:effectLst/>
                          <a:latin typeface="+mn-lt"/>
                        </a:rPr>
                        <a:t>Aportaciones</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59834">
                <a:tc>
                  <a:txBody>
                    <a:bodyPr/>
                    <a:lstStyle/>
                    <a:p>
                      <a:pPr algn="ctr" fontAlgn="b"/>
                      <a:r>
                        <a:rPr lang="es-MX" sz="1200" b="0" i="0" u="none" strike="noStrike" dirty="0">
                          <a:solidFill>
                            <a:srgbClr val="000000"/>
                          </a:solidFill>
                          <a:effectLst/>
                          <a:latin typeface="+mn-lt"/>
                        </a:rPr>
                        <a:t>11/07/2014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10,000,000</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63490">
                <a:tc>
                  <a:txBody>
                    <a:bodyPr/>
                    <a:lstStyle/>
                    <a:p>
                      <a:pPr algn="ctr" fontAlgn="b"/>
                      <a:r>
                        <a:rPr lang="es-MX" sz="1200" b="0" i="0" u="none" strike="noStrike" dirty="0">
                          <a:solidFill>
                            <a:srgbClr val="000000"/>
                          </a:solidFill>
                          <a:effectLst/>
                          <a:latin typeface="+mn-lt"/>
                        </a:rPr>
                        <a:t>15/07/2014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50,000,000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3354">
                <a:tc>
                  <a:txBody>
                    <a:bodyPr/>
                    <a:lstStyle/>
                    <a:p>
                      <a:pPr algn="ctr" fontAlgn="b"/>
                      <a:r>
                        <a:rPr lang="es-MX" sz="1200" b="0" i="0" u="none" strike="noStrike" dirty="0">
                          <a:solidFill>
                            <a:srgbClr val="000000"/>
                          </a:solidFill>
                          <a:effectLst/>
                          <a:latin typeface="+mn-lt"/>
                        </a:rPr>
                        <a:t>24/07/2014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3354">
                <a:tc>
                  <a:txBody>
                    <a:bodyPr/>
                    <a:lstStyle/>
                    <a:p>
                      <a:pPr algn="ctr" fontAlgn="b"/>
                      <a:r>
                        <a:rPr lang="es-MX" sz="1200" b="0" i="0" u="none" strike="noStrike" dirty="0">
                          <a:solidFill>
                            <a:srgbClr val="000000"/>
                          </a:solidFill>
                          <a:effectLst/>
                          <a:latin typeface="+mn-lt"/>
                        </a:rPr>
                        <a:t>31/07/2014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3354">
                <a:tc>
                  <a:txBody>
                    <a:bodyPr/>
                    <a:lstStyle/>
                    <a:p>
                      <a:pPr algn="ctr" fontAlgn="b"/>
                      <a:r>
                        <a:rPr lang="es-MX" sz="1200" b="0" i="0" u="none" strike="noStrike" dirty="0">
                          <a:solidFill>
                            <a:srgbClr val="000000"/>
                          </a:solidFill>
                          <a:effectLst/>
                          <a:latin typeface="+mn-lt"/>
                        </a:rPr>
                        <a:t>07/08/2014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3354">
                <a:tc>
                  <a:txBody>
                    <a:bodyPr/>
                    <a:lstStyle/>
                    <a:p>
                      <a:pPr algn="ctr" fontAlgn="b"/>
                      <a:r>
                        <a:rPr lang="es-MX" sz="1200" b="0" i="0" u="none" strike="noStrike" dirty="0">
                          <a:solidFill>
                            <a:srgbClr val="000000"/>
                          </a:solidFill>
                          <a:effectLst/>
                          <a:latin typeface="+mn-lt"/>
                        </a:rPr>
                        <a:t>14/08/2014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3354">
                <a:tc>
                  <a:txBody>
                    <a:bodyPr/>
                    <a:lstStyle/>
                    <a:p>
                      <a:pPr algn="ctr" fontAlgn="b"/>
                      <a:r>
                        <a:rPr lang="es-MX" sz="1200" b="0" i="0" u="none" strike="noStrike" dirty="0" smtClean="0">
                          <a:solidFill>
                            <a:srgbClr val="000000"/>
                          </a:solidFill>
                          <a:effectLst/>
                          <a:latin typeface="+mn-lt"/>
                        </a:rPr>
                        <a:t>21/08/2014</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3354">
                <a:tc>
                  <a:txBody>
                    <a:bodyPr/>
                    <a:lstStyle/>
                    <a:p>
                      <a:pPr algn="ctr" fontAlgn="b"/>
                      <a:r>
                        <a:rPr lang="es-MX" sz="1200" b="0" i="0" u="none" strike="noStrike" dirty="0" smtClean="0">
                          <a:solidFill>
                            <a:srgbClr val="000000"/>
                          </a:solidFill>
                          <a:effectLst/>
                          <a:latin typeface="+mn-lt"/>
                        </a:rPr>
                        <a:t>28/08/2014</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3354">
                <a:tc>
                  <a:txBody>
                    <a:bodyPr/>
                    <a:lstStyle/>
                    <a:p>
                      <a:pPr algn="ctr" fontAlgn="b"/>
                      <a:r>
                        <a:rPr lang="es-MX" sz="1200" b="0" i="0" u="none" strike="noStrike" dirty="0" smtClean="0">
                          <a:solidFill>
                            <a:srgbClr val="000000"/>
                          </a:solidFill>
                          <a:effectLst/>
                          <a:latin typeface="+mn-lt"/>
                        </a:rPr>
                        <a:t>04/09/2014</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3354">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200" b="0" i="0" u="none" strike="noStrike" dirty="0" smtClean="0">
                          <a:solidFill>
                            <a:srgbClr val="000000"/>
                          </a:solidFill>
                          <a:effectLst/>
                          <a:latin typeface="+mn-lt"/>
                        </a:rPr>
                        <a:t>11/09/2014</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1,000,000,000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3354">
                <a:tc>
                  <a:txBody>
                    <a:bodyPr/>
                    <a:lstStyle/>
                    <a:p>
                      <a:pPr algn="ctr"/>
                      <a:r>
                        <a:rPr lang="es-MX" sz="1200" dirty="0" smtClean="0"/>
                        <a:t>17/09/2014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200" dirty="0" smtClean="0"/>
                        <a:t>3,300,000,000</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3354">
                <a:tc>
                  <a:txBody>
                    <a:bodyPr/>
                    <a:lstStyle/>
                    <a:p>
                      <a:pPr algn="ctr"/>
                      <a:r>
                        <a:rPr lang="es-MX" sz="1200" dirty="0" smtClean="0"/>
                        <a:t>22/09/2014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200" dirty="0" smtClean="0"/>
                        <a:t>3,000,000,000</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3354">
                <a:tc>
                  <a:txBody>
                    <a:bodyPr/>
                    <a:lstStyle/>
                    <a:p>
                      <a:pPr algn="ctr"/>
                      <a:r>
                        <a:rPr lang="es-MX" sz="1200" dirty="0" smtClean="0"/>
                        <a:t>29/09/2014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200" dirty="0" smtClean="0"/>
                        <a:t>3,000,000,000</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3354">
                <a:tc>
                  <a:txBody>
                    <a:bodyPr/>
                    <a:lstStyle/>
                    <a:p>
                      <a:pPr algn="ctr"/>
                      <a:r>
                        <a:rPr lang="es-MX" sz="1200" dirty="0" smtClean="0"/>
                        <a:t>06/10/2014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200" dirty="0" smtClean="0"/>
                        <a:t>3,000,000,000</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3354">
                <a:tc>
                  <a:txBody>
                    <a:bodyPr/>
                    <a:lstStyle/>
                    <a:p>
                      <a:pPr algn="ctr"/>
                      <a:r>
                        <a:rPr lang="es-MX" sz="1200" dirty="0" smtClean="0"/>
                        <a:t>13/10/2014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200" dirty="0" smtClean="0"/>
                        <a:t>3,000,000,000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3354">
                <a:tc>
                  <a:txBody>
                    <a:bodyPr/>
                    <a:lstStyle/>
                    <a:p>
                      <a:pPr algn="ctr"/>
                      <a:r>
                        <a:rPr lang="es-MX" sz="1200" dirty="0" smtClean="0"/>
                        <a:t>16/12/14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200" dirty="0" smtClean="0"/>
                        <a:t>5,000,000,000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3354">
                <a:tc>
                  <a:txBody>
                    <a:bodyPr/>
                    <a:lstStyle/>
                    <a:p>
                      <a:pPr algn="ctr"/>
                      <a:r>
                        <a:rPr lang="es-MX" sz="1200" dirty="0" smtClean="0"/>
                        <a:t>22/12/2014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s-MX" sz="1200" dirty="0" smtClean="0"/>
                        <a:t>5,000,000,000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73354">
                <a:tc>
                  <a:txBody>
                    <a:bodyPr/>
                    <a:lstStyle/>
                    <a:p>
                      <a:pPr algn="ctr"/>
                      <a:r>
                        <a:rPr lang="es-MX" sz="1200" dirty="0" smtClean="0"/>
                        <a:t>27/03/2015</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s-MX" sz="1200" dirty="0" smtClean="0"/>
                        <a:t>5,000,000,000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r>
              <a:tr h="259834">
                <a:tc>
                  <a:txBody>
                    <a:bodyPr/>
                    <a:lstStyle/>
                    <a:p>
                      <a:pPr algn="ctr" fontAlgn="b"/>
                      <a:r>
                        <a:rPr lang="es-MX" sz="1200" b="1" i="0" u="none" strike="noStrike" dirty="0" smtClean="0">
                          <a:solidFill>
                            <a:srgbClr val="000000"/>
                          </a:solidFill>
                          <a:effectLst/>
                          <a:latin typeface="+mn-lt"/>
                        </a:rPr>
                        <a:t>Total</a:t>
                      </a:r>
                      <a:endParaRPr lang="es-MX" sz="1200" b="1"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1" i="0" u="none" strike="noStrike" dirty="0" smtClean="0">
                          <a:solidFill>
                            <a:srgbClr val="000000"/>
                          </a:solidFill>
                          <a:effectLst/>
                          <a:latin typeface="+mn-lt"/>
                        </a:rPr>
                        <a:t>45,360,000,000</a:t>
                      </a:r>
                      <a:endParaRPr lang="es-MX" sz="1200" b="1"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Tree>
    <p:extLst>
      <p:ext uri="{BB962C8B-B14F-4D97-AF65-F5344CB8AC3E}">
        <p14:creationId xmlns:p14="http://schemas.microsoft.com/office/powerpoint/2010/main" val="323120948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SLIDESTYLE" val="CoverPage"/>
</p:tagLst>
</file>

<file path=ppt/tags/tag9.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3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5.xml><?xml version="1.0" encoding="utf-8"?>
<a:theme xmlns:a="http://schemas.openxmlformats.org/drawingml/2006/main" name="4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6.xml><?xml version="1.0" encoding="utf-8"?>
<a:theme xmlns:a="http://schemas.openxmlformats.org/drawingml/2006/main" name="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5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51453</TotalTime>
  <Words>5398</Words>
  <Application>Microsoft Office PowerPoint</Application>
  <PresentationFormat>Carta (216 x 279 mm)</PresentationFormat>
  <Paragraphs>658</Paragraphs>
  <Slides>37</Slides>
  <Notes>21</Notes>
  <HiddenSlides>0</HiddenSlides>
  <MMClips>0</MMClips>
  <ScaleCrop>false</ScaleCrop>
  <HeadingPairs>
    <vt:vector size="6" baseType="variant">
      <vt:variant>
        <vt:lpstr>Tema</vt:lpstr>
      </vt:variant>
      <vt:variant>
        <vt:i4>9</vt:i4>
      </vt:variant>
      <vt:variant>
        <vt:lpstr>Servidores OLE incrustados</vt:lpstr>
      </vt:variant>
      <vt:variant>
        <vt:i4>1</vt:i4>
      </vt:variant>
      <vt:variant>
        <vt:lpstr>Títulos de diapositiva</vt:lpstr>
      </vt:variant>
      <vt:variant>
        <vt:i4>37</vt:i4>
      </vt:variant>
    </vt:vector>
  </HeadingPairs>
  <TitlesOfParts>
    <vt:vector size="47" baseType="lpstr">
      <vt:lpstr>blank</vt:lpstr>
      <vt:lpstr>1_blank</vt:lpstr>
      <vt:lpstr>2_blank</vt:lpstr>
      <vt:lpstr>3_blank</vt:lpstr>
      <vt:lpstr>4_blank</vt:lpstr>
      <vt:lpstr>Infonavit_2015</vt:lpstr>
      <vt:lpstr>1_Infonavit_2015</vt:lpstr>
      <vt:lpstr>2_Infonavit_2015</vt:lpstr>
      <vt:lpstr>5_blank</vt:lpstr>
      <vt:lpstr>think-cell Slide</vt:lpstr>
      <vt:lpstr>Grupo de Trabajo de Inversiones Sesión número 008</vt:lpstr>
      <vt:lpstr>Presentación de PowerPoint</vt:lpstr>
      <vt:lpstr>Entorno Económico Internacional</vt:lpstr>
      <vt:lpstr>Entorno Económico Internacional</vt:lpstr>
      <vt:lpstr>Entorno Económico Nacional</vt:lpstr>
      <vt:lpstr>Entorno Económico Nacional</vt:lpstr>
      <vt:lpstr>Estrategia de inversión </vt:lpstr>
      <vt:lpstr>Estrategia Bonos Tasa Real</vt:lpstr>
      <vt:lpstr>Bonos Tasa Nominal</vt:lpstr>
      <vt:lpstr>Renta Variable </vt:lpstr>
      <vt:lpstr>Riesgo del FANVIT</vt:lpstr>
      <vt:lpstr>Presentación de PowerPoint</vt:lpstr>
      <vt:lpstr>Resultados económicos del FANVIT</vt:lpstr>
      <vt:lpstr>Resultados económicos del FANVIT (valuación al corte)</vt:lpstr>
      <vt:lpstr>Resultados económicos del FANVIT (tasa a vencimiento)</vt:lpstr>
      <vt:lpstr>Presentación de PowerPoint</vt:lpstr>
      <vt:lpstr>Composición de la cartera</vt:lpstr>
      <vt:lpstr>Composición de la cartera</vt:lpstr>
      <vt:lpstr>Composición por tipo de activo</vt:lpstr>
      <vt:lpstr>Composición por tipo de activo</vt:lpstr>
      <vt:lpstr>Presentación de PowerPoint</vt:lpstr>
      <vt:lpstr>Presentación de PowerPoint</vt:lpstr>
      <vt:lpstr>Presentación de PowerPoint</vt:lpstr>
      <vt:lpstr>Presentación de PowerPoint</vt:lpstr>
      <vt:lpstr>Presentación de PowerPoint</vt:lpstr>
      <vt:lpstr>FINVIT- Estatus    </vt:lpstr>
      <vt:lpstr>Estrategia de inversión FINVIT </vt:lpstr>
      <vt:lpstr>Resultados y composición de la cartera del FINVIT</vt:lpstr>
      <vt:lpstr>Resultados y composición de la cartera del FINVIT</vt:lpstr>
      <vt:lpstr>Presentación de PowerPoint</vt:lpstr>
      <vt:lpstr>Presentación de PowerPoint</vt:lpstr>
      <vt:lpstr>Presentación de PowerPoint</vt:lpstr>
      <vt:lpstr>Presentación de PowerPoint</vt:lpstr>
      <vt:lpstr>Presentación de PowerPoint</vt:lpstr>
      <vt:lpstr>Presentación de PowerPoint</vt:lpstr>
      <vt:lpstr>Grupo de Trabajo de Inversiones Sesión número 008</vt:lpstr>
      <vt:lpstr>Aportaciones al FANVIT</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Trumbley Arroyo Paula Susana</cp:lastModifiedBy>
  <cp:revision>1070</cp:revision>
  <cp:lastPrinted>2014-10-10T17:14:48Z</cp:lastPrinted>
  <dcterms:created xsi:type="dcterms:W3CDTF">2014-04-09T15:13:30Z</dcterms:created>
  <dcterms:modified xsi:type="dcterms:W3CDTF">2016-01-21T00:50:34Z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