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tags/tag7.xml" ContentType="application/vnd.openxmlformats-officedocument.presentationml.tags+xml"/>
  <Override PartName="/ppt/theme/theme10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5.xml" ContentType="application/vnd.openxmlformats-officedocument.drawingml.chart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6" r:id="rId1"/>
    <p:sldMasterId id="2147483677" r:id="rId2"/>
    <p:sldMasterId id="2147483699" r:id="rId3"/>
    <p:sldMasterId id="2147483731" r:id="rId4"/>
    <p:sldMasterId id="2147483737" r:id="rId5"/>
    <p:sldMasterId id="2147483743" r:id="rId6"/>
    <p:sldMasterId id="2147483758" r:id="rId7"/>
    <p:sldMasterId id="2147483773" r:id="rId8"/>
    <p:sldMasterId id="2147483786" r:id="rId9"/>
  </p:sldMasterIdLst>
  <p:notesMasterIdLst>
    <p:notesMasterId r:id="rId36"/>
  </p:notesMasterIdLst>
  <p:sldIdLst>
    <p:sldId id="1092" r:id="rId10"/>
    <p:sldId id="1113" r:id="rId11"/>
    <p:sldId id="1134" r:id="rId12"/>
    <p:sldId id="1070" r:id="rId13"/>
    <p:sldId id="1115" r:id="rId14"/>
    <p:sldId id="1116" r:id="rId15"/>
    <p:sldId id="1117" r:id="rId16"/>
    <p:sldId id="1118" r:id="rId17"/>
    <p:sldId id="1119" r:id="rId18"/>
    <p:sldId id="1120" r:id="rId19"/>
    <p:sldId id="1121" r:id="rId20"/>
    <p:sldId id="1114" r:id="rId21"/>
    <p:sldId id="1122" r:id="rId22"/>
    <p:sldId id="1123" r:id="rId23"/>
    <p:sldId id="1124" r:id="rId24"/>
    <p:sldId id="1125" r:id="rId25"/>
    <p:sldId id="1126" r:id="rId26"/>
    <p:sldId id="1127" r:id="rId27"/>
    <p:sldId id="1128" r:id="rId28"/>
    <p:sldId id="1129" r:id="rId29"/>
    <p:sldId id="1133" r:id="rId30"/>
    <p:sldId id="1066" r:id="rId31"/>
    <p:sldId id="1130" r:id="rId32"/>
    <p:sldId id="1131" r:id="rId33"/>
    <p:sldId id="1132" r:id="rId34"/>
    <p:sldId id="1100" r:id="rId35"/>
  </p:sldIdLst>
  <p:sldSz cx="9144000" cy="6858000" type="letter"/>
  <p:notesSz cx="7010400" cy="9296400"/>
  <p:custDataLst>
    <p:tags r:id="rId37"/>
  </p:custDataLst>
  <p:defaultTextStyle>
    <a:defPPr>
      <a:defRPr lang="en-US"/>
    </a:defPPr>
    <a:lvl1pPr marL="0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njamín Padilla Hernandez" initials="BPH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475"/>
    <a:srgbClr val="E8B7B7"/>
    <a:srgbClr val="808080"/>
    <a:srgbClr val="1808E6"/>
    <a:srgbClr val="BB2D2C"/>
    <a:srgbClr val="C00000"/>
    <a:srgbClr val="CD0000"/>
    <a:srgbClr val="E2E2E2"/>
    <a:srgbClr val="FF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06" autoAdjust="0"/>
    <p:restoredTop sz="92007" autoAdjust="0"/>
  </p:normalViewPr>
  <p:slideViewPr>
    <p:cSldViewPr snapToGrid="0" snapToObjects="1" showGuides="1">
      <p:cViewPr>
        <p:scale>
          <a:sx n="110" d="100"/>
          <a:sy n="110" d="100"/>
        </p:scale>
        <p:origin x="-1854" y="-384"/>
      </p:cViewPr>
      <p:guideLst>
        <p:guide orient="horz" pos="2156"/>
        <p:guide orient="horz" pos="3804"/>
        <p:guide pos="5759"/>
        <p:guide pos="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14\Cartera_2015071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14\Cartera_201507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14\Cartera_20150716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leana\Google%20Drive\Personal\Infonavit\Trabajo%20Infonavit\REPORTE%20AVANCE%20FINVIT%2030%20JUNIO%202015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AppData\Local\Microsoft\Windows\Temporary%20Internet%20Files\Content.Outlook\5ECFLT2G\HISTORICO%20FINVIT_FANVIT%20(2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90.117.228\shared\FrontOffice\Spreadsheets\Historico_Vecto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 dirty="0" smtClean="0"/>
              <a:t>Crecimiento PIB % 2015</a:t>
            </a:r>
            <a:r>
              <a:rPr lang="es-MX" sz="1100" b="1" baseline="0" dirty="0" smtClean="0"/>
              <a:t> y </a:t>
            </a:r>
            <a:r>
              <a:rPr lang="es-MX" sz="1100" b="1" dirty="0" smtClean="0"/>
              <a:t>2016</a:t>
            </a:r>
          </a:p>
          <a:p>
            <a:pPr>
              <a:defRPr sz="11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ES" sz="1100" b="1" dirty="0" smtClean="0"/>
              <a:t>Evolución</a:t>
            </a:r>
            <a:r>
              <a:rPr lang="es-ES" sz="1100" b="1" baseline="0" dirty="0" smtClean="0"/>
              <a:t> de Expectativas de Analistas</a:t>
            </a:r>
            <a:endParaRPr lang="es-MX" sz="11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102236210408447"/>
          <c:y val="0.1884609864371812"/>
          <c:w val="0.86644221807255239"/>
          <c:h val="0.55075138693160564"/>
        </c:manualLayout>
      </c:layout>
      <c:lineChart>
        <c:grouping val="standard"/>
        <c:varyColors val="0"/>
        <c:ser>
          <c:idx val="0"/>
          <c:order val="0"/>
          <c:tx>
            <c:strRef>
              <c:f>Hoja1!$D$5</c:f>
              <c:strCache>
                <c:ptCount val="1"/>
                <c:pt idx="0">
                  <c:v>2015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2.9577654384875619E-2"/>
                  <c:y val="-6.75105343572105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Hoja1!$C$6:$C$12</c:f>
              <c:numCache>
                <c:formatCode>d\-mmm</c:formatCode>
                <c:ptCount val="7"/>
                <c:pt idx="0">
                  <c:v>41992</c:v>
                </c:pt>
                <c:pt idx="1">
                  <c:v>42038</c:v>
                </c:pt>
                <c:pt idx="2">
                  <c:v>42068</c:v>
                </c:pt>
                <c:pt idx="3">
                  <c:v>42095</c:v>
                </c:pt>
                <c:pt idx="4">
                  <c:v>42129</c:v>
                </c:pt>
                <c:pt idx="5">
                  <c:v>42157</c:v>
                </c:pt>
                <c:pt idx="6">
                  <c:v>42188</c:v>
                </c:pt>
              </c:numCache>
            </c:numRef>
          </c:cat>
          <c:val>
            <c:numRef>
              <c:f>Hoja1!$D$6:$D$12</c:f>
              <c:numCache>
                <c:formatCode>General</c:formatCode>
                <c:ptCount val="7"/>
                <c:pt idx="0">
                  <c:v>3.5</c:v>
                </c:pt>
                <c:pt idx="1">
                  <c:v>3.29</c:v>
                </c:pt>
                <c:pt idx="2">
                  <c:v>3.08</c:v>
                </c:pt>
                <c:pt idx="3">
                  <c:v>2.95</c:v>
                </c:pt>
                <c:pt idx="4">
                  <c:v>2.88</c:v>
                </c:pt>
                <c:pt idx="5">
                  <c:v>2.66</c:v>
                </c:pt>
                <c:pt idx="6">
                  <c:v>2.6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Hoja1!$E$5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3.253541982336329E-2"/>
                  <c:y val="-6.75105343572104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Hoja1!$C$6:$C$12</c:f>
              <c:numCache>
                <c:formatCode>d\-mmm</c:formatCode>
                <c:ptCount val="7"/>
                <c:pt idx="0">
                  <c:v>41992</c:v>
                </c:pt>
                <c:pt idx="1">
                  <c:v>42038</c:v>
                </c:pt>
                <c:pt idx="2">
                  <c:v>42068</c:v>
                </c:pt>
                <c:pt idx="3">
                  <c:v>42095</c:v>
                </c:pt>
                <c:pt idx="4">
                  <c:v>42129</c:v>
                </c:pt>
                <c:pt idx="5">
                  <c:v>42157</c:v>
                </c:pt>
                <c:pt idx="6">
                  <c:v>42188</c:v>
                </c:pt>
              </c:numCache>
            </c:numRef>
          </c:cat>
          <c:val>
            <c:numRef>
              <c:f>Hoja1!$E$6:$E$12</c:f>
              <c:numCache>
                <c:formatCode>General</c:formatCode>
                <c:ptCount val="7"/>
                <c:pt idx="0">
                  <c:v>4</c:v>
                </c:pt>
                <c:pt idx="1">
                  <c:v>3.8</c:v>
                </c:pt>
                <c:pt idx="2">
                  <c:v>3.63</c:v>
                </c:pt>
                <c:pt idx="3">
                  <c:v>3.51</c:v>
                </c:pt>
                <c:pt idx="4">
                  <c:v>3.4</c:v>
                </c:pt>
                <c:pt idx="5">
                  <c:v>3.32</c:v>
                </c:pt>
                <c:pt idx="6">
                  <c:v>3.2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15968"/>
        <c:axId val="36117504"/>
      </c:lineChart>
      <c:dateAx>
        <c:axId val="36115968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6117504"/>
        <c:crosses val="autoZero"/>
        <c:auto val="1"/>
        <c:lblOffset val="100"/>
        <c:baseTimeUnit val="days"/>
      </c:dateAx>
      <c:valAx>
        <c:axId val="36117504"/>
        <c:scaling>
          <c:orientation val="minMax"/>
          <c:max val="4"/>
          <c:min val="2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611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C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ayout>
        <c:manualLayout>
          <c:xMode val="edge"/>
          <c:yMode val="edge"/>
          <c:x val="0.29043098353066837"/>
          <c:y val="0.9283786812196213"/>
          <c:w val="0.54759693142504373"/>
          <c:h val="7.16213187803786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050" b="1" dirty="0"/>
              <a:t>Inflación Efectiva en el primer semestre </a:t>
            </a:r>
            <a:r>
              <a:rPr lang="es-MX" sz="1050" b="1" dirty="0" smtClean="0"/>
              <a:t>%.</a:t>
            </a:r>
            <a:r>
              <a:rPr lang="es-MX" sz="1050" b="1" baseline="0" dirty="0" smtClean="0"/>
              <a:t> </a:t>
            </a:r>
            <a:r>
              <a:rPr lang="es-ES" sz="1050" b="1" dirty="0" smtClean="0"/>
              <a:t>1995-2015</a:t>
            </a:r>
            <a:endParaRPr lang="es-MX" sz="1050" b="1" dirty="0"/>
          </a:p>
        </c:rich>
      </c:tx>
      <c:layout>
        <c:manualLayout>
          <c:xMode val="edge"/>
          <c:yMode val="edge"/>
          <c:x val="0.176148606770854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345541726907804"/>
          <c:y val="0.11233417831112665"/>
          <c:w val="0.78394310948656676"/>
          <c:h val="0.8006432177896072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Hoja1!$C$26:$C$46</c:f>
              <c:numCache>
                <c:formatCode>General</c:formatCode>
                <c:ptCount val="21"/>
                <c:pt idx="0">
                  <c:v>2015</c:v>
                </c:pt>
                <c:pt idx="1">
                  <c:v>2014</c:v>
                </c:pt>
                <c:pt idx="2">
                  <c:v>2013</c:v>
                </c:pt>
                <c:pt idx="3">
                  <c:v>2012</c:v>
                </c:pt>
                <c:pt idx="4">
                  <c:v>2011</c:v>
                </c:pt>
                <c:pt idx="5">
                  <c:v>2010</c:v>
                </c:pt>
                <c:pt idx="6">
                  <c:v>2009</c:v>
                </c:pt>
                <c:pt idx="7">
                  <c:v>2008</c:v>
                </c:pt>
                <c:pt idx="8">
                  <c:v>2007</c:v>
                </c:pt>
                <c:pt idx="9">
                  <c:v>2006</c:v>
                </c:pt>
                <c:pt idx="10">
                  <c:v>2005</c:v>
                </c:pt>
                <c:pt idx="11">
                  <c:v>2004</c:v>
                </c:pt>
                <c:pt idx="12">
                  <c:v>2003</c:v>
                </c:pt>
                <c:pt idx="13">
                  <c:v>2002</c:v>
                </c:pt>
                <c:pt idx="14">
                  <c:v>2001</c:v>
                </c:pt>
                <c:pt idx="15">
                  <c:v>2000</c:v>
                </c:pt>
                <c:pt idx="16">
                  <c:v>1999</c:v>
                </c:pt>
                <c:pt idx="17">
                  <c:v>1998</c:v>
                </c:pt>
                <c:pt idx="18">
                  <c:v>1997</c:v>
                </c:pt>
                <c:pt idx="19">
                  <c:v>1996</c:v>
                </c:pt>
                <c:pt idx="20">
                  <c:v>1995</c:v>
                </c:pt>
              </c:numCache>
            </c:numRef>
          </c:cat>
          <c:val>
            <c:numRef>
              <c:f>Hoja1!$D$26:$D$46</c:f>
              <c:numCache>
                <c:formatCode>General</c:formatCode>
                <c:ptCount val="21"/>
                <c:pt idx="0">
                  <c:v>-0.09</c:v>
                </c:pt>
                <c:pt idx="1">
                  <c:v>1.1000000000000001</c:v>
                </c:pt>
                <c:pt idx="2">
                  <c:v>1.2</c:v>
                </c:pt>
                <c:pt idx="3">
                  <c:v>0.8</c:v>
                </c:pt>
                <c:pt idx="4">
                  <c:v>0.3</c:v>
                </c:pt>
                <c:pt idx="5">
                  <c:v>1.4</c:v>
                </c:pt>
                <c:pt idx="6">
                  <c:v>1.3</c:v>
                </c:pt>
                <c:pt idx="7">
                  <c:v>2</c:v>
                </c:pt>
                <c:pt idx="8">
                  <c:v>0.6</c:v>
                </c:pt>
                <c:pt idx="9">
                  <c:v>0.7</c:v>
                </c:pt>
                <c:pt idx="10">
                  <c:v>0.8</c:v>
                </c:pt>
                <c:pt idx="11">
                  <c:v>1.6</c:v>
                </c:pt>
                <c:pt idx="12">
                  <c:v>1.2</c:v>
                </c:pt>
                <c:pt idx="13">
                  <c:v>2.6</c:v>
                </c:pt>
                <c:pt idx="14">
                  <c:v>2.1</c:v>
                </c:pt>
                <c:pt idx="15">
                  <c:v>4.4000000000000004</c:v>
                </c:pt>
                <c:pt idx="16">
                  <c:v>7.2</c:v>
                </c:pt>
                <c:pt idx="17">
                  <c:v>8.3000000000000007</c:v>
                </c:pt>
                <c:pt idx="18">
                  <c:v>8.6999999999999993</c:v>
                </c:pt>
                <c:pt idx="19">
                  <c:v>15.3</c:v>
                </c:pt>
                <c:pt idx="20">
                  <c:v>32.9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140544"/>
        <c:axId val="36142080"/>
      </c:barChart>
      <c:catAx>
        <c:axId val="36140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6142080"/>
        <c:crosses val="autoZero"/>
        <c:auto val="1"/>
        <c:lblAlgn val="ctr"/>
        <c:lblOffset val="100"/>
        <c:noMultiLvlLbl val="0"/>
      </c:catAx>
      <c:valAx>
        <c:axId val="36142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614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 dirty="0"/>
              <a:t>Crecimiento </a:t>
            </a:r>
            <a:r>
              <a:rPr lang="es-MX" sz="1100" b="1" dirty="0" smtClean="0"/>
              <a:t>por Trimestre </a:t>
            </a:r>
            <a:r>
              <a:rPr lang="es-MX" sz="1100" b="1" dirty="0"/>
              <a:t>%. 2015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Hoja1!$O$8:$O$11</c:f>
              <c:strCache>
                <c:ptCount val="4"/>
                <c:pt idx="0">
                  <c:v>1T2015</c:v>
                </c:pt>
                <c:pt idx="1">
                  <c:v>2T2015 est</c:v>
                </c:pt>
                <c:pt idx="2">
                  <c:v>3T2015 est</c:v>
                </c:pt>
                <c:pt idx="3">
                  <c:v>4T2015 est</c:v>
                </c:pt>
              </c:strCache>
            </c:strRef>
          </c:cat>
          <c:val>
            <c:numRef>
              <c:f>Hoja1!$P$8:$P$11</c:f>
              <c:numCache>
                <c:formatCode>General</c:formatCode>
                <c:ptCount val="4"/>
                <c:pt idx="0">
                  <c:v>2.5</c:v>
                </c:pt>
                <c:pt idx="1">
                  <c:v>2.7</c:v>
                </c:pt>
                <c:pt idx="2">
                  <c:v>2.8</c:v>
                </c:pt>
                <c:pt idx="3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78176"/>
        <c:axId val="36196352"/>
      </c:barChart>
      <c:catAx>
        <c:axId val="3617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6196352"/>
        <c:crosses val="autoZero"/>
        <c:auto val="1"/>
        <c:lblAlgn val="ctr"/>
        <c:lblOffset val="100"/>
        <c:noMultiLvlLbl val="0"/>
      </c:catAx>
      <c:valAx>
        <c:axId val="36196352"/>
        <c:scaling>
          <c:orientation val="minMax"/>
          <c:max val="3"/>
          <c:min val="1.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crossAx val="3617817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752372893295971E-2"/>
          <c:y val="4.3158309940588953E-2"/>
          <c:w val="0.87635870516185477"/>
          <c:h val="0.6745015036385757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</c:dPt>
          <c:dPt>
            <c:idx val="12"/>
            <c:invertIfNegative val="0"/>
            <c:bubble3D val="0"/>
          </c:dPt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Century Gothic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'VaR (4)'!$L$34:$L$46</c:f>
              <c:strCache>
                <c:ptCount val="13"/>
                <c:pt idx="0">
                  <c:v>Inbursa</c:v>
                </c:pt>
                <c:pt idx="1">
                  <c:v>FANVIT</c:v>
                </c:pt>
                <c:pt idx="2">
                  <c:v>Coppel</c:v>
                </c:pt>
                <c:pt idx="3">
                  <c:v>XXI-Banorte</c:v>
                </c:pt>
                <c:pt idx="4">
                  <c:v>Principal</c:v>
                </c:pt>
                <c:pt idx="5">
                  <c:v>Profuturo GNP</c:v>
                </c:pt>
                <c:pt idx="6">
                  <c:v>PensionISSSTE</c:v>
                </c:pt>
                <c:pt idx="7">
                  <c:v>Banamex</c:v>
                </c:pt>
                <c:pt idx="8">
                  <c:v>Sistema</c:v>
                </c:pt>
                <c:pt idx="9">
                  <c:v>Metlife</c:v>
                </c:pt>
                <c:pt idx="10">
                  <c:v>Azteca</c:v>
                </c:pt>
                <c:pt idx="11">
                  <c:v>SURA</c:v>
                </c:pt>
                <c:pt idx="12">
                  <c:v>Invercap</c:v>
                </c:pt>
              </c:strCache>
            </c:strRef>
          </c:cat>
          <c:val>
            <c:numRef>
              <c:f>'VaR (4)'!$M$34:$M$46</c:f>
              <c:numCache>
                <c:formatCode>General</c:formatCode>
                <c:ptCount val="13"/>
                <c:pt idx="0" formatCode="0.00">
                  <c:v>0.19886600000000001</c:v>
                </c:pt>
                <c:pt idx="1">
                  <c:v>0.43</c:v>
                </c:pt>
                <c:pt idx="2" formatCode="0.00">
                  <c:v>0.45281199999999999</c:v>
                </c:pt>
                <c:pt idx="3" formatCode="0.00">
                  <c:v>0.48753600000000002</c:v>
                </c:pt>
                <c:pt idx="4" formatCode="0.00">
                  <c:v>0.50366200000000005</c:v>
                </c:pt>
                <c:pt idx="5" formatCode="0.00">
                  <c:v>0.52111799999999997</c:v>
                </c:pt>
                <c:pt idx="6" formatCode="0.00">
                  <c:v>0.52919899999999997</c:v>
                </c:pt>
                <c:pt idx="7" formatCode="0.00">
                  <c:v>0.53084999999999993</c:v>
                </c:pt>
                <c:pt idx="8" formatCode="0.00">
                  <c:v>0.54483300000000001</c:v>
                </c:pt>
                <c:pt idx="9" formatCode="0.00">
                  <c:v>0.56730900000000006</c:v>
                </c:pt>
                <c:pt idx="10" formatCode="0.00">
                  <c:v>0.60260199999999997</c:v>
                </c:pt>
                <c:pt idx="11" formatCode="0.00">
                  <c:v>0.62946400000000002</c:v>
                </c:pt>
                <c:pt idx="12" formatCode="0.00">
                  <c:v>0.63693100000000002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291008"/>
        <c:axId val="149292544"/>
      </c:barChart>
      <c:catAx>
        <c:axId val="149291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Century Gothic" pitchFamily="34" charset="0"/>
              </a:defRPr>
            </a:pPr>
            <a:endParaRPr lang="es-MX"/>
          </a:p>
        </c:txPr>
        <c:crossAx val="149292544"/>
        <c:crosses val="autoZero"/>
        <c:auto val="1"/>
        <c:lblAlgn val="ctr"/>
        <c:lblOffset val="100"/>
        <c:noMultiLvlLbl val="0"/>
      </c:catAx>
      <c:valAx>
        <c:axId val="149292544"/>
        <c:scaling>
          <c:orientation val="minMax"/>
          <c:max val="0.8"/>
        </c:scaling>
        <c:delete val="0"/>
        <c:axPos val="l"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entury Gothic" pitchFamily="34" charset="0"/>
              </a:defRPr>
            </a:pPr>
            <a:endParaRPr lang="es-MX"/>
          </a:p>
        </c:txPr>
        <c:crossAx val="14929100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59611920299114E-2"/>
          <c:y val="6.444634332044015E-2"/>
          <c:w val="0.80984670947876625"/>
          <c:h val="0.83872723188021003"/>
        </c:manualLayout>
      </c:layout>
      <c:lineChart>
        <c:grouping val="standard"/>
        <c:varyColors val="0"/>
        <c:ser>
          <c:idx val="0"/>
          <c:order val="0"/>
          <c:tx>
            <c:strRef>
              <c:f>VALUACION!$C$2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79"/>
              <c:layout>
                <c:manualLayout>
                  <c:x val="-8.9681521465949432E-2"/>
                  <c:y val="-5.55759003733466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8"/>
              <c:layout>
                <c:manualLayout>
                  <c:x val="-8.5605249161522706E-2"/>
                  <c:y val="-8.775372482904648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9"/>
              <c:layout>
                <c:manualLayout>
                  <c:x val="-8.560508867204264E-2"/>
                  <c:y val="-1.462523694035436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40"/>
              <c:layout>
                <c:manualLayout>
                  <c:x val="-0.10191081984766981"/>
                  <c:y val="-2.340060942325896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59"/>
              <c:layout>
                <c:manualLayout>
                  <c:x val="-6.5222924702508678E-2"/>
                  <c:y val="-6.435104253755921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80"/>
              <c:layout>
                <c:manualLayout>
                  <c:x val="-5.9108275511648489E-2"/>
                  <c:y val="-0.1725777958961815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00"/>
              <c:layout>
                <c:manualLayout>
                  <c:x val="-3.0695699427598221E-2"/>
                  <c:y val="-0.111151800746693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20"/>
              <c:layout>
                <c:manualLayout>
                  <c:x val="-1.6305731175627169E-2"/>
                  <c:y val="-3.80256160449213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42"/>
              <c:layout>
                <c:manualLayout>
                  <c:x val="-6.1200237857819369E-2"/>
                  <c:y val="-0.1151649990743528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53"/>
              <c:layout>
                <c:manualLayout>
                  <c:x val="-4.039145518285674E-3"/>
                  <c:y val="-1.0748048070404524E-2"/>
                </c:manualLayout>
              </c:layout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800" b="1">
                    <a:solidFill>
                      <a:sysClr val="windowText" lastClr="000000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VALUACION!$B$3:$B$256</c:f>
              <c:numCache>
                <c:formatCode>d\-mmm</c:formatCode>
                <c:ptCount val="254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</c:numCache>
            </c:numRef>
          </c:cat>
          <c:val>
            <c:numRef>
              <c:f>VALUACION!$C$3:$C$256</c:f>
              <c:numCache>
                <c:formatCode>#,##0.00</c:formatCode>
                <c:ptCount val="254"/>
                <c:pt idx="0">
                  <c:v>49271.76999999769</c:v>
                </c:pt>
                <c:pt idx="1">
                  <c:v>3279.6899999994785</c:v>
                </c:pt>
                <c:pt idx="2">
                  <c:v>-4110.2799999937415</c:v>
                </c:pt>
                <c:pt idx="3">
                  <c:v>-4685.320000000298</c:v>
                </c:pt>
                <c:pt idx="4">
                  <c:v>16295.030000001192</c:v>
                </c:pt>
                <c:pt idx="5">
                  <c:v>30236.30000000447</c:v>
                </c:pt>
                <c:pt idx="6">
                  <c:v>51027.55000000447</c:v>
                </c:pt>
                <c:pt idx="7">
                  <c:v>80415.060000002384</c:v>
                </c:pt>
                <c:pt idx="8">
                  <c:v>35441.610000006855</c:v>
                </c:pt>
                <c:pt idx="9">
                  <c:v>-127737.48999977112</c:v>
                </c:pt>
                <c:pt idx="10">
                  <c:v>1414584.7500002384</c:v>
                </c:pt>
                <c:pt idx="11">
                  <c:v>593735.94000005722</c:v>
                </c:pt>
                <c:pt idx="12">
                  <c:v>524835.90000009537</c:v>
                </c:pt>
                <c:pt idx="13">
                  <c:v>-1745838.0399999619</c:v>
                </c:pt>
                <c:pt idx="14">
                  <c:v>-4680939.9600000381</c:v>
                </c:pt>
                <c:pt idx="15">
                  <c:v>-2155552.3599991798</c:v>
                </c:pt>
                <c:pt idx="16">
                  <c:v>-2329024.0399999619</c:v>
                </c:pt>
                <c:pt idx="17">
                  <c:v>-6929003.0500001907</c:v>
                </c:pt>
                <c:pt idx="18">
                  <c:v>-3617354.0200004578</c:v>
                </c:pt>
                <c:pt idx="19">
                  <c:v>822853.67000007629</c:v>
                </c:pt>
                <c:pt idx="20">
                  <c:v>5179870.2800006866</c:v>
                </c:pt>
                <c:pt idx="21">
                  <c:v>9949074.1399993896</c:v>
                </c:pt>
                <c:pt idx="22">
                  <c:v>11510013.550000191</c:v>
                </c:pt>
                <c:pt idx="23">
                  <c:v>8786817.1300001144</c:v>
                </c:pt>
                <c:pt idx="24">
                  <c:v>10595644.789999962</c:v>
                </c:pt>
                <c:pt idx="25">
                  <c:v>18157990.899999619</c:v>
                </c:pt>
                <c:pt idx="26">
                  <c:v>19839332.299999237</c:v>
                </c:pt>
                <c:pt idx="27">
                  <c:v>21246608.219999313</c:v>
                </c:pt>
                <c:pt idx="28">
                  <c:v>18543533.359999657</c:v>
                </c:pt>
                <c:pt idx="29">
                  <c:v>20289311.370000839</c:v>
                </c:pt>
                <c:pt idx="30">
                  <c:v>27399074.34000206</c:v>
                </c:pt>
                <c:pt idx="31">
                  <c:v>25191910.030000687</c:v>
                </c:pt>
                <c:pt idx="32">
                  <c:v>18101149.520000458</c:v>
                </c:pt>
                <c:pt idx="33">
                  <c:v>23012628.370000839</c:v>
                </c:pt>
                <c:pt idx="34">
                  <c:v>25165597.070001602</c:v>
                </c:pt>
                <c:pt idx="35">
                  <c:v>27439879.380001068</c:v>
                </c:pt>
                <c:pt idx="36">
                  <c:v>31345110.700000763</c:v>
                </c:pt>
                <c:pt idx="37">
                  <c:v>30289259.029998779</c:v>
                </c:pt>
                <c:pt idx="38">
                  <c:v>51493015.729999542</c:v>
                </c:pt>
                <c:pt idx="39">
                  <c:v>60385623.740001678</c:v>
                </c:pt>
                <c:pt idx="40">
                  <c:v>73762217.319999695</c:v>
                </c:pt>
                <c:pt idx="41">
                  <c:v>74121916.029998779</c:v>
                </c:pt>
                <c:pt idx="42">
                  <c:v>77259911.700000763</c:v>
                </c:pt>
                <c:pt idx="43">
                  <c:v>80769901.009998322</c:v>
                </c:pt>
                <c:pt idx="44">
                  <c:v>88388627.670000076</c:v>
                </c:pt>
                <c:pt idx="45">
                  <c:v>75753573.530000687</c:v>
                </c:pt>
                <c:pt idx="46">
                  <c:v>41742277.420000076</c:v>
                </c:pt>
                <c:pt idx="47">
                  <c:v>53639183.689998627</c:v>
                </c:pt>
                <c:pt idx="48">
                  <c:v>46663413.049995422</c:v>
                </c:pt>
                <c:pt idx="49">
                  <c:v>58092410.339996338</c:v>
                </c:pt>
                <c:pt idx="50">
                  <c:v>32327590.309997559</c:v>
                </c:pt>
                <c:pt idx="51">
                  <c:v>37040935.720001221</c:v>
                </c:pt>
                <c:pt idx="52">
                  <c:v>37829381.830001831</c:v>
                </c:pt>
                <c:pt idx="53">
                  <c:v>20888103.840000153</c:v>
                </c:pt>
                <c:pt idx="54">
                  <c:v>-32121330.25</c:v>
                </c:pt>
                <c:pt idx="55">
                  <c:v>-90413736.100002006</c:v>
                </c:pt>
                <c:pt idx="56">
                  <c:v>-52994224.630001068</c:v>
                </c:pt>
                <c:pt idx="57">
                  <c:v>-18977960.910003662</c:v>
                </c:pt>
                <c:pt idx="58">
                  <c:v>25686887.349998474</c:v>
                </c:pt>
                <c:pt idx="59">
                  <c:v>15973435.979999542</c:v>
                </c:pt>
                <c:pt idx="60">
                  <c:v>46040162.979999542</c:v>
                </c:pt>
                <c:pt idx="61">
                  <c:v>47547965.040000916</c:v>
                </c:pt>
                <c:pt idx="62">
                  <c:v>90324584.689998627</c:v>
                </c:pt>
                <c:pt idx="63">
                  <c:v>60497870.759998322</c:v>
                </c:pt>
                <c:pt idx="64">
                  <c:v>40415693.189998627</c:v>
                </c:pt>
                <c:pt idx="65">
                  <c:v>57434220.009998322</c:v>
                </c:pt>
                <c:pt idx="66">
                  <c:v>62580349.620002747</c:v>
                </c:pt>
                <c:pt idx="67">
                  <c:v>52362341.520000458</c:v>
                </c:pt>
                <c:pt idx="68">
                  <c:v>1565669.0700035095</c:v>
                </c:pt>
                <c:pt idx="69">
                  <c:v>22913942.129997253</c:v>
                </c:pt>
                <c:pt idx="70">
                  <c:v>71324910.720001221</c:v>
                </c:pt>
                <c:pt idx="71">
                  <c:v>88423046.529998779</c:v>
                </c:pt>
                <c:pt idx="72">
                  <c:v>107493623.11999893</c:v>
                </c:pt>
                <c:pt idx="73">
                  <c:v>117148859.07999802</c:v>
                </c:pt>
                <c:pt idx="74">
                  <c:v>182473198.81999588</c:v>
                </c:pt>
                <c:pt idx="75">
                  <c:v>214811533.98999786</c:v>
                </c:pt>
                <c:pt idx="76">
                  <c:v>221006114.42000198</c:v>
                </c:pt>
                <c:pt idx="77">
                  <c:v>219671724.29999924</c:v>
                </c:pt>
                <c:pt idx="78">
                  <c:v>152475373.06000137</c:v>
                </c:pt>
                <c:pt idx="79">
                  <c:v>152873931.61999512</c:v>
                </c:pt>
                <c:pt idx="80">
                  <c:v>106378012.65000153</c:v>
                </c:pt>
                <c:pt idx="81">
                  <c:v>127295912.80000305</c:v>
                </c:pt>
                <c:pt idx="82">
                  <c:v>123586929.86000061</c:v>
                </c:pt>
                <c:pt idx="83">
                  <c:v>104171618.70999908</c:v>
                </c:pt>
                <c:pt idx="84">
                  <c:v>155752836.13000107</c:v>
                </c:pt>
                <c:pt idx="85">
                  <c:v>134575734.5</c:v>
                </c:pt>
                <c:pt idx="86">
                  <c:v>141076623.00999832</c:v>
                </c:pt>
                <c:pt idx="87">
                  <c:v>153717452.59000015</c:v>
                </c:pt>
                <c:pt idx="88">
                  <c:v>158976110.88000107</c:v>
                </c:pt>
                <c:pt idx="89">
                  <c:v>195150768.06000137</c:v>
                </c:pt>
                <c:pt idx="90">
                  <c:v>224232255.98999786</c:v>
                </c:pt>
                <c:pt idx="91">
                  <c:v>204885662.56000137</c:v>
                </c:pt>
                <c:pt idx="92">
                  <c:v>201640913.65999603</c:v>
                </c:pt>
                <c:pt idx="93">
                  <c:v>260285524.55999756</c:v>
                </c:pt>
                <c:pt idx="94">
                  <c:v>310859315.55000305</c:v>
                </c:pt>
                <c:pt idx="95">
                  <c:v>341101458.77999878</c:v>
                </c:pt>
                <c:pt idx="96">
                  <c:v>357344046.09000015</c:v>
                </c:pt>
                <c:pt idx="97">
                  <c:v>337074944.54000092</c:v>
                </c:pt>
                <c:pt idx="98">
                  <c:v>346297062.40999985</c:v>
                </c:pt>
                <c:pt idx="99">
                  <c:v>328156416.62000275</c:v>
                </c:pt>
                <c:pt idx="100">
                  <c:v>235889403.88999939</c:v>
                </c:pt>
                <c:pt idx="101">
                  <c:v>241163325.15000153</c:v>
                </c:pt>
                <c:pt idx="102">
                  <c:v>232455799.33999634</c:v>
                </c:pt>
                <c:pt idx="103">
                  <c:v>204184479.52000046</c:v>
                </c:pt>
                <c:pt idx="104">
                  <c:v>195230136.51999664</c:v>
                </c:pt>
                <c:pt idx="105">
                  <c:v>219068814.28000259</c:v>
                </c:pt>
                <c:pt idx="106">
                  <c:v>191220057.9600029</c:v>
                </c:pt>
                <c:pt idx="107">
                  <c:v>206724812.29000092</c:v>
                </c:pt>
                <c:pt idx="108">
                  <c:v>167571289.99000168</c:v>
                </c:pt>
                <c:pt idx="109">
                  <c:v>100886145.56000519</c:v>
                </c:pt>
                <c:pt idx="110">
                  <c:v>201700677.40000153</c:v>
                </c:pt>
                <c:pt idx="111">
                  <c:v>291550630.47000122</c:v>
                </c:pt>
                <c:pt idx="112">
                  <c:v>391528613.97000122</c:v>
                </c:pt>
                <c:pt idx="113">
                  <c:v>406970033.02999878</c:v>
                </c:pt>
                <c:pt idx="114">
                  <c:v>426829841.58000183</c:v>
                </c:pt>
                <c:pt idx="115">
                  <c:v>415375789.94000244</c:v>
                </c:pt>
                <c:pt idx="116">
                  <c:v>475167555.88999939</c:v>
                </c:pt>
                <c:pt idx="117">
                  <c:v>445276438.15000153</c:v>
                </c:pt>
                <c:pt idx="118">
                  <c:v>443110967.68000793</c:v>
                </c:pt>
                <c:pt idx="119">
                  <c:v>461809559.38000488</c:v>
                </c:pt>
                <c:pt idx="120">
                  <c:v>490961710.62999725</c:v>
                </c:pt>
                <c:pt idx="121">
                  <c:v>443417153.27999878</c:v>
                </c:pt>
                <c:pt idx="122">
                  <c:v>393737525.82000732</c:v>
                </c:pt>
                <c:pt idx="123">
                  <c:v>430938648.64000702</c:v>
                </c:pt>
                <c:pt idx="124">
                  <c:v>486248656.49000549</c:v>
                </c:pt>
                <c:pt idx="125">
                  <c:v>480406587.12000275</c:v>
                </c:pt>
                <c:pt idx="126">
                  <c:v>490329806.81999969</c:v>
                </c:pt>
                <c:pt idx="127">
                  <c:v>495649021.55999756</c:v>
                </c:pt>
                <c:pt idx="128">
                  <c:v>550043298.98000336</c:v>
                </c:pt>
                <c:pt idx="129">
                  <c:v>591830691.47000122</c:v>
                </c:pt>
                <c:pt idx="130">
                  <c:v>692711929.41999817</c:v>
                </c:pt>
                <c:pt idx="131">
                  <c:v>709344266.29000092</c:v>
                </c:pt>
                <c:pt idx="132">
                  <c:v>708808437.19999695</c:v>
                </c:pt>
                <c:pt idx="133">
                  <c:v>703232222.81999207</c:v>
                </c:pt>
                <c:pt idx="134">
                  <c:v>636207286.27000427</c:v>
                </c:pt>
                <c:pt idx="135">
                  <c:v>692948742.12000275</c:v>
                </c:pt>
                <c:pt idx="136">
                  <c:v>771511182.03000641</c:v>
                </c:pt>
                <c:pt idx="137">
                  <c:v>748065002.87999725</c:v>
                </c:pt>
                <c:pt idx="138">
                  <c:v>777329846.08000183</c:v>
                </c:pt>
                <c:pt idx="139">
                  <c:v>776649195.09000397</c:v>
                </c:pt>
                <c:pt idx="140">
                  <c:v>720259011.25</c:v>
                </c:pt>
                <c:pt idx="141">
                  <c:v>604384326.72999573</c:v>
                </c:pt>
                <c:pt idx="142">
                  <c:v>614496872.88999939</c:v>
                </c:pt>
                <c:pt idx="143">
                  <c:v>620176516.88999939</c:v>
                </c:pt>
                <c:pt idx="144">
                  <c:v>492317714.98000336</c:v>
                </c:pt>
                <c:pt idx="145">
                  <c:v>466965743.18999481</c:v>
                </c:pt>
                <c:pt idx="146">
                  <c:v>433221342.06000519</c:v>
                </c:pt>
                <c:pt idx="147">
                  <c:v>411969168.49000549</c:v>
                </c:pt>
                <c:pt idx="148">
                  <c:v>508457041.51999664</c:v>
                </c:pt>
                <c:pt idx="149">
                  <c:v>572970855.3500061</c:v>
                </c:pt>
                <c:pt idx="150">
                  <c:v>510112532.26000214</c:v>
                </c:pt>
                <c:pt idx="151">
                  <c:v>459649392.3999939</c:v>
                </c:pt>
                <c:pt idx="152">
                  <c:v>544876913.95999908</c:v>
                </c:pt>
                <c:pt idx="153">
                  <c:v>509689581.26999664</c:v>
                </c:pt>
                <c:pt idx="154">
                  <c:v>566768559.01999664</c:v>
                </c:pt>
                <c:pt idx="155">
                  <c:v>603818476.90000153</c:v>
                </c:pt>
                <c:pt idx="156">
                  <c:v>630441636.84999847</c:v>
                </c:pt>
                <c:pt idx="157">
                  <c:v>617242274.73000336</c:v>
                </c:pt>
                <c:pt idx="158">
                  <c:v>624495717.24000549</c:v>
                </c:pt>
                <c:pt idx="159">
                  <c:v>611012841.40000916</c:v>
                </c:pt>
                <c:pt idx="160">
                  <c:v>544869212.84000397</c:v>
                </c:pt>
                <c:pt idx="161">
                  <c:v>439346487.58000183</c:v>
                </c:pt>
                <c:pt idx="162">
                  <c:v>436523016.05999756</c:v>
                </c:pt>
                <c:pt idx="163">
                  <c:v>403734545.02000427</c:v>
                </c:pt>
                <c:pt idx="164">
                  <c:v>236424518.91000366</c:v>
                </c:pt>
                <c:pt idx="165">
                  <c:v>143913927.83000183</c:v>
                </c:pt>
                <c:pt idx="166">
                  <c:v>163001801.34000397</c:v>
                </c:pt>
                <c:pt idx="167">
                  <c:v>298489236.08000201</c:v>
                </c:pt>
                <c:pt idx="168">
                  <c:v>221200509.29000854</c:v>
                </c:pt>
                <c:pt idx="169">
                  <c:v>162179561.29000092</c:v>
                </c:pt>
                <c:pt idx="170">
                  <c:v>256425958.13999939</c:v>
                </c:pt>
                <c:pt idx="171">
                  <c:v>471471451.05000305</c:v>
                </c:pt>
                <c:pt idx="172">
                  <c:v>407692765.68000793</c:v>
                </c:pt>
                <c:pt idx="173">
                  <c:v>556945529.00000763</c:v>
                </c:pt>
                <c:pt idx="174">
                  <c:v>595779500.19999695</c:v>
                </c:pt>
                <c:pt idx="175">
                  <c:v>568835182.26000214</c:v>
                </c:pt>
                <c:pt idx="176">
                  <c:v>481226723.87000275</c:v>
                </c:pt>
                <c:pt idx="177">
                  <c:v>438914184.90000153</c:v>
                </c:pt>
                <c:pt idx="178">
                  <c:v>414540429.58000946</c:v>
                </c:pt>
                <c:pt idx="179">
                  <c:v>383084782.19000244</c:v>
                </c:pt>
                <c:pt idx="180">
                  <c:v>412867778.54000092</c:v>
                </c:pt>
                <c:pt idx="181">
                  <c:v>473976770.48000336</c:v>
                </c:pt>
                <c:pt idx="182">
                  <c:v>561821702.97000122</c:v>
                </c:pt>
                <c:pt idx="183">
                  <c:v>596611345.00380707</c:v>
                </c:pt>
                <c:pt idx="184">
                  <c:v>617914693.22380066</c:v>
                </c:pt>
                <c:pt idx="185">
                  <c:v>638009010.53380585</c:v>
                </c:pt>
                <c:pt idx="186">
                  <c:v>643273784.34380341</c:v>
                </c:pt>
                <c:pt idx="187">
                  <c:v>650323567.98381042</c:v>
                </c:pt>
                <c:pt idx="188">
                  <c:v>683570164.84379578</c:v>
                </c:pt>
                <c:pt idx="189">
                  <c:v>755458340.39379883</c:v>
                </c:pt>
                <c:pt idx="190">
                  <c:v>747345225.46379089</c:v>
                </c:pt>
                <c:pt idx="191">
                  <c:v>742613395.53379059</c:v>
                </c:pt>
                <c:pt idx="192">
                  <c:v>693042833.30379486</c:v>
                </c:pt>
                <c:pt idx="193">
                  <c:v>653319678.52379608</c:v>
                </c:pt>
                <c:pt idx="194">
                  <c:v>644392143.26380157</c:v>
                </c:pt>
                <c:pt idx="195">
                  <c:v>657853315.58380127</c:v>
                </c:pt>
                <c:pt idx="196">
                  <c:v>694001275.77380371</c:v>
                </c:pt>
                <c:pt idx="197">
                  <c:v>649511138.59379578</c:v>
                </c:pt>
                <c:pt idx="198">
                  <c:v>597488026.54379272</c:v>
                </c:pt>
                <c:pt idx="199">
                  <c:v>588968471.48379517</c:v>
                </c:pt>
                <c:pt idx="200">
                  <c:v>569429887.62380219</c:v>
                </c:pt>
                <c:pt idx="201">
                  <c:v>494445362.84379578</c:v>
                </c:pt>
                <c:pt idx="202">
                  <c:v>368804736.48379517</c:v>
                </c:pt>
                <c:pt idx="203">
                  <c:v>322894966.51380157</c:v>
                </c:pt>
                <c:pt idx="204">
                  <c:v>437266807.20379639</c:v>
                </c:pt>
                <c:pt idx="205">
                  <c:v>616526386.26379395</c:v>
                </c:pt>
                <c:pt idx="206">
                  <c:v>511516862.83379364</c:v>
                </c:pt>
                <c:pt idx="207">
                  <c:v>493655250.95379639</c:v>
                </c:pt>
                <c:pt idx="208">
                  <c:v>459186034.95379639</c:v>
                </c:pt>
                <c:pt idx="209">
                  <c:v>535457290.69289398</c:v>
                </c:pt>
                <c:pt idx="210">
                  <c:v>691341650.94120789</c:v>
                </c:pt>
                <c:pt idx="211">
                  <c:v>642326561.88121033</c:v>
                </c:pt>
                <c:pt idx="212">
                  <c:v>625901215.31121063</c:v>
                </c:pt>
                <c:pt idx="213">
                  <c:v>684517659.05121613</c:v>
                </c:pt>
                <c:pt idx="214">
                  <c:v>678428005.84120178</c:v>
                </c:pt>
                <c:pt idx="215">
                  <c:v>642189224.29120636</c:v>
                </c:pt>
                <c:pt idx="216">
                  <c:v>627053390.8812027</c:v>
                </c:pt>
                <c:pt idx="217">
                  <c:v>710491478.46121216</c:v>
                </c:pt>
                <c:pt idx="218">
                  <c:v>732722324.09120941</c:v>
                </c:pt>
                <c:pt idx="219">
                  <c:v>774582110.93120575</c:v>
                </c:pt>
                <c:pt idx="220">
                  <c:v>709557164.66121674</c:v>
                </c:pt>
                <c:pt idx="221">
                  <c:v>569105166.9012146</c:v>
                </c:pt>
                <c:pt idx="222">
                  <c:v>525402616.68121338</c:v>
                </c:pt>
                <c:pt idx="223">
                  <c:v>498604610.85121918</c:v>
                </c:pt>
                <c:pt idx="224">
                  <c:v>486391859.31121063</c:v>
                </c:pt>
                <c:pt idx="225">
                  <c:v>258762219.62120819</c:v>
                </c:pt>
                <c:pt idx="226">
                  <c:v>295385590.6312027</c:v>
                </c:pt>
                <c:pt idx="227">
                  <c:v>316052625.54121399</c:v>
                </c:pt>
                <c:pt idx="228">
                  <c:v>351438086.27120972</c:v>
                </c:pt>
                <c:pt idx="229">
                  <c:v>521710697.75120544</c:v>
                </c:pt>
                <c:pt idx="230">
                  <c:v>515411141.52120972</c:v>
                </c:pt>
                <c:pt idx="231">
                  <c:v>494116195.53121185</c:v>
                </c:pt>
                <c:pt idx="232">
                  <c:v>463142257.94121552</c:v>
                </c:pt>
                <c:pt idx="233">
                  <c:v>480044237.21121216</c:v>
                </c:pt>
                <c:pt idx="234">
                  <c:v>589081637.78121948</c:v>
                </c:pt>
                <c:pt idx="235">
                  <c:v>685026754.34121704</c:v>
                </c:pt>
                <c:pt idx="236">
                  <c:v>633285246.95121765</c:v>
                </c:pt>
                <c:pt idx="237">
                  <c:v>644116578.26121521</c:v>
                </c:pt>
                <c:pt idx="238">
                  <c:v>714406989.44120789</c:v>
                </c:pt>
                <c:pt idx="239">
                  <c:v>679374455.66121674</c:v>
                </c:pt>
                <c:pt idx="240">
                  <c:v>623698156.68121338</c:v>
                </c:pt>
                <c:pt idx="241">
                  <c:v>699972518.01120758</c:v>
                </c:pt>
                <c:pt idx="242">
                  <c:v>740820877.60121155</c:v>
                </c:pt>
                <c:pt idx="243">
                  <c:v>688332885.16121674</c:v>
                </c:pt>
                <c:pt idx="244">
                  <c:v>770128533.06121063</c:v>
                </c:pt>
                <c:pt idx="245">
                  <c:v>841491625.35121155</c:v>
                </c:pt>
                <c:pt idx="246">
                  <c:v>879890541.64120483</c:v>
                </c:pt>
                <c:pt idx="247">
                  <c:v>913715431.99121094</c:v>
                </c:pt>
                <c:pt idx="248">
                  <c:v>922462274.5812149</c:v>
                </c:pt>
                <c:pt idx="249">
                  <c:v>820732749.4812088</c:v>
                </c:pt>
                <c:pt idx="250">
                  <c:v>843279558.03121185</c:v>
                </c:pt>
                <c:pt idx="251">
                  <c:v>870606406.24121094</c:v>
                </c:pt>
                <c:pt idx="252">
                  <c:v>907293312.68121338</c:v>
                </c:pt>
                <c:pt idx="253">
                  <c:v>935517179.06121063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VALUACION!$D$2</c:f>
              <c:strCache>
                <c:ptCount val="1"/>
                <c:pt idx="0">
                  <c:v>Fondeo</c:v>
                </c:pt>
              </c:strCache>
            </c:strRef>
          </c:tx>
          <c:spPr>
            <a:ln>
              <a:solidFill>
                <a:srgbClr val="017475"/>
              </a:solidFill>
            </a:ln>
          </c:spPr>
          <c:marker>
            <c:symbol val="none"/>
          </c:marker>
          <c:dLbls>
            <c:dLbl>
              <c:idx val="79"/>
              <c:layout>
                <c:manualLayout>
                  <c:x val="-2.649681316039415E-2"/>
                  <c:y val="3.80256160449213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8"/>
              <c:layout>
                <c:manualLayout>
                  <c:x val="-1.8343947572580566E-2"/>
                  <c:y val="6.14259951494883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9"/>
              <c:layout>
                <c:manualLayout>
                  <c:x val="-2.0382163969533962E-2"/>
                  <c:y val="4.387571082106310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40"/>
              <c:layout>
                <c:manualLayout>
                  <c:x val="-6.1146491908601885E-2"/>
                  <c:y val="-3.51005686568504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59"/>
              <c:layout>
                <c:manualLayout>
                  <c:x val="-5.9108275511648489E-2"/>
                  <c:y val="7.897627947791359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80"/>
              <c:layout>
                <c:manualLayout>
                  <c:x val="-3.6687895145161131E-2"/>
                  <c:y val="0.111151800746693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00"/>
              <c:layout>
                <c:manualLayout>
                  <c:x val="-6.5223085191988744E-2"/>
                  <c:y val="7.605100177115074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20"/>
              <c:layout>
                <c:manualLayout>
                  <c:x val="1.8343947572580566E-2"/>
                  <c:y val="0.1082267533586223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42"/>
              <c:layout>
                <c:manualLayout>
                  <c:x val="-2.0382163969533962E-2"/>
                  <c:y val="4.680075820913397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53"/>
              <c:layout>
                <c:manualLayout>
                  <c:x val="-4.7832990715632394E-5"/>
                  <c:y val="4.0133337110588594E-3"/>
                </c:manualLayout>
              </c:layout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00" b="1">
                    <a:solidFill>
                      <a:srgbClr val="017475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VALUACION!$B$3:$B$256</c:f>
              <c:numCache>
                <c:formatCode>d\-mmm</c:formatCode>
                <c:ptCount val="254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</c:numCache>
            </c:numRef>
          </c:cat>
          <c:val>
            <c:numRef>
              <c:f>VALUACION!$D$3:$D$256</c:f>
              <c:numCache>
                <c:formatCode>#,##0.00</c:formatCode>
                <c:ptCount val="254"/>
                <c:pt idx="0">
                  <c:v>848.60517168888873</c:v>
                </c:pt>
                <c:pt idx="1">
                  <c:v>1693.3265677333331</c:v>
                </c:pt>
                <c:pt idx="2">
                  <c:v>6759.6461440888888</c:v>
                </c:pt>
                <c:pt idx="3">
                  <c:v>11825.917161511112</c:v>
                </c:pt>
                <c:pt idx="4">
                  <c:v>16893.959852933334</c:v>
                </c:pt>
                <c:pt idx="5">
                  <c:v>21963.179807155557</c:v>
                </c:pt>
                <c:pt idx="6">
                  <c:v>27017.474625947223</c:v>
                </c:pt>
                <c:pt idx="7">
                  <c:v>32057.553889313891</c:v>
                </c:pt>
                <c:pt idx="8">
                  <c:v>37093.860379930557</c:v>
                </c:pt>
                <c:pt idx="9">
                  <c:v>187859.34668493614</c:v>
                </c:pt>
                <c:pt idx="10">
                  <c:v>339244.10524306115</c:v>
                </c:pt>
                <c:pt idx="11">
                  <c:v>490559.77569301112</c:v>
                </c:pt>
                <c:pt idx="12">
                  <c:v>641869.64705626108</c:v>
                </c:pt>
                <c:pt idx="13">
                  <c:v>792988.40336289443</c:v>
                </c:pt>
                <c:pt idx="14">
                  <c:v>1112193.4552579278</c:v>
                </c:pt>
                <c:pt idx="15">
                  <c:v>1431611.0606092946</c:v>
                </c:pt>
                <c:pt idx="16">
                  <c:v>1751014.0654275946</c:v>
                </c:pt>
                <c:pt idx="17">
                  <c:v>2070029.9053458862</c:v>
                </c:pt>
                <c:pt idx="18">
                  <c:v>2389324.475724203</c:v>
                </c:pt>
                <c:pt idx="19">
                  <c:v>2877326.0969164278</c:v>
                </c:pt>
                <c:pt idx="20">
                  <c:v>3367859.5581113305</c:v>
                </c:pt>
                <c:pt idx="21">
                  <c:v>3858797.076855483</c:v>
                </c:pt>
                <c:pt idx="22">
                  <c:v>4348256.7770519275</c:v>
                </c:pt>
                <c:pt idx="23">
                  <c:v>4839095.8267994002</c:v>
                </c:pt>
                <c:pt idx="24">
                  <c:v>5497367.202522778</c:v>
                </c:pt>
                <c:pt idx="25">
                  <c:v>6156277.1763621112</c:v>
                </c:pt>
                <c:pt idx="26">
                  <c:v>6815327.9899062887</c:v>
                </c:pt>
                <c:pt idx="27">
                  <c:v>7476665.9613013994</c:v>
                </c:pt>
                <c:pt idx="28">
                  <c:v>8137774.9221875379</c:v>
                </c:pt>
                <c:pt idx="29">
                  <c:v>8968476.2337106355</c:v>
                </c:pt>
                <c:pt idx="30">
                  <c:v>9799779.9001520239</c:v>
                </c:pt>
                <c:pt idx="31">
                  <c:v>10630896.570728259</c:v>
                </c:pt>
                <c:pt idx="32">
                  <c:v>11461412.496316843</c:v>
                </c:pt>
                <c:pt idx="33">
                  <c:v>12292344.533307996</c:v>
                </c:pt>
                <c:pt idx="34">
                  <c:v>13292903.419036232</c:v>
                </c:pt>
                <c:pt idx="35">
                  <c:v>14293654.987015732</c:v>
                </c:pt>
                <c:pt idx="36">
                  <c:v>15294737.414870953</c:v>
                </c:pt>
                <c:pt idx="37">
                  <c:v>16295730.388626356</c:v>
                </c:pt>
                <c:pt idx="38">
                  <c:v>17298519.791768841</c:v>
                </c:pt>
                <c:pt idx="39">
                  <c:v>18471503.60114551</c:v>
                </c:pt>
                <c:pt idx="40">
                  <c:v>19645620.705256037</c:v>
                </c:pt>
                <c:pt idx="41">
                  <c:v>20819768.283840608</c:v>
                </c:pt>
                <c:pt idx="42">
                  <c:v>21994181.720391665</c:v>
                </c:pt>
                <c:pt idx="43">
                  <c:v>23168892.53103704</c:v>
                </c:pt>
                <c:pt idx="44">
                  <c:v>24427928.197819013</c:v>
                </c:pt>
                <c:pt idx="45">
                  <c:v>25685893.394736346</c:v>
                </c:pt>
                <c:pt idx="46">
                  <c:v>26940968.981116638</c:v>
                </c:pt>
                <c:pt idx="47">
                  <c:v>28471600.859881617</c:v>
                </c:pt>
                <c:pt idx="48">
                  <c:v>29991577.602427639</c:v>
                </c:pt>
                <c:pt idx="49">
                  <c:v>31517549.321150247</c:v>
                </c:pt>
                <c:pt idx="50">
                  <c:v>33299709.962146115</c:v>
                </c:pt>
                <c:pt idx="51">
                  <c:v>35070541.259392194</c:v>
                </c:pt>
                <c:pt idx="52">
                  <c:v>36841438.698506393</c:v>
                </c:pt>
                <c:pt idx="53">
                  <c:v>38610914.952633649</c:v>
                </c:pt>
                <c:pt idx="54">
                  <c:v>40375944.304234467</c:v>
                </c:pt>
                <c:pt idx="55">
                  <c:v>42393570.179727897</c:v>
                </c:pt>
                <c:pt idx="56">
                  <c:v>44428531.204154275</c:v>
                </c:pt>
                <c:pt idx="57">
                  <c:v>46459692.709713787</c:v>
                </c:pt>
                <c:pt idx="58">
                  <c:v>48501319.772794023</c:v>
                </c:pt>
                <c:pt idx="59">
                  <c:v>50535432.729646467</c:v>
                </c:pt>
                <c:pt idx="60">
                  <c:v>52826924.557138868</c:v>
                </c:pt>
                <c:pt idx="61">
                  <c:v>55118543.79390534</c:v>
                </c:pt>
                <c:pt idx="62">
                  <c:v>57412268.625537738</c:v>
                </c:pt>
                <c:pt idx="63">
                  <c:v>59707996.874247216</c:v>
                </c:pt>
                <c:pt idx="64">
                  <c:v>61997507.177264057</c:v>
                </c:pt>
                <c:pt idx="65">
                  <c:v>64540720.94876948</c:v>
                </c:pt>
                <c:pt idx="66">
                  <c:v>67084369.282330856</c:v>
                </c:pt>
                <c:pt idx="67">
                  <c:v>69627139.391388327</c:v>
                </c:pt>
                <c:pt idx="68">
                  <c:v>72165620.003661126</c:v>
                </c:pt>
                <c:pt idx="69">
                  <c:v>74714259.554240122</c:v>
                </c:pt>
                <c:pt idx="70">
                  <c:v>77267000.589657992</c:v>
                </c:pt>
                <c:pt idx="71">
                  <c:v>79812815.824916303</c:v>
                </c:pt>
                <c:pt idx="72">
                  <c:v>82360241.464419991</c:v>
                </c:pt>
                <c:pt idx="73">
                  <c:v>84908482.434960306</c:v>
                </c:pt>
                <c:pt idx="74">
                  <c:v>87462239.683078662</c:v>
                </c:pt>
                <c:pt idx="75">
                  <c:v>90027137.224079132</c:v>
                </c:pt>
                <c:pt idx="76">
                  <c:v>92592559.583699375</c:v>
                </c:pt>
                <c:pt idx="77">
                  <c:v>95149458.040636048</c:v>
                </c:pt>
                <c:pt idx="78">
                  <c:v>97717466.508091897</c:v>
                </c:pt>
                <c:pt idx="79">
                  <c:v>100302293.44351511</c:v>
                </c:pt>
                <c:pt idx="80">
                  <c:v>102883142.39475977</c:v>
                </c:pt>
                <c:pt idx="81">
                  <c:v>105465780.98857284</c:v>
                </c:pt>
                <c:pt idx="82">
                  <c:v>108022949.77839006</c:v>
                </c:pt>
                <c:pt idx="83">
                  <c:v>110578473.65990153</c:v>
                </c:pt>
                <c:pt idx="84">
                  <c:v>113138367.61677775</c:v>
                </c:pt>
                <c:pt idx="85">
                  <c:v>115704854.61495599</c:v>
                </c:pt>
                <c:pt idx="86">
                  <c:v>118270817.08712129</c:v>
                </c:pt>
                <c:pt idx="87">
                  <c:v>120854632.04903409</c:v>
                </c:pt>
                <c:pt idx="88">
                  <c:v>123430506.44802335</c:v>
                </c:pt>
                <c:pt idx="89">
                  <c:v>126009465.7413888</c:v>
                </c:pt>
                <c:pt idx="90">
                  <c:v>128590888.64090267</c:v>
                </c:pt>
                <c:pt idx="91">
                  <c:v>131179064.87551415</c:v>
                </c:pt>
                <c:pt idx="92">
                  <c:v>133758561.23555711</c:v>
                </c:pt>
                <c:pt idx="93">
                  <c:v>136334640.1192528</c:v>
                </c:pt>
                <c:pt idx="94">
                  <c:v>138915017.77518266</c:v>
                </c:pt>
                <c:pt idx="95">
                  <c:v>141481083.99865893</c:v>
                </c:pt>
                <c:pt idx="96">
                  <c:v>144056967.33754081</c:v>
                </c:pt>
                <c:pt idx="97">
                  <c:v>146639573.32193482</c:v>
                </c:pt>
                <c:pt idx="98">
                  <c:v>149231405.63688508</c:v>
                </c:pt>
                <c:pt idx="99">
                  <c:v>151796378.72346783</c:v>
                </c:pt>
                <c:pt idx="100">
                  <c:v>154361972.50608867</c:v>
                </c:pt>
                <c:pt idx="101">
                  <c:v>156919599.85916653</c:v>
                </c:pt>
                <c:pt idx="102">
                  <c:v>159476491.91006488</c:v>
                </c:pt>
                <c:pt idx="103">
                  <c:v>162030996.60506731</c:v>
                </c:pt>
                <c:pt idx="104">
                  <c:v>164584745.15554976</c:v>
                </c:pt>
                <c:pt idx="105">
                  <c:v>167147774.4642038</c:v>
                </c:pt>
                <c:pt idx="106">
                  <c:v>169700048.72531945</c:v>
                </c:pt>
                <c:pt idx="107">
                  <c:v>172270432.16858679</c:v>
                </c:pt>
                <c:pt idx="108">
                  <c:v>174845859.663726</c:v>
                </c:pt>
                <c:pt idx="109">
                  <c:v>177841989.28682631</c:v>
                </c:pt>
                <c:pt idx="110">
                  <c:v>180866290.9170025</c:v>
                </c:pt>
                <c:pt idx="111">
                  <c:v>183898304.66815051</c:v>
                </c:pt>
                <c:pt idx="112">
                  <c:v>186948739.9767811</c:v>
                </c:pt>
                <c:pt idx="113">
                  <c:v>190431060.51871961</c:v>
                </c:pt>
                <c:pt idx="114">
                  <c:v>193903852.40215456</c:v>
                </c:pt>
                <c:pt idx="115">
                  <c:v>197398132.40016359</c:v>
                </c:pt>
                <c:pt idx="116">
                  <c:v>200908829.97822484</c:v>
                </c:pt>
                <c:pt idx="117">
                  <c:v>204428180.92548749</c:v>
                </c:pt>
                <c:pt idx="118">
                  <c:v>207902370.27224603</c:v>
                </c:pt>
                <c:pt idx="119">
                  <c:v>211378164.58145884</c:v>
                </c:pt>
                <c:pt idx="120">
                  <c:v>214867717.74007958</c:v>
                </c:pt>
                <c:pt idx="121">
                  <c:v>218375663.61658132</c:v>
                </c:pt>
                <c:pt idx="122">
                  <c:v>221823155.84349823</c:v>
                </c:pt>
                <c:pt idx="123">
                  <c:v>225228860.69942188</c:v>
                </c:pt>
                <c:pt idx="124">
                  <c:v>228627965.50042894</c:v>
                </c:pt>
                <c:pt idx="125">
                  <c:v>232037833.90784132</c:v>
                </c:pt>
                <c:pt idx="126">
                  <c:v>235437281.07201496</c:v>
                </c:pt>
                <c:pt idx="127">
                  <c:v>238836023.69026405</c:v>
                </c:pt>
                <c:pt idx="128">
                  <c:v>242239329.38400781</c:v>
                </c:pt>
                <c:pt idx="129">
                  <c:v>245657402.36259398</c:v>
                </c:pt>
                <c:pt idx="130">
                  <c:v>249083966.1787076</c:v>
                </c:pt>
                <c:pt idx="131">
                  <c:v>252511929.88317445</c:v>
                </c:pt>
                <c:pt idx="132">
                  <c:v>255928535.22596842</c:v>
                </c:pt>
                <c:pt idx="133">
                  <c:v>259344672.78633383</c:v>
                </c:pt>
                <c:pt idx="134">
                  <c:v>262743894.60350612</c:v>
                </c:pt>
                <c:pt idx="135">
                  <c:v>266159169.4941017</c:v>
                </c:pt>
                <c:pt idx="136">
                  <c:v>269579138.41383159</c:v>
                </c:pt>
                <c:pt idx="137">
                  <c:v>272997127.43398881</c:v>
                </c:pt>
                <c:pt idx="138">
                  <c:v>276417587.7075718</c:v>
                </c:pt>
                <c:pt idx="139">
                  <c:v>279837990.50396013</c:v>
                </c:pt>
                <c:pt idx="140">
                  <c:v>283309809.76784277</c:v>
                </c:pt>
                <c:pt idx="141">
                  <c:v>286715665.75312513</c:v>
                </c:pt>
                <c:pt idx="142">
                  <c:v>290200819.66548467</c:v>
                </c:pt>
                <c:pt idx="143">
                  <c:v>293619217.07384694</c:v>
                </c:pt>
                <c:pt idx="144">
                  <c:v>297026782.00038069</c:v>
                </c:pt>
                <c:pt idx="145">
                  <c:v>300432199.05152673</c:v>
                </c:pt>
                <c:pt idx="146">
                  <c:v>303833580.81849051</c:v>
                </c:pt>
                <c:pt idx="147">
                  <c:v>307266405.58131009</c:v>
                </c:pt>
                <c:pt idx="148">
                  <c:v>310707485.41771114</c:v>
                </c:pt>
                <c:pt idx="149">
                  <c:v>286162700.02693045</c:v>
                </c:pt>
                <c:pt idx="150">
                  <c:v>317626243.73566717</c:v>
                </c:pt>
                <c:pt idx="151">
                  <c:v>321051965.89505363</c:v>
                </c:pt>
                <c:pt idx="152">
                  <c:v>324496138.44649804</c:v>
                </c:pt>
                <c:pt idx="153">
                  <c:v>327926127.92199093</c:v>
                </c:pt>
                <c:pt idx="154">
                  <c:v>331360984.96586418</c:v>
                </c:pt>
                <c:pt idx="155">
                  <c:v>334787767.23832393</c:v>
                </c:pt>
                <c:pt idx="156">
                  <c:v>338194400.41898036</c:v>
                </c:pt>
                <c:pt idx="157">
                  <c:v>341599918.98683554</c:v>
                </c:pt>
                <c:pt idx="158">
                  <c:v>345017254.44616902</c:v>
                </c:pt>
                <c:pt idx="159">
                  <c:v>348489450.77285886</c:v>
                </c:pt>
                <c:pt idx="160">
                  <c:v>351911222.3578735</c:v>
                </c:pt>
                <c:pt idx="161">
                  <c:v>355390942.20052278</c:v>
                </c:pt>
                <c:pt idx="162">
                  <c:v>358825808.68664306</c:v>
                </c:pt>
                <c:pt idx="163">
                  <c:v>362246726.88090038</c:v>
                </c:pt>
                <c:pt idx="164">
                  <c:v>365653377.24793106</c:v>
                </c:pt>
                <c:pt idx="165">
                  <c:v>369041067.63371986</c:v>
                </c:pt>
                <c:pt idx="166">
                  <c:v>372441456.67455781</c:v>
                </c:pt>
                <c:pt idx="167">
                  <c:v>355873910.758479</c:v>
                </c:pt>
                <c:pt idx="168">
                  <c:v>379268170.50369203</c:v>
                </c:pt>
                <c:pt idx="169">
                  <c:v>382700475.36966681</c:v>
                </c:pt>
                <c:pt idx="170">
                  <c:v>386129774.46323609</c:v>
                </c:pt>
                <c:pt idx="171">
                  <c:v>389588689.41845828</c:v>
                </c:pt>
                <c:pt idx="172">
                  <c:v>393042112.32021809</c:v>
                </c:pt>
                <c:pt idx="173">
                  <c:v>396452479.87837595</c:v>
                </c:pt>
                <c:pt idx="174">
                  <c:v>399866137.53687155</c:v>
                </c:pt>
                <c:pt idx="175">
                  <c:v>403311066.91985214</c:v>
                </c:pt>
                <c:pt idx="176">
                  <c:v>406715019.41257536</c:v>
                </c:pt>
                <c:pt idx="177">
                  <c:v>410115387.09296918</c:v>
                </c:pt>
                <c:pt idx="178">
                  <c:v>413949831.75065386</c:v>
                </c:pt>
                <c:pt idx="179">
                  <c:v>417819169.05995411</c:v>
                </c:pt>
                <c:pt idx="180">
                  <c:v>421766245.14472234</c:v>
                </c:pt>
                <c:pt idx="181">
                  <c:v>425706120.89129627</c:v>
                </c:pt>
                <c:pt idx="182">
                  <c:v>429615943.33901525</c:v>
                </c:pt>
                <c:pt idx="183">
                  <c:v>433478317.87591898</c:v>
                </c:pt>
                <c:pt idx="184">
                  <c:v>437342509.11501813</c:v>
                </c:pt>
                <c:pt idx="185">
                  <c:v>441221006.47674513</c:v>
                </c:pt>
                <c:pt idx="186">
                  <c:v>445074766.29644257</c:v>
                </c:pt>
                <c:pt idx="187">
                  <c:v>448929125.34774941</c:v>
                </c:pt>
                <c:pt idx="188">
                  <c:v>452786310.35978937</c:v>
                </c:pt>
                <c:pt idx="189">
                  <c:v>456648371.546839</c:v>
                </c:pt>
                <c:pt idx="190">
                  <c:v>460509743.11911958</c:v>
                </c:pt>
                <c:pt idx="191">
                  <c:v>464370712.48585612</c:v>
                </c:pt>
                <c:pt idx="192">
                  <c:v>468227468.35480314</c:v>
                </c:pt>
                <c:pt idx="193">
                  <c:v>472068255.01245403</c:v>
                </c:pt>
                <c:pt idx="194">
                  <c:v>475908285.3094787</c:v>
                </c:pt>
                <c:pt idx="195">
                  <c:v>479686486.0545187</c:v>
                </c:pt>
                <c:pt idx="196">
                  <c:v>483480303.17315805</c:v>
                </c:pt>
                <c:pt idx="197">
                  <c:v>487257808.73678219</c:v>
                </c:pt>
                <c:pt idx="198">
                  <c:v>491030979.04106885</c:v>
                </c:pt>
                <c:pt idx="199">
                  <c:v>494803439.38243383</c:v>
                </c:pt>
                <c:pt idx="200">
                  <c:v>498662257.59141815</c:v>
                </c:pt>
                <c:pt idx="201">
                  <c:v>502464486.8412196</c:v>
                </c:pt>
                <c:pt idx="202">
                  <c:v>506318709.89435989</c:v>
                </c:pt>
                <c:pt idx="203">
                  <c:v>510119001.2776345</c:v>
                </c:pt>
                <c:pt idx="204">
                  <c:v>513928950.72745627</c:v>
                </c:pt>
                <c:pt idx="205">
                  <c:v>517741455.13006222</c:v>
                </c:pt>
                <c:pt idx="206">
                  <c:v>521545121.23111284</c:v>
                </c:pt>
                <c:pt idx="207">
                  <c:v>525333533.91734612</c:v>
                </c:pt>
                <c:pt idx="208">
                  <c:v>529119055.01934832</c:v>
                </c:pt>
                <c:pt idx="209">
                  <c:v>532910972.45430976</c:v>
                </c:pt>
                <c:pt idx="210">
                  <c:v>536728540.93897963</c:v>
                </c:pt>
                <c:pt idx="211">
                  <c:v>540554569.60760736</c:v>
                </c:pt>
                <c:pt idx="212">
                  <c:v>544379211.24696922</c:v>
                </c:pt>
                <c:pt idx="213">
                  <c:v>548208802.71935797</c:v>
                </c:pt>
                <c:pt idx="214">
                  <c:v>552037879.95436454</c:v>
                </c:pt>
                <c:pt idx="215">
                  <c:v>555851311.44312465</c:v>
                </c:pt>
                <c:pt idx="216">
                  <c:v>559663468.99923944</c:v>
                </c:pt>
                <c:pt idx="217">
                  <c:v>563482649.26105893</c:v>
                </c:pt>
                <c:pt idx="218">
                  <c:v>567303700.61905217</c:v>
                </c:pt>
                <c:pt idx="219">
                  <c:v>571140897.53404415</c:v>
                </c:pt>
                <c:pt idx="220">
                  <c:v>575060833.52408886</c:v>
                </c:pt>
                <c:pt idx="221">
                  <c:v>578893244.33404016</c:v>
                </c:pt>
                <c:pt idx="222">
                  <c:v>582746975.72500765</c:v>
                </c:pt>
                <c:pt idx="223">
                  <c:v>586598421.84158909</c:v>
                </c:pt>
                <c:pt idx="224">
                  <c:v>590473910.55117631</c:v>
                </c:pt>
                <c:pt idx="225">
                  <c:v>594329861.05002344</c:v>
                </c:pt>
                <c:pt idx="226">
                  <c:v>598238910.96433032</c:v>
                </c:pt>
                <c:pt idx="227">
                  <c:v>602149757.76250577</c:v>
                </c:pt>
                <c:pt idx="228">
                  <c:v>606037509.80063689</c:v>
                </c:pt>
                <c:pt idx="229">
                  <c:v>609877230.95868385</c:v>
                </c:pt>
                <c:pt idx="230">
                  <c:v>613754055.7299</c:v>
                </c:pt>
                <c:pt idx="231">
                  <c:v>617654107.81690633</c:v>
                </c:pt>
                <c:pt idx="232">
                  <c:v>621601611.12600708</c:v>
                </c:pt>
                <c:pt idx="233">
                  <c:v>625538056.90676284</c:v>
                </c:pt>
                <c:pt idx="234">
                  <c:v>629458879.69250596</c:v>
                </c:pt>
                <c:pt idx="235">
                  <c:v>633375424.33056509</c:v>
                </c:pt>
                <c:pt idx="236">
                  <c:v>637224603.98490024</c:v>
                </c:pt>
                <c:pt idx="237">
                  <c:v>641062122.27521539</c:v>
                </c:pt>
                <c:pt idx="238">
                  <c:v>644943400.38225329</c:v>
                </c:pt>
                <c:pt idx="239">
                  <c:v>648859456.72450972</c:v>
                </c:pt>
                <c:pt idx="240">
                  <c:v>652795855.96395504</c:v>
                </c:pt>
                <c:pt idx="241">
                  <c:v>656776679.46353209</c:v>
                </c:pt>
                <c:pt idx="242">
                  <c:v>660937612.9941541</c:v>
                </c:pt>
                <c:pt idx="243">
                  <c:v>664904820.48313665</c:v>
                </c:pt>
                <c:pt idx="244">
                  <c:v>668803482.90829754</c:v>
                </c:pt>
                <c:pt idx="245">
                  <c:v>672771454.93346334</c:v>
                </c:pt>
                <c:pt idx="246">
                  <c:v>676843956.35703063</c:v>
                </c:pt>
                <c:pt idx="247">
                  <c:v>680868855.56611633</c:v>
                </c:pt>
                <c:pt idx="248">
                  <c:v>684893361.17349768</c:v>
                </c:pt>
                <c:pt idx="249">
                  <c:v>688820488.73416412</c:v>
                </c:pt>
                <c:pt idx="250">
                  <c:v>692717979.88154018</c:v>
                </c:pt>
                <c:pt idx="251">
                  <c:v>696636774.69839609</c:v>
                </c:pt>
                <c:pt idx="252">
                  <c:v>700590357.32655406</c:v>
                </c:pt>
                <c:pt idx="253">
                  <c:v>704476738.16495299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63072"/>
        <c:axId val="20564608"/>
      </c:lineChart>
      <c:dateAx>
        <c:axId val="20563072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20564608"/>
        <c:crosses val="autoZero"/>
        <c:auto val="1"/>
        <c:lblOffset val="100"/>
        <c:baseTimeUnit val="days"/>
      </c:dateAx>
      <c:valAx>
        <c:axId val="20564608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crossAx val="2056307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8.2536540590980555E-3"/>
                <c:y val="0.39810623354725339"/>
              </c:manualLayout>
            </c:layout>
          </c:dispUnitsLbl>
        </c:dispUnits>
      </c:valAx>
    </c:plotArea>
    <c:legend>
      <c:legendPos val="r"/>
      <c:layout>
        <c:manualLayout>
          <c:xMode val="edge"/>
          <c:yMode val="edge"/>
          <c:x val="0.1529281451184083"/>
          <c:y val="0.90633906135920284"/>
          <c:w val="0.63074535903175988"/>
          <c:h val="5.021085676250226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Century Gothic" pitchFamily="34" charset="0"/>
        </a:defRPr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Century Gothic" pitchFamily="34" charset="0"/>
              </a:defRPr>
            </a:pPr>
            <a:r>
              <a:rPr lang="es-MX" sz="1400" dirty="0" smtClean="0">
                <a:latin typeface="Century Gothic" pitchFamily="34" charset="0"/>
              </a:rPr>
              <a:t>FANVIT: Tasa de rendimiento a vencimiento (YTM) y activos bajo administración (AUM)</a:t>
            </a:r>
          </a:p>
          <a:p>
            <a:pPr>
              <a:defRPr sz="1600">
                <a:latin typeface="Century Gothic" pitchFamily="34" charset="0"/>
              </a:defRPr>
            </a:pPr>
            <a:r>
              <a:rPr lang="es-MX" sz="1400" b="0" dirty="0" smtClean="0">
                <a:latin typeface="Century Gothic" pitchFamily="34" charset="0"/>
              </a:rPr>
              <a:t>(porcentaje y miles de millones)</a:t>
            </a:r>
          </a:p>
        </c:rich>
      </c:tx>
      <c:layout>
        <c:manualLayout>
          <c:xMode val="edge"/>
          <c:yMode val="edge"/>
          <c:x val="0.1371939939670595"/>
          <c:y val="1.055012263880482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6077253496343386E-2"/>
          <c:y val="0.19543476346552188"/>
          <c:w val="0.85690600165027142"/>
          <c:h val="0.66836556528082713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'RENDIMIENTO (2)'!$F$2</c:f>
              <c:strCache>
                <c:ptCount val="1"/>
                <c:pt idx="0">
                  <c:v>Asesor Financiero</c:v>
                </c:pt>
              </c:strCache>
            </c:strRef>
          </c:tx>
          <c:invertIfNegative val="0"/>
          <c:val>
            <c:numRef>
              <c:f>'RENDIMIENTO (2)'!$F$3:$F$256</c:f>
              <c:numCache>
                <c:formatCode>_-* #,##0_-;\-* #,##0_-;_-* "-"??_-;_-@_-</c:formatCode>
                <c:ptCount val="254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40010316167</c:v>
                </c:pt>
                <c:pt idx="158">
                  <c:v>39360000000</c:v>
                </c:pt>
                <c:pt idx="159">
                  <c:v>39360000000</c:v>
                </c:pt>
                <c:pt idx="160">
                  <c:v>39360000000</c:v>
                </c:pt>
                <c:pt idx="161">
                  <c:v>39360000000</c:v>
                </c:pt>
                <c:pt idx="162">
                  <c:v>38860000000</c:v>
                </c:pt>
                <c:pt idx="163">
                  <c:v>38360000000</c:v>
                </c:pt>
                <c:pt idx="164">
                  <c:v>38360000000</c:v>
                </c:pt>
                <c:pt idx="165">
                  <c:v>38360000000</c:v>
                </c:pt>
                <c:pt idx="166">
                  <c:v>37860000000</c:v>
                </c:pt>
                <c:pt idx="167">
                  <c:v>37860000000</c:v>
                </c:pt>
                <c:pt idx="168">
                  <c:v>37860000000</c:v>
                </c:pt>
                <c:pt idx="169">
                  <c:v>37860000000</c:v>
                </c:pt>
                <c:pt idx="170">
                  <c:v>37860000000</c:v>
                </c:pt>
                <c:pt idx="171">
                  <c:v>37860000000</c:v>
                </c:pt>
                <c:pt idx="172">
                  <c:v>35860000456.379997</c:v>
                </c:pt>
                <c:pt idx="173">
                  <c:v>35860000456.379997</c:v>
                </c:pt>
                <c:pt idx="174">
                  <c:v>35860000456.379997</c:v>
                </c:pt>
                <c:pt idx="175">
                  <c:v>33860000649.769997</c:v>
                </c:pt>
                <c:pt idx="176">
                  <c:v>33860000649.769997</c:v>
                </c:pt>
                <c:pt idx="177">
                  <c:v>33860000649.769997</c:v>
                </c:pt>
                <c:pt idx="178">
                  <c:v>38860000649.770004</c:v>
                </c:pt>
                <c:pt idx="179">
                  <c:v>38860000649.770004</c:v>
                </c:pt>
                <c:pt idx="180">
                  <c:v>38860000649.770004</c:v>
                </c:pt>
                <c:pt idx="181">
                  <c:v>38860000649.770004</c:v>
                </c:pt>
                <c:pt idx="182">
                  <c:v>38860000649.770004</c:v>
                </c:pt>
                <c:pt idx="183">
                  <c:v>36360000649.769997</c:v>
                </c:pt>
                <c:pt idx="184">
                  <c:v>36360000649.769997</c:v>
                </c:pt>
                <c:pt idx="185">
                  <c:v>36360000649.769997</c:v>
                </c:pt>
                <c:pt idx="186">
                  <c:v>36360000649.769997</c:v>
                </c:pt>
                <c:pt idx="187">
                  <c:v>36360000649.769997</c:v>
                </c:pt>
                <c:pt idx="188">
                  <c:v>33860000649.769997</c:v>
                </c:pt>
                <c:pt idx="189">
                  <c:v>33860000649.769997</c:v>
                </c:pt>
                <c:pt idx="190">
                  <c:v>33860000649.769997</c:v>
                </c:pt>
                <c:pt idx="191">
                  <c:v>33860000649.769997</c:v>
                </c:pt>
                <c:pt idx="192">
                  <c:v>33860000649.769997</c:v>
                </c:pt>
                <c:pt idx="193">
                  <c:v>31360000884.830002</c:v>
                </c:pt>
                <c:pt idx="194">
                  <c:v>31360000884.830002</c:v>
                </c:pt>
                <c:pt idx="195">
                  <c:v>31360000884.830002</c:v>
                </c:pt>
                <c:pt idx="196">
                  <c:v>31360000884.830002</c:v>
                </c:pt>
                <c:pt idx="197">
                  <c:v>31360000884.830002</c:v>
                </c:pt>
                <c:pt idx="198">
                  <c:v>28860000885.200001</c:v>
                </c:pt>
                <c:pt idx="199">
                  <c:v>28860000885.200001</c:v>
                </c:pt>
                <c:pt idx="200">
                  <c:v>28860000885.200001</c:v>
                </c:pt>
                <c:pt idx="201">
                  <c:v>28860000885.200001</c:v>
                </c:pt>
                <c:pt idx="202">
                  <c:v>26360000885.130001</c:v>
                </c:pt>
                <c:pt idx="203">
                  <c:v>26360000885.130001</c:v>
                </c:pt>
                <c:pt idx="204">
                  <c:v>26360000885.130001</c:v>
                </c:pt>
                <c:pt idx="205">
                  <c:v>26360000885.130001</c:v>
                </c:pt>
                <c:pt idx="206">
                  <c:v>26360000885.130001</c:v>
                </c:pt>
                <c:pt idx="207">
                  <c:v>23860001093.490002</c:v>
                </c:pt>
                <c:pt idx="208">
                  <c:v>23860001093.490002</c:v>
                </c:pt>
                <c:pt idx="209">
                  <c:v>23860001093.490002</c:v>
                </c:pt>
                <c:pt idx="210">
                  <c:v>23851327944.740002</c:v>
                </c:pt>
                <c:pt idx="211">
                  <c:v>23851327944.740002</c:v>
                </c:pt>
                <c:pt idx="212">
                  <c:v>21351328608.920002</c:v>
                </c:pt>
                <c:pt idx="213">
                  <c:v>21351328608.920002</c:v>
                </c:pt>
                <c:pt idx="214">
                  <c:v>21351328608.920002</c:v>
                </c:pt>
                <c:pt idx="215">
                  <c:v>21351328608.920002</c:v>
                </c:pt>
                <c:pt idx="216">
                  <c:v>21351328608.920002</c:v>
                </c:pt>
                <c:pt idx="217">
                  <c:v>18351504712.760002</c:v>
                </c:pt>
                <c:pt idx="218">
                  <c:v>18351504712.760002</c:v>
                </c:pt>
                <c:pt idx="219">
                  <c:v>18351504712.760002</c:v>
                </c:pt>
                <c:pt idx="220">
                  <c:v>18351504712.760002</c:v>
                </c:pt>
                <c:pt idx="221">
                  <c:v>18351504712.760002</c:v>
                </c:pt>
                <c:pt idx="222">
                  <c:v>15351504965.069998</c:v>
                </c:pt>
                <c:pt idx="223">
                  <c:v>15351504965.069998</c:v>
                </c:pt>
                <c:pt idx="224">
                  <c:v>15351504965.069998</c:v>
                </c:pt>
                <c:pt idx="225">
                  <c:v>15351504965.069998</c:v>
                </c:pt>
                <c:pt idx="226">
                  <c:v>15351504965.069998</c:v>
                </c:pt>
                <c:pt idx="227">
                  <c:v>12351505867.479998</c:v>
                </c:pt>
                <c:pt idx="228">
                  <c:v>12351505867.479998</c:v>
                </c:pt>
                <c:pt idx="229">
                  <c:v>12351505867.479998</c:v>
                </c:pt>
                <c:pt idx="230">
                  <c:v>12351505867.479998</c:v>
                </c:pt>
                <c:pt idx="231">
                  <c:v>12351505867.479998</c:v>
                </c:pt>
                <c:pt idx="232">
                  <c:v>9351506154.4599991</c:v>
                </c:pt>
                <c:pt idx="233">
                  <c:v>9351506154.4599991</c:v>
                </c:pt>
                <c:pt idx="234">
                  <c:v>9351506154.4599991</c:v>
                </c:pt>
                <c:pt idx="235">
                  <c:v>9351506154.4599991</c:v>
                </c:pt>
                <c:pt idx="236">
                  <c:v>9351506154.4599991</c:v>
                </c:pt>
                <c:pt idx="237">
                  <c:v>5969728254.7999992</c:v>
                </c:pt>
                <c:pt idx="238">
                  <c:v>5969728254.7999992</c:v>
                </c:pt>
                <c:pt idx="239">
                  <c:v>5969728254.7999992</c:v>
                </c:pt>
                <c:pt idx="240">
                  <c:v>5969728254.7999992</c:v>
                </c:pt>
                <c:pt idx="241">
                  <c:v>5969728254.7999992</c:v>
                </c:pt>
                <c:pt idx="242">
                  <c:v>2454305482.4500003</c:v>
                </c:pt>
                <c:pt idx="243">
                  <c:v>2454305482.4500003</c:v>
                </c:pt>
                <c:pt idx="244">
                  <c:v>2454305482.4500003</c:v>
                </c:pt>
                <c:pt idx="245">
                  <c:v>2454305482.4500003</c:v>
                </c:pt>
                <c:pt idx="246">
                  <c:v>2454305482.4500003</c:v>
                </c:pt>
                <c:pt idx="247">
                  <c:v>93081907.659999847</c:v>
                </c:pt>
                <c:pt idx="248">
                  <c:v>93081907.659999847</c:v>
                </c:pt>
                <c:pt idx="249">
                  <c:v>93081907.659999847</c:v>
                </c:pt>
                <c:pt idx="250">
                  <c:v>93081907.659999996</c:v>
                </c:pt>
                <c:pt idx="251">
                  <c:v>93081907.659999996</c:v>
                </c:pt>
                <c:pt idx="252">
                  <c:v>93081907.659999996</c:v>
                </c:pt>
                <c:pt idx="253">
                  <c:v>0</c:v>
                </c:pt>
              </c:numCache>
            </c:numRef>
          </c:val>
        </c:ser>
        <c:ser>
          <c:idx val="3"/>
          <c:order val="3"/>
          <c:tx>
            <c:strRef>
              <c:f>'RENDIMIENTO (2)'!$G$2</c:f>
              <c:strCache>
                <c:ptCount val="1"/>
                <c:pt idx="0">
                  <c:v>INFONAVIT</c:v>
                </c:pt>
              </c:strCache>
            </c:strRef>
          </c:tx>
          <c:invertIfNegative val="0"/>
          <c:val>
            <c:numRef>
              <c:f>'RENDIMIENTO (2)'!$G$3:$G$256</c:f>
              <c:numCache>
                <c:formatCode>0.00</c:formatCode>
                <c:ptCount val="2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 formatCode="_-* #,##0_-;\-* #,##0_-;_-* &quot;-&quot;??_-;_-@_-">
                  <c:v>349683833</c:v>
                </c:pt>
                <c:pt idx="158" formatCode="_-* #,##0_-;\-* #,##0_-;_-* &quot;-&quot;??_-;_-@_-">
                  <c:v>1000000000</c:v>
                </c:pt>
                <c:pt idx="159" formatCode="_-* #,##0_-;\-* #,##0_-;_-* &quot;-&quot;??_-;_-@_-">
                  <c:v>1000000000</c:v>
                </c:pt>
                <c:pt idx="160" formatCode="_-* #,##0_-;\-* #,##0_-;_-* &quot;-&quot;??_-;_-@_-">
                  <c:v>1000000000</c:v>
                </c:pt>
                <c:pt idx="161" formatCode="_-* #,##0_-;\-* #,##0_-;_-* &quot;-&quot;??_-;_-@_-">
                  <c:v>1000000000</c:v>
                </c:pt>
                <c:pt idx="162" formatCode="_-* #,##0_-;\-* #,##0_-;_-* &quot;-&quot;??_-;_-@_-">
                  <c:v>1500000000</c:v>
                </c:pt>
                <c:pt idx="163" formatCode="_-* #,##0_-;\-* #,##0_-;_-* &quot;-&quot;??_-;_-@_-">
                  <c:v>2000000000</c:v>
                </c:pt>
                <c:pt idx="164" formatCode="_-* #,##0_-;\-* #,##0_-;_-* &quot;-&quot;??_-;_-@_-">
                  <c:v>2000000000</c:v>
                </c:pt>
                <c:pt idx="165" formatCode="_-* #,##0_-;\-* #,##0_-;_-* &quot;-&quot;??_-;_-@_-">
                  <c:v>2000000000</c:v>
                </c:pt>
                <c:pt idx="166" formatCode="_-* #,##0_-;\-* #,##0_-;_-* &quot;-&quot;??_-;_-@_-">
                  <c:v>2500000000</c:v>
                </c:pt>
                <c:pt idx="167" formatCode="_-* #,##0_-;\-* #,##0_-;_-* &quot;-&quot;??_-;_-@_-">
                  <c:v>2500000000</c:v>
                </c:pt>
                <c:pt idx="168" formatCode="_-* #,##0_-;\-* #,##0_-;_-* &quot;-&quot;??_-;_-@_-">
                  <c:v>2500000000</c:v>
                </c:pt>
                <c:pt idx="169" formatCode="_-* #,##0_-;\-* #,##0_-;_-* &quot;-&quot;??_-;_-@_-">
                  <c:v>2500000000</c:v>
                </c:pt>
                <c:pt idx="170" formatCode="_-* #,##0_-;\-* #,##0_-;_-* &quot;-&quot;??_-;_-@_-">
                  <c:v>2500000000</c:v>
                </c:pt>
                <c:pt idx="171" formatCode="_-* #,##0_-;\-* #,##0_-;_-* &quot;-&quot;??_-;_-@_-">
                  <c:v>2500000000</c:v>
                </c:pt>
                <c:pt idx="172" formatCode="_-* #,##0_-;\-* #,##0_-;_-* &quot;-&quot;??_-;_-@_-">
                  <c:v>4499999543.6199999</c:v>
                </c:pt>
                <c:pt idx="173" formatCode="_-* #,##0_-;\-* #,##0_-;_-* &quot;-&quot;??_-;_-@_-">
                  <c:v>4499999543.6199999</c:v>
                </c:pt>
                <c:pt idx="174" formatCode="_-* #,##0_-;\-* #,##0_-;_-* &quot;-&quot;??_-;_-@_-">
                  <c:v>4499999543.6199999</c:v>
                </c:pt>
                <c:pt idx="175" formatCode="_-* #,##0_-;\-* #,##0_-;_-* &quot;-&quot;??_-;_-@_-">
                  <c:v>6499999350.2299995</c:v>
                </c:pt>
                <c:pt idx="176" formatCode="_-* #,##0_-;\-* #,##0_-;_-* &quot;-&quot;??_-;_-@_-">
                  <c:v>6499999350.2299995</c:v>
                </c:pt>
                <c:pt idx="177" formatCode="_-* #,##0_-;\-* #,##0_-;_-* &quot;-&quot;??_-;_-@_-">
                  <c:v>6499999350.2299995</c:v>
                </c:pt>
                <c:pt idx="178" formatCode="_-* #,##0_-;\-* #,##0_-;_-* &quot;-&quot;??_-;_-@_-">
                  <c:v>6499999350.2299995</c:v>
                </c:pt>
                <c:pt idx="179" formatCode="_-* #,##0_-;\-* #,##0_-;_-* &quot;-&quot;??_-;_-@_-">
                  <c:v>6499999350.2299995</c:v>
                </c:pt>
                <c:pt idx="180" formatCode="_-* #,##0_-;\-* #,##0_-;_-* &quot;-&quot;??_-;_-@_-">
                  <c:v>6499999350.2299995</c:v>
                </c:pt>
                <c:pt idx="181" formatCode="_-* #,##0_-;\-* #,##0_-;_-* &quot;-&quot;??_-;_-@_-">
                  <c:v>6499999350.2299995</c:v>
                </c:pt>
                <c:pt idx="182" formatCode="_-* #,##0_-;\-* #,##0_-;_-* &quot;-&quot;??_-;_-@_-">
                  <c:v>6499999350.2299995</c:v>
                </c:pt>
                <c:pt idx="183" formatCode="_-* #,##0_-;\-* #,##0_-;_-* &quot;-&quot;??_-;_-@_-">
                  <c:v>8999999350.2299995</c:v>
                </c:pt>
                <c:pt idx="184" formatCode="_-* #,##0_-;\-* #,##0_-;_-* &quot;-&quot;??_-;_-@_-">
                  <c:v>8999999350.2299995</c:v>
                </c:pt>
                <c:pt idx="185" formatCode="_-* #,##0_-;\-* #,##0_-;_-* &quot;-&quot;??_-;_-@_-">
                  <c:v>8999999350.2299995</c:v>
                </c:pt>
                <c:pt idx="186" formatCode="_-* #,##0_-;\-* #,##0_-;_-* &quot;-&quot;??_-;_-@_-">
                  <c:v>8999999350.2299995</c:v>
                </c:pt>
                <c:pt idx="187" formatCode="_-* #,##0_-;\-* #,##0_-;_-* &quot;-&quot;??_-;_-@_-">
                  <c:v>8999999350.2299995</c:v>
                </c:pt>
                <c:pt idx="188" formatCode="_-* #,##0_-;\-* #,##0_-;_-* &quot;-&quot;??_-;_-@_-">
                  <c:v>11499999350.23</c:v>
                </c:pt>
                <c:pt idx="189" formatCode="_-* #,##0_-;\-* #,##0_-;_-* &quot;-&quot;??_-;_-@_-">
                  <c:v>11499999350.23</c:v>
                </c:pt>
                <c:pt idx="190" formatCode="_-* #,##0_-;\-* #,##0_-;_-* &quot;-&quot;??_-;_-@_-">
                  <c:v>11499999350.23</c:v>
                </c:pt>
                <c:pt idx="191" formatCode="_-* #,##0_-;\-* #,##0_-;_-* &quot;-&quot;??_-;_-@_-">
                  <c:v>11499999350.23</c:v>
                </c:pt>
                <c:pt idx="192" formatCode="_-* #,##0_-;\-* #,##0_-;_-* &quot;-&quot;??_-;_-@_-">
                  <c:v>11499999350.23</c:v>
                </c:pt>
                <c:pt idx="193" formatCode="_-* #,##0_-;\-* #,##0_-;_-* &quot;-&quot;??_-;_-@_-">
                  <c:v>13999999115.17</c:v>
                </c:pt>
                <c:pt idx="194" formatCode="_-* #,##0_-;\-* #,##0_-;_-* &quot;-&quot;??_-;_-@_-">
                  <c:v>13999999115.17</c:v>
                </c:pt>
                <c:pt idx="195" formatCode="_-* #,##0_-;\-* #,##0_-;_-* &quot;-&quot;??_-;_-@_-">
                  <c:v>13999999115.17</c:v>
                </c:pt>
                <c:pt idx="196" formatCode="_-* #,##0_-;\-* #,##0_-;_-* &quot;-&quot;??_-;_-@_-">
                  <c:v>13999999115.17</c:v>
                </c:pt>
                <c:pt idx="197" formatCode="_-* #,##0_-;\-* #,##0_-;_-* &quot;-&quot;??_-;_-@_-">
                  <c:v>13999999115.17</c:v>
                </c:pt>
                <c:pt idx="198" formatCode="_-* #,##0_-;\-* #,##0_-;_-* &quot;-&quot;??_-;_-@_-">
                  <c:v>16499999114.799999</c:v>
                </c:pt>
                <c:pt idx="199" formatCode="_-* #,##0_-;\-* #,##0_-;_-* &quot;-&quot;??_-;_-@_-">
                  <c:v>16499999114.799999</c:v>
                </c:pt>
                <c:pt idx="200" formatCode="_-* #,##0_-;\-* #,##0_-;_-* &quot;-&quot;??_-;_-@_-">
                  <c:v>16499999114.799999</c:v>
                </c:pt>
                <c:pt idx="201" formatCode="_-* #,##0_-;\-* #,##0_-;_-* &quot;-&quot;??_-;_-@_-">
                  <c:v>16499999114.799999</c:v>
                </c:pt>
                <c:pt idx="202" formatCode="_-* #,##0_-;\-* #,##0_-;_-* &quot;-&quot;??_-;_-@_-">
                  <c:v>18999999114.869999</c:v>
                </c:pt>
                <c:pt idx="203" formatCode="_-* #,##0_-;\-* #,##0_-;_-* &quot;-&quot;??_-;_-@_-">
                  <c:v>18999999114.869999</c:v>
                </c:pt>
                <c:pt idx="204" formatCode="_-* #,##0_-;\-* #,##0_-;_-* &quot;-&quot;??_-;_-@_-">
                  <c:v>18999999114.869999</c:v>
                </c:pt>
                <c:pt idx="205" formatCode="_-* #,##0_-;\-* #,##0_-;_-* &quot;-&quot;??_-;_-@_-">
                  <c:v>18999999114.869999</c:v>
                </c:pt>
                <c:pt idx="206" formatCode="_-* #,##0_-;\-* #,##0_-;_-* &quot;-&quot;??_-;_-@_-">
                  <c:v>18999999114.869999</c:v>
                </c:pt>
                <c:pt idx="207" formatCode="_-* #,##0_-;\-* #,##0_-;_-* &quot;-&quot;??_-;_-@_-">
                  <c:v>21499998906.509998</c:v>
                </c:pt>
                <c:pt idx="208" formatCode="_-* #,##0_-;\-* #,##0_-;_-* &quot;-&quot;??_-;_-@_-">
                  <c:v>21499998906.509998</c:v>
                </c:pt>
                <c:pt idx="209" formatCode="_-* #,##0_-;\-* #,##0_-;_-* &quot;-&quot;??_-;_-@_-">
                  <c:v>21499998906.509998</c:v>
                </c:pt>
                <c:pt idx="210" formatCode="_-* #,##0_-;\-* #,##0_-;_-* &quot;-&quot;??_-;_-@_-">
                  <c:v>21508672055.259998</c:v>
                </c:pt>
                <c:pt idx="211" formatCode="_-* #,##0_-;\-* #,##0_-;_-* &quot;-&quot;??_-;_-@_-">
                  <c:v>21508672055.259998</c:v>
                </c:pt>
                <c:pt idx="212" formatCode="_-* #,##0_-;\-* #,##0_-;_-* &quot;-&quot;??_-;_-@_-">
                  <c:v>24008671391.079998</c:v>
                </c:pt>
                <c:pt idx="213" formatCode="_-* #,##0_-;\-* #,##0_-;_-* &quot;-&quot;??_-;_-@_-">
                  <c:v>24008671391.079998</c:v>
                </c:pt>
                <c:pt idx="214" formatCode="_-* #,##0_-;\-* #,##0_-;_-* &quot;-&quot;??_-;_-@_-">
                  <c:v>24008671391.079998</c:v>
                </c:pt>
                <c:pt idx="215" formatCode="_-* #,##0_-;\-* #,##0_-;_-* &quot;-&quot;??_-;_-@_-">
                  <c:v>24008671391.079998</c:v>
                </c:pt>
                <c:pt idx="216" formatCode="_-* #,##0_-;\-* #,##0_-;_-* &quot;-&quot;??_-;_-@_-">
                  <c:v>24008671391.079998</c:v>
                </c:pt>
                <c:pt idx="217" formatCode="_-* #,##0_-;\-* #,##0_-;_-* &quot;-&quot;??_-;_-@_-">
                  <c:v>27008495287.239998</c:v>
                </c:pt>
                <c:pt idx="218" formatCode="_-* #,##0_-;\-* #,##0_-;_-* &quot;-&quot;??_-;_-@_-">
                  <c:v>27008495287.239998</c:v>
                </c:pt>
                <c:pt idx="219" formatCode="_-* #,##0_-;\-* #,##0_-;_-* &quot;-&quot;??_-;_-@_-">
                  <c:v>27008495287.239998</c:v>
                </c:pt>
                <c:pt idx="220" formatCode="_-* #,##0_-;\-* #,##0_-;_-* &quot;-&quot;??_-;_-@_-">
                  <c:v>27008495287.239998</c:v>
                </c:pt>
                <c:pt idx="221" formatCode="_-* #,##0_-;\-* #,##0_-;_-* &quot;-&quot;??_-;_-@_-">
                  <c:v>27008495287.239998</c:v>
                </c:pt>
                <c:pt idx="222" formatCode="_-* #,##0_-;\-* #,##0_-;_-* &quot;-&quot;??_-;_-@_-">
                  <c:v>30008495034.929996</c:v>
                </c:pt>
                <c:pt idx="223" formatCode="_-* #,##0_-;\-* #,##0_-;_-* &quot;-&quot;??_-;_-@_-">
                  <c:v>30008495034.929996</c:v>
                </c:pt>
                <c:pt idx="224" formatCode="_-* #,##0_-;\-* #,##0_-;_-* &quot;-&quot;??_-;_-@_-">
                  <c:v>30008495034.929996</c:v>
                </c:pt>
                <c:pt idx="225" formatCode="_-* #,##0_-;\-* #,##0_-;_-* &quot;-&quot;??_-;_-@_-">
                  <c:v>30008495034.929996</c:v>
                </c:pt>
                <c:pt idx="226" formatCode="_-* #,##0_-;\-* #,##0_-;_-* &quot;-&quot;??_-;_-@_-">
                  <c:v>30008495034.929996</c:v>
                </c:pt>
                <c:pt idx="227" formatCode="_-* #,##0_-;\-* #,##0_-;_-* &quot;-&quot;??_-;_-@_-">
                  <c:v>33008494132.519997</c:v>
                </c:pt>
                <c:pt idx="228" formatCode="_-* #,##0_-;\-* #,##0_-;_-* &quot;-&quot;??_-;_-@_-">
                  <c:v>33008494132.519997</c:v>
                </c:pt>
                <c:pt idx="229" formatCode="_-* #,##0_-;\-* #,##0_-;_-* &quot;-&quot;??_-;_-@_-">
                  <c:v>33008494132.519997</c:v>
                </c:pt>
                <c:pt idx="230" formatCode="_-* #,##0_-;\-* #,##0_-;_-* &quot;-&quot;??_-;_-@_-">
                  <c:v>33008494132.519997</c:v>
                </c:pt>
                <c:pt idx="231" formatCode="_-* #,##0_-;\-* #,##0_-;_-* &quot;-&quot;??_-;_-@_-">
                  <c:v>33008494132.519997</c:v>
                </c:pt>
                <c:pt idx="232" formatCode="_-* #,##0_-;\-* #,##0_-;_-* &quot;-&quot;??_-;_-@_-">
                  <c:v>36008493845.540001</c:v>
                </c:pt>
                <c:pt idx="233" formatCode="_-* #,##0_-;\-* #,##0_-;_-* &quot;-&quot;??_-;_-@_-">
                  <c:v>36008493845.540001</c:v>
                </c:pt>
                <c:pt idx="234" formatCode="_-* #,##0_-;\-* #,##0_-;_-* &quot;-&quot;??_-;_-@_-">
                  <c:v>36008493845.540001</c:v>
                </c:pt>
                <c:pt idx="235" formatCode="_-* #,##0_-;\-* #,##0_-;_-* &quot;-&quot;??_-;_-@_-">
                  <c:v>36008493845.540001</c:v>
                </c:pt>
                <c:pt idx="236" formatCode="_-* #,##0_-;\-* #,##0_-;_-* &quot;-&quot;??_-;_-@_-">
                  <c:v>36008493845.540001</c:v>
                </c:pt>
                <c:pt idx="237" formatCode="_-* #,##0_-;\-* #,##0_-;_-* &quot;-&quot;??_-;_-@_-">
                  <c:v>39390271745.199997</c:v>
                </c:pt>
                <c:pt idx="238" formatCode="_-* #,##0_-;\-* #,##0_-;_-* &quot;-&quot;??_-;_-@_-">
                  <c:v>39390271745.199997</c:v>
                </c:pt>
                <c:pt idx="239" formatCode="_-* #,##0_-;\-* #,##0_-;_-* &quot;-&quot;??_-;_-@_-">
                  <c:v>39390271745.199997</c:v>
                </c:pt>
                <c:pt idx="240" formatCode="_-* #,##0_-;\-* #,##0_-;_-* &quot;-&quot;??_-;_-@_-">
                  <c:v>39390271745.199997</c:v>
                </c:pt>
                <c:pt idx="241" formatCode="_-* #,##0_-;\-* #,##0_-;_-* &quot;-&quot;??_-;_-@_-">
                  <c:v>39390271745.199997</c:v>
                </c:pt>
                <c:pt idx="242" formatCode="_-* #,##0_-;\-* #,##0_-;_-* &quot;-&quot;??_-;_-@_-">
                  <c:v>42905694517.549995</c:v>
                </c:pt>
                <c:pt idx="243" formatCode="_-* #,##0_-;\-* #,##0_-;_-* &quot;-&quot;??_-;_-@_-">
                  <c:v>42905694517.549995</c:v>
                </c:pt>
                <c:pt idx="244" formatCode="_-* #,##0_-;\-* #,##0_-;_-* &quot;-&quot;??_-;_-@_-">
                  <c:v>42905694517.549995</c:v>
                </c:pt>
                <c:pt idx="245" formatCode="_-* #,##0_-;\-* #,##0_-;_-* &quot;-&quot;??_-;_-@_-">
                  <c:v>42905694517.549995</c:v>
                </c:pt>
                <c:pt idx="246" formatCode="_-* #,##0_-;\-* #,##0_-;_-* &quot;-&quot;??_-;_-@_-">
                  <c:v>42905694517.549995</c:v>
                </c:pt>
                <c:pt idx="247" formatCode="_-* #,##0_-;\-* #,##0_-;_-* &quot;-&quot;??_-;_-@_-">
                  <c:v>45266918092.340004</c:v>
                </c:pt>
                <c:pt idx="248" formatCode="_-* #,##0_-;\-* #,##0_-;_-* &quot;-&quot;??_-;_-@_-">
                  <c:v>45266918092.340004</c:v>
                </c:pt>
                <c:pt idx="249" formatCode="_-* #,##0_-;\-* #,##0_-;_-* &quot;-&quot;??_-;_-@_-">
                  <c:v>45266918092.340004</c:v>
                </c:pt>
                <c:pt idx="250" formatCode="_-* #,##0_-;\-* #,##0_-;_-* &quot;-&quot;??_-;_-@_-">
                  <c:v>45266918092.339996</c:v>
                </c:pt>
                <c:pt idx="251" formatCode="_-* #,##0_-;\-* #,##0_-;_-* &quot;-&quot;??_-;_-@_-">
                  <c:v>45266918092.339996</c:v>
                </c:pt>
                <c:pt idx="252" formatCode="_-* #,##0_-;\-* #,##0_-;_-* &quot;-&quot;??_-;_-@_-">
                  <c:v>45266918092.339996</c:v>
                </c:pt>
                <c:pt idx="253" formatCode="_-* #,##0_-;\-* #,##0_-;_-* &quot;-&quot;??_-;_-@_-">
                  <c:v>45360000000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362368"/>
        <c:axId val="152360448"/>
      </c:barChart>
      <c:lineChart>
        <c:grouping val="standard"/>
        <c:varyColors val="0"/>
        <c:ser>
          <c:idx val="0"/>
          <c:order val="0"/>
          <c:tx>
            <c:strRef>
              <c:f>'RENDIMIENTO (2)'!$C$2</c:f>
              <c:strCache>
                <c:ptCount val="1"/>
                <c:pt idx="0">
                  <c:v>FANVIT</c:v>
                </c:pt>
              </c:strCache>
            </c:strRef>
          </c:tx>
          <c:marker>
            <c:symbol val="none"/>
          </c:marker>
          <c:dLbls>
            <c:dLbl>
              <c:idx val="210"/>
              <c:delete val="1"/>
            </c:dLbl>
            <c:dLbl>
              <c:idx val="220"/>
              <c:delete val="1"/>
            </c:dLbl>
            <c:dLbl>
              <c:idx val="225"/>
              <c:delete val="1"/>
            </c:dLbl>
            <c:dLbl>
              <c:idx val="230"/>
              <c:delete val="1"/>
            </c:dLbl>
            <c:dLbl>
              <c:idx val="231"/>
              <c:delete val="1"/>
            </c:dLbl>
            <c:dLbl>
              <c:idx val="239"/>
              <c:delete val="1"/>
            </c:dLbl>
            <c:dLbl>
              <c:idx val="245"/>
              <c:delete val="1"/>
            </c:dLbl>
            <c:dLbl>
              <c:idx val="249"/>
              <c:delete val="1"/>
            </c:dLbl>
            <c:dLbl>
              <c:idx val="253"/>
              <c:layout>
                <c:manualLayout>
                  <c:x val="3.3737232928375688E-2"/>
                  <c:y val="-0.101484535108024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b="1" dirty="0">
                        <a:solidFill>
                          <a:srgbClr val="C00000"/>
                        </a:solidFill>
                      </a:rPr>
                      <a:t>FANVIT</a:t>
                    </a:r>
                    <a:r>
                      <a:rPr lang="en-US" b="1" dirty="0"/>
                      <a:t>
15-jul
4.98</a:t>
                    </a:r>
                  </a:p>
                </c:rich>
              </c:tx>
              <c:numFmt formatCode="#,##0.00" sourceLinked="0"/>
              <c:spPr/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numFmt formatCode="#,##0.00" sourceLinked="0"/>
            <c:showLegendKey val="0"/>
            <c:showVal val="0"/>
            <c:showCatName val="0"/>
            <c:showSerName val="0"/>
            <c:showPercent val="0"/>
            <c:showBubbleSize val="0"/>
            <c:separator>
</c:separator>
          </c:dLbls>
          <c:cat>
            <c:numRef>
              <c:f>'RENDIMIENTO (2)'!$B$3:$B$256</c:f>
              <c:numCache>
                <c:formatCode>d\-mmm</c:formatCode>
                <c:ptCount val="254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</c:numCache>
            </c:numRef>
          </c:cat>
          <c:val>
            <c:numRef>
              <c:f>'RENDIMIENTO (2)'!$C$3:$C$256</c:f>
              <c:numCache>
                <c:formatCode>0.00</c:formatCode>
                <c:ptCount val="254"/>
                <c:pt idx="0">
                  <c:v>3.0306080428684665</c:v>
                </c:pt>
                <c:pt idx="1">
                  <c:v>3.0208263157564268</c:v>
                </c:pt>
                <c:pt idx="2">
                  <c:v>3.2886536351356597</c:v>
                </c:pt>
                <c:pt idx="3">
                  <c:v>3.2886295857355714</c:v>
                </c:pt>
                <c:pt idx="4">
                  <c:v>3.2694880318755914</c:v>
                </c:pt>
                <c:pt idx="5">
                  <c:v>3.2600781719065632</c:v>
                </c:pt>
                <c:pt idx="6">
                  <c:v>3.241616341917422</c:v>
                </c:pt>
                <c:pt idx="7">
                  <c:v>3.2154386361676504</c:v>
                </c:pt>
                <c:pt idx="8">
                  <c:v>3.2590463448285978</c:v>
                </c:pt>
                <c:pt idx="9">
                  <c:v>3.6847198464017459</c:v>
                </c:pt>
                <c:pt idx="10">
                  <c:v>3.7383075425030992</c:v>
                </c:pt>
                <c:pt idx="11">
                  <c:v>4.0760096501162062</c:v>
                </c:pt>
                <c:pt idx="12">
                  <c:v>4.0494756097869233</c:v>
                </c:pt>
                <c:pt idx="13">
                  <c:v>4.2127513875349756</c:v>
                </c:pt>
                <c:pt idx="14">
                  <c:v>3.9488499037956069</c:v>
                </c:pt>
                <c:pt idx="15">
                  <c:v>4.0002477022249776</c:v>
                </c:pt>
                <c:pt idx="16">
                  <c:v>4.1783552451374799</c:v>
                </c:pt>
                <c:pt idx="17">
                  <c:v>4.430780783259741</c:v>
                </c:pt>
                <c:pt idx="18">
                  <c:v>4.4123189899448541</c:v>
                </c:pt>
                <c:pt idx="19">
                  <c:v>4.1156337719891098</c:v>
                </c:pt>
                <c:pt idx="20">
                  <c:v>4.109097770130437</c:v>
                </c:pt>
                <c:pt idx="21">
                  <c:v>4.1572223428180521</c:v>
                </c:pt>
                <c:pt idx="22">
                  <c:v>4.3111049174252409</c:v>
                </c:pt>
                <c:pt idx="23">
                  <c:v>4.398247775572047</c:v>
                </c:pt>
                <c:pt idx="24">
                  <c:v>4.1585322443970663</c:v>
                </c:pt>
                <c:pt idx="25">
                  <c:v>4.1626000000000003</c:v>
                </c:pt>
                <c:pt idx="26">
                  <c:v>4.1512000000000002</c:v>
                </c:pt>
                <c:pt idx="27">
                  <c:v>4.2786999999999997</c:v>
                </c:pt>
                <c:pt idx="28">
                  <c:v>4.2475893045289901</c:v>
                </c:pt>
                <c:pt idx="29">
                  <c:v>4.0672855715267415</c:v>
                </c:pt>
                <c:pt idx="30">
                  <c:v>4.2577260090127025</c:v>
                </c:pt>
                <c:pt idx="31">
                  <c:v>4.2456134977299804</c:v>
                </c:pt>
                <c:pt idx="32">
                  <c:v>4.2052586853070428</c:v>
                </c:pt>
                <c:pt idx="33">
                  <c:v>4.1239243204509632</c:v>
                </c:pt>
                <c:pt idx="34">
                  <c:v>4.2194634407940796</c:v>
                </c:pt>
                <c:pt idx="35">
                  <c:v>4.1927355003480029</c:v>
                </c:pt>
                <c:pt idx="36">
                  <c:v>4.2217000000000002</c:v>
                </c:pt>
                <c:pt idx="37">
                  <c:v>4.2294351323040349</c:v>
                </c:pt>
                <c:pt idx="38">
                  <c:v>4.2017837867071623</c:v>
                </c:pt>
                <c:pt idx="39">
                  <c:v>4.1621739696171609</c:v>
                </c:pt>
                <c:pt idx="40">
                  <c:v>4.2572401972379863</c:v>
                </c:pt>
                <c:pt idx="41">
                  <c:v>4.2514000000000003</c:v>
                </c:pt>
                <c:pt idx="42">
                  <c:v>4.3715769202918837</c:v>
                </c:pt>
                <c:pt idx="43">
                  <c:v>4.3409642414953771</c:v>
                </c:pt>
                <c:pt idx="44">
                  <c:v>4.3935628912081945</c:v>
                </c:pt>
                <c:pt idx="45">
                  <c:v>4.5799195983635785</c:v>
                </c:pt>
                <c:pt idx="46">
                  <c:v>4.5679695480048634</c:v>
                </c:pt>
                <c:pt idx="47">
                  <c:v>4.4417939213260338</c:v>
                </c:pt>
                <c:pt idx="48">
                  <c:v>4.6130153450596936</c:v>
                </c:pt>
                <c:pt idx="49">
                  <c:v>4.6753257909450294</c:v>
                </c:pt>
                <c:pt idx="50">
                  <c:v>4.4820279514536887</c:v>
                </c:pt>
                <c:pt idx="51">
                  <c:v>4.6233849743321169</c:v>
                </c:pt>
                <c:pt idx="52">
                  <c:v>4.7919377081803818</c:v>
                </c:pt>
                <c:pt idx="53">
                  <c:v>4.670942276663185</c:v>
                </c:pt>
                <c:pt idx="54">
                  <c:v>4.824975252009625</c:v>
                </c:pt>
                <c:pt idx="55">
                  <c:v>4.6058932219889597</c:v>
                </c:pt>
                <c:pt idx="56">
                  <c:v>4.6076208080027099</c:v>
                </c:pt>
                <c:pt idx="57">
                  <c:v>4.5203965453335346</c:v>
                </c:pt>
                <c:pt idx="58">
                  <c:v>4.4681614617173846</c:v>
                </c:pt>
                <c:pt idx="59">
                  <c:v>4.5196892148599659</c:v>
                </c:pt>
                <c:pt idx="60">
                  <c:v>4.3969665484497611</c:v>
                </c:pt>
                <c:pt idx="61">
                  <c:v>4.3959276679117574</c:v>
                </c:pt>
                <c:pt idx="62">
                  <c:v>4.2952732350061895</c:v>
                </c:pt>
                <c:pt idx="63">
                  <c:v>4.1980333459464836</c:v>
                </c:pt>
                <c:pt idx="64">
                  <c:v>4.2719645920533615</c:v>
                </c:pt>
                <c:pt idx="65">
                  <c:v>4.0624499433349932</c:v>
                </c:pt>
                <c:pt idx="66">
                  <c:v>4.0402976098076202</c:v>
                </c:pt>
                <c:pt idx="67">
                  <c:v>3.9909259181224779</c:v>
                </c:pt>
                <c:pt idx="68">
                  <c:v>4.1555219534452803</c:v>
                </c:pt>
                <c:pt idx="69">
                  <c:v>4.2342769250441963</c:v>
                </c:pt>
                <c:pt idx="70">
                  <c:v>4.1611566597544858</c:v>
                </c:pt>
                <c:pt idx="71">
                  <c:v>4.1856758782176291</c:v>
                </c:pt>
                <c:pt idx="72">
                  <c:v>4.2079116293097343</c:v>
                </c:pt>
                <c:pt idx="73">
                  <c:v>4.174909957667337</c:v>
                </c:pt>
                <c:pt idx="74">
                  <c:v>4.1426506649988424</c:v>
                </c:pt>
                <c:pt idx="75">
                  <c:v>4.1263928823694114</c:v>
                </c:pt>
                <c:pt idx="76">
                  <c:v>4.0689343710590116</c:v>
                </c:pt>
                <c:pt idx="77">
                  <c:v>4.0952444893752231</c:v>
                </c:pt>
                <c:pt idx="78">
                  <c:v>4.1479328420002926</c:v>
                </c:pt>
                <c:pt idx="79">
                  <c:v>4.1762733245057007</c:v>
                </c:pt>
                <c:pt idx="80">
                  <c:v>4.2060772630213963</c:v>
                </c:pt>
                <c:pt idx="81">
                  <c:v>4.1631640910609606</c:v>
                </c:pt>
                <c:pt idx="82">
                  <c:v>4.1852029182230295</c:v>
                </c:pt>
                <c:pt idx="83">
                  <c:v>4.1756224365980135</c:v>
                </c:pt>
                <c:pt idx="84">
                  <c:v>4.1279442713411427</c:v>
                </c:pt>
                <c:pt idx="85">
                  <c:v>4.1381528572780679</c:v>
                </c:pt>
                <c:pt idx="86">
                  <c:v>4.1499714994903938</c:v>
                </c:pt>
                <c:pt idx="87">
                  <c:v>4.1573079337168357</c:v>
                </c:pt>
                <c:pt idx="88">
                  <c:v>4.1441861708828096</c:v>
                </c:pt>
                <c:pt idx="89">
                  <c:v>4.1481124263893694</c:v>
                </c:pt>
                <c:pt idx="90">
                  <c:v>4.123290709071826</c:v>
                </c:pt>
                <c:pt idx="91">
                  <c:v>4.1132</c:v>
                </c:pt>
                <c:pt idx="92">
                  <c:v>4.1025</c:v>
                </c:pt>
                <c:pt idx="93">
                  <c:v>4.0682999999999998</c:v>
                </c:pt>
                <c:pt idx="94">
                  <c:v>4.0506000000000002</c:v>
                </c:pt>
                <c:pt idx="95">
                  <c:v>4.0521000000000003</c:v>
                </c:pt>
                <c:pt idx="96">
                  <c:v>4.0548999999999999</c:v>
                </c:pt>
                <c:pt idx="97">
                  <c:v>4.0647000000000002</c:v>
                </c:pt>
                <c:pt idx="98">
                  <c:v>4.0590999999999999</c:v>
                </c:pt>
                <c:pt idx="99">
                  <c:v>4.0561999999999996</c:v>
                </c:pt>
                <c:pt idx="100" formatCode="General">
                  <c:v>4.0873999999999997</c:v>
                </c:pt>
                <c:pt idx="101" formatCode="General">
                  <c:v>4.0785999999999998</c:v>
                </c:pt>
                <c:pt idx="102" formatCode="General">
                  <c:v>4.0671999999999997</c:v>
                </c:pt>
                <c:pt idx="103" formatCode="General">
                  <c:v>4.2131999999999996</c:v>
                </c:pt>
                <c:pt idx="104" formatCode="General">
                  <c:v>4.2587000000000002</c:v>
                </c:pt>
                <c:pt idx="105" formatCode="General">
                  <c:v>4.2476000000000003</c:v>
                </c:pt>
                <c:pt idx="106" formatCode="General">
                  <c:v>4.2594000000000003</c:v>
                </c:pt>
                <c:pt idx="107" formatCode="General">
                  <c:v>4.2602000000000002</c:v>
                </c:pt>
                <c:pt idx="108" formatCode="General">
                  <c:v>4.2870999999999997</c:v>
                </c:pt>
                <c:pt idx="109" formatCode="General">
                  <c:v>4.1665000000000001</c:v>
                </c:pt>
                <c:pt idx="110" formatCode="General">
                  <c:v>4.0711000000000004</c:v>
                </c:pt>
                <c:pt idx="111" formatCode="General">
                  <c:v>4.0807000000000002</c:v>
                </c:pt>
                <c:pt idx="112" formatCode="General">
                  <c:v>4.0656999999999996</c:v>
                </c:pt>
                <c:pt idx="113" formatCode="General">
                  <c:v>3.9506999999999999</c:v>
                </c:pt>
                <c:pt idx="114" formatCode="General">
                  <c:v>3.9977999999999998</c:v>
                </c:pt>
                <c:pt idx="115" formatCode="General">
                  <c:v>4.0319000000000003</c:v>
                </c:pt>
                <c:pt idx="116" formatCode="General">
                  <c:v>3.9983</c:v>
                </c:pt>
                <c:pt idx="117" formatCode="General">
                  <c:v>4.0320999999999998</c:v>
                </c:pt>
                <c:pt idx="118" formatCode="General">
                  <c:v>4.0374999999999996</c:v>
                </c:pt>
                <c:pt idx="119" formatCode="General">
                  <c:v>4.0148999999999999</c:v>
                </c:pt>
                <c:pt idx="120" formatCode="General">
                  <c:v>3.9870999999999999</c:v>
                </c:pt>
                <c:pt idx="121" formatCode="General">
                  <c:v>3.9973000000000001</c:v>
                </c:pt>
                <c:pt idx="122" formatCode="General">
                  <c:v>4.0827</c:v>
                </c:pt>
                <c:pt idx="123" formatCode="General">
                  <c:v>3.8761999999999999</c:v>
                </c:pt>
                <c:pt idx="124" formatCode="General">
                  <c:v>3.8466</c:v>
                </c:pt>
                <c:pt idx="125" formatCode="General">
                  <c:v>3.8641000000000001</c:v>
                </c:pt>
                <c:pt idx="126" formatCode="General">
                  <c:v>3.9045000000000001</c:v>
                </c:pt>
                <c:pt idx="127" formatCode="General">
                  <c:v>3.9622999999999999</c:v>
                </c:pt>
                <c:pt idx="128" formatCode="General">
                  <c:v>3.9142000000000001</c:v>
                </c:pt>
                <c:pt idx="129" formatCode="General">
                  <c:v>3.8929</c:v>
                </c:pt>
                <c:pt idx="130" formatCode="General">
                  <c:v>3.8940999999999999</c:v>
                </c:pt>
                <c:pt idx="131" formatCode="General">
                  <c:v>3.9119999999999999</c:v>
                </c:pt>
                <c:pt idx="132" formatCode="General">
                  <c:v>3.92</c:v>
                </c:pt>
                <c:pt idx="133" formatCode="General">
                  <c:v>3.9096000000000002</c:v>
                </c:pt>
                <c:pt idx="134" formatCode="General">
                  <c:v>3.8506999999999998</c:v>
                </c:pt>
                <c:pt idx="135" formatCode="General">
                  <c:v>3.7679</c:v>
                </c:pt>
                <c:pt idx="136" formatCode="General">
                  <c:v>3.7168999999999999</c:v>
                </c:pt>
                <c:pt idx="137" formatCode="General">
                  <c:v>3.7111999999999998</c:v>
                </c:pt>
                <c:pt idx="138" formatCode="General">
                  <c:v>3.6551999999999998</c:v>
                </c:pt>
                <c:pt idx="139" formatCode="General">
                  <c:v>3.7229999999999999</c:v>
                </c:pt>
                <c:pt idx="140" formatCode="General">
                  <c:v>3.7241</c:v>
                </c:pt>
                <c:pt idx="141" formatCode="General">
                  <c:v>3.8022</c:v>
                </c:pt>
                <c:pt idx="142" formatCode="General">
                  <c:v>3.8048000000000002</c:v>
                </c:pt>
                <c:pt idx="143" formatCode="General">
                  <c:v>3.8229000000000002</c:v>
                </c:pt>
                <c:pt idx="144" formatCode="General">
                  <c:v>3.9451999999999998</c:v>
                </c:pt>
                <c:pt idx="145" formatCode="General">
                  <c:v>3.9754999999999998</c:v>
                </c:pt>
                <c:pt idx="146" formatCode="General">
                  <c:v>4.0288000000000004</c:v>
                </c:pt>
                <c:pt idx="147" formatCode="General">
                  <c:v>4.1199000000000003</c:v>
                </c:pt>
                <c:pt idx="148" formatCode="General">
                  <c:v>4.0867000000000004</c:v>
                </c:pt>
                <c:pt idx="149" formatCode="General">
                  <c:v>4.1174999999999997</c:v>
                </c:pt>
                <c:pt idx="150" formatCode="General">
                  <c:v>4.1521999999999997</c:v>
                </c:pt>
                <c:pt idx="151" formatCode="General">
                  <c:v>4.2032999999999996</c:v>
                </c:pt>
                <c:pt idx="152" formatCode="General">
                  <c:v>4.1569000000000003</c:v>
                </c:pt>
                <c:pt idx="153" formatCode="General">
                  <c:v>4.1566000000000001</c:v>
                </c:pt>
                <c:pt idx="154" formatCode="General">
                  <c:v>4.1173999999999999</c:v>
                </c:pt>
                <c:pt idx="155" formatCode="General">
                  <c:v>4.0842000000000001</c:v>
                </c:pt>
                <c:pt idx="156" formatCode="General">
                  <c:v>4.0559000000000003</c:v>
                </c:pt>
                <c:pt idx="157" formatCode="General">
                  <c:v>4.1670999999999996</c:v>
                </c:pt>
                <c:pt idx="158" formatCode="General">
                  <c:v>4.1642999999999999</c:v>
                </c:pt>
                <c:pt idx="159" formatCode="General">
                  <c:v>4.2241</c:v>
                </c:pt>
                <c:pt idx="160" formatCode="General">
                  <c:v>4.2896000000000001</c:v>
                </c:pt>
                <c:pt idx="161" formatCode="General">
                  <c:v>4.3696000000000002</c:v>
                </c:pt>
                <c:pt idx="162" formatCode="General">
                  <c:v>4.4146000000000001</c:v>
                </c:pt>
                <c:pt idx="163" formatCode="General">
                  <c:v>4.4143999999999997</c:v>
                </c:pt>
                <c:pt idx="164" formatCode="General">
                  <c:v>4.5138999999999996</c:v>
                </c:pt>
                <c:pt idx="165" formatCode="General">
                  <c:v>4.5358999999999998</c:v>
                </c:pt>
                <c:pt idx="166" formatCode="General">
                  <c:v>4.5224000000000002</c:v>
                </c:pt>
                <c:pt idx="167" formatCode="General">
                  <c:v>4.4469000000000003</c:v>
                </c:pt>
                <c:pt idx="168" formatCode="General">
                  <c:v>4.4861000000000004</c:v>
                </c:pt>
                <c:pt idx="169" formatCode="General">
                  <c:v>4.5659000000000001</c:v>
                </c:pt>
                <c:pt idx="170" formatCode="General">
                  <c:v>4.5067000000000004</c:v>
                </c:pt>
                <c:pt idx="171" formatCode="General">
                  <c:v>4.3428000000000004</c:v>
                </c:pt>
                <c:pt idx="172" formatCode="General">
                  <c:v>4.4028999999999998</c:v>
                </c:pt>
                <c:pt idx="173" formatCode="General">
                  <c:v>4.2961</c:v>
                </c:pt>
                <c:pt idx="174" formatCode="General">
                  <c:v>4.2859999999999996</c:v>
                </c:pt>
                <c:pt idx="175" formatCode="General">
                  <c:v>4.2915999999999999</c:v>
                </c:pt>
                <c:pt idx="176" formatCode="General">
                  <c:v>4.2987000000000002</c:v>
                </c:pt>
                <c:pt idx="177" formatCode="General">
                  <c:v>4.3773</c:v>
                </c:pt>
                <c:pt idx="178" formatCode="General">
                  <c:v>4.2671000000000001</c:v>
                </c:pt>
                <c:pt idx="179" formatCode="General">
                  <c:v>4.2965</c:v>
                </c:pt>
                <c:pt idx="180" formatCode="General">
                  <c:v>4.3494000000000002</c:v>
                </c:pt>
                <c:pt idx="181" formatCode="General">
                  <c:v>4.3190999999999997</c:v>
                </c:pt>
                <c:pt idx="182" formatCode="General">
                  <c:v>4.2613000000000003</c:v>
                </c:pt>
                <c:pt idx="183" formatCode="General">
                  <c:v>4.1985000000000001</c:v>
                </c:pt>
                <c:pt idx="184" formatCode="General">
                  <c:v>4.2206999999999999</c:v>
                </c:pt>
                <c:pt idx="185" formatCode="General">
                  <c:v>4.2422000000000004</c:v>
                </c:pt>
                <c:pt idx="186" formatCode="General">
                  <c:v>4.2697000000000003</c:v>
                </c:pt>
                <c:pt idx="187" formatCode="General">
                  <c:v>4.2739000000000003</c:v>
                </c:pt>
                <c:pt idx="188" formatCode="General">
                  <c:v>4.2721999999999998</c:v>
                </c:pt>
                <c:pt idx="189" formatCode="General">
                  <c:v>4.2629000000000001</c:v>
                </c:pt>
                <c:pt idx="190" formatCode="General">
                  <c:v>4.2737999999999996</c:v>
                </c:pt>
                <c:pt idx="191" formatCode="General">
                  <c:v>4.4000000000000004</c:v>
                </c:pt>
                <c:pt idx="192" formatCode="General">
                  <c:v>4.4120999999999997</c:v>
                </c:pt>
                <c:pt idx="193" formatCode="General">
                  <c:v>4.4024999999999999</c:v>
                </c:pt>
                <c:pt idx="194" formatCode="General">
                  <c:v>4.4282000000000004</c:v>
                </c:pt>
                <c:pt idx="195" formatCode="General">
                  <c:v>4.4036999999999997</c:v>
                </c:pt>
                <c:pt idx="196" formatCode="General">
                  <c:v>4.3982000000000001</c:v>
                </c:pt>
                <c:pt idx="197" formatCode="General">
                  <c:v>4.3917000000000002</c:v>
                </c:pt>
                <c:pt idx="198" formatCode="General">
                  <c:v>4.4165999999999999</c:v>
                </c:pt>
                <c:pt idx="199" formatCode="General">
                  <c:v>4.4295999999999998</c:v>
                </c:pt>
                <c:pt idx="200" formatCode="General">
                  <c:v>4.5317999999999996</c:v>
                </c:pt>
                <c:pt idx="201" formatCode="General">
                  <c:v>4.5960999999999999</c:v>
                </c:pt>
                <c:pt idx="202" formatCode="General">
                  <c:v>4.6569000000000003</c:v>
                </c:pt>
                <c:pt idx="203" formatCode="General">
                  <c:v>4.7377000000000002</c:v>
                </c:pt>
                <c:pt idx="204" formatCode="General">
                  <c:v>4.6914999999999996</c:v>
                </c:pt>
                <c:pt idx="205" formatCode="General">
                  <c:v>4.6173000000000002</c:v>
                </c:pt>
                <c:pt idx="206" formatCode="General">
                  <c:v>4.6576000000000004</c:v>
                </c:pt>
                <c:pt idx="207" formatCode="General">
                  <c:v>4.6759000000000004</c:v>
                </c:pt>
                <c:pt idx="208" formatCode="General">
                  <c:v>4.6637000000000004</c:v>
                </c:pt>
                <c:pt idx="209" formatCode="General">
                  <c:v>4.6089000000000002</c:v>
                </c:pt>
                <c:pt idx="210" formatCode="General">
                  <c:v>4.5896999999999997</c:v>
                </c:pt>
                <c:pt idx="211" formatCode="General">
                  <c:v>4.6528</c:v>
                </c:pt>
                <c:pt idx="212" formatCode="General">
                  <c:v>4.6696999999999997</c:v>
                </c:pt>
                <c:pt idx="213" formatCode="General">
                  <c:v>4.6279000000000003</c:v>
                </c:pt>
                <c:pt idx="214" formatCode="General">
                  <c:v>4.6764000000000001</c:v>
                </c:pt>
                <c:pt idx="215" formatCode="General">
                  <c:v>4.7325999999999997</c:v>
                </c:pt>
                <c:pt idx="216" formatCode="General">
                  <c:v>4.7354000000000003</c:v>
                </c:pt>
                <c:pt idx="217" formatCode="General">
                  <c:v>4.6985000000000001</c:v>
                </c:pt>
                <c:pt idx="218" formatCode="General">
                  <c:v>4.8140000000000001</c:v>
                </c:pt>
                <c:pt idx="219" formatCode="General">
                  <c:v>4.9244000000000003</c:v>
                </c:pt>
                <c:pt idx="220" formatCode="General">
                  <c:v>4.9558</c:v>
                </c:pt>
                <c:pt idx="221" formatCode="General">
                  <c:v>5.0328999999999997</c:v>
                </c:pt>
                <c:pt idx="222" formatCode="General">
                  <c:v>5.0801999999999996</c:v>
                </c:pt>
                <c:pt idx="223" formatCode="General">
                  <c:v>5.1634000000000002</c:v>
                </c:pt>
                <c:pt idx="224" formatCode="General">
                  <c:v>5.1783000000000001</c:v>
                </c:pt>
                <c:pt idx="225" formatCode="General">
                  <c:v>5.2222</c:v>
                </c:pt>
                <c:pt idx="226" formatCode="General">
                  <c:v>5.2032999999999996</c:v>
                </c:pt>
                <c:pt idx="227" formatCode="General">
                  <c:v>5.2205000000000004</c:v>
                </c:pt>
                <c:pt idx="228" formatCode="General">
                  <c:v>5.2276999999999996</c:v>
                </c:pt>
                <c:pt idx="229" formatCode="General">
                  <c:v>5.1797000000000004</c:v>
                </c:pt>
                <c:pt idx="230" formatCode="General">
                  <c:v>5.2123999999999997</c:v>
                </c:pt>
                <c:pt idx="231" formatCode="General">
                  <c:v>5.2293000000000003</c:v>
                </c:pt>
                <c:pt idx="232" formatCode="General">
                  <c:v>5.2366000000000001</c:v>
                </c:pt>
                <c:pt idx="233" formatCode="General">
                  <c:v>5.2168000000000001</c:v>
                </c:pt>
                <c:pt idx="234" formatCode="General">
                  <c:v>5.1082999999999998</c:v>
                </c:pt>
                <c:pt idx="235" formatCode="General">
                  <c:v>5.0843999999999996</c:v>
                </c:pt>
                <c:pt idx="236" formatCode="General">
                  <c:v>5.1387</c:v>
                </c:pt>
                <c:pt idx="237" formatCode="General">
                  <c:v>5.194</c:v>
                </c:pt>
                <c:pt idx="238" formatCode="General">
                  <c:v>5.1757</c:v>
                </c:pt>
                <c:pt idx="239" formatCode="General">
                  <c:v>5.1889000000000003</c:v>
                </c:pt>
                <c:pt idx="240" formatCode="General">
                  <c:v>5.2055999999999996</c:v>
                </c:pt>
                <c:pt idx="241" formatCode="General">
                  <c:v>5.1269999999999998</c:v>
                </c:pt>
                <c:pt idx="242" formatCode="General">
                  <c:v>5.1192000000000002</c:v>
                </c:pt>
                <c:pt idx="243" formatCode="General">
                  <c:v>5.1642999999999999</c:v>
                </c:pt>
                <c:pt idx="244" formatCode="General">
                  <c:v>5.1182999999999996</c:v>
                </c:pt>
                <c:pt idx="245" formatCode="General">
                  <c:v>5.0861999999999998</c:v>
                </c:pt>
                <c:pt idx="246" formatCode="General">
                  <c:v>5.0434000000000001</c:v>
                </c:pt>
                <c:pt idx="247" formatCode="General">
                  <c:v>4.9908999999999999</c:v>
                </c:pt>
                <c:pt idx="248" formatCode="General">
                  <c:v>4.9236000000000004</c:v>
                </c:pt>
                <c:pt idx="249" formatCode="General">
                  <c:v>4.9146999999999998</c:v>
                </c:pt>
                <c:pt idx="250" formatCode="General">
                  <c:v>4.9664999999999999</c:v>
                </c:pt>
                <c:pt idx="251" formatCode="General">
                  <c:v>4.9691999999999998</c:v>
                </c:pt>
                <c:pt idx="252" formatCode="General">
                  <c:v>4.9648000000000003</c:v>
                </c:pt>
                <c:pt idx="253" formatCode="General">
                  <c:v>4.9786000000000001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'RENDIMIENTO (2)'!$D$2</c:f>
              <c:strCache>
                <c:ptCount val="1"/>
                <c:pt idx="0">
                  <c:v>FONDEO</c:v>
                </c:pt>
              </c:strCache>
            </c:strRef>
          </c:tx>
          <c:marker>
            <c:symbol val="none"/>
          </c:marker>
          <c:dLbls>
            <c:dLbl>
              <c:idx val="253"/>
              <c:layout>
                <c:manualLayout>
                  <c:x val="2.981277849422849E-2"/>
                  <c:y val="-9.441064406735279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FONDEO</a:t>
                    </a:r>
                    <a:r>
                      <a:rPr lang="en-US" dirty="0"/>
                      <a:t>
15-jul
3.07</a:t>
                    </a:r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'RENDIMIENTO (2)'!$B$3:$B$256</c:f>
              <c:numCache>
                <c:formatCode>d\-mmm</c:formatCode>
                <c:ptCount val="254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</c:numCache>
            </c:numRef>
          </c:cat>
          <c:val>
            <c:numRef>
              <c:f>'RENDIMIENTO (2)'!$D$3:$D$256</c:f>
              <c:numCache>
                <c:formatCode>0.00</c:formatCode>
                <c:ptCount val="254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3.04</c:v>
                </c:pt>
                <c:pt idx="4">
                  <c:v>3.04</c:v>
                </c:pt>
                <c:pt idx="5">
                  <c:v>3.04</c:v>
                </c:pt>
                <c:pt idx="6">
                  <c:v>3.03</c:v>
                </c:pt>
                <c:pt idx="7">
                  <c:v>3.02</c:v>
                </c:pt>
                <c:pt idx="8">
                  <c:v>3.02</c:v>
                </c:pt>
                <c:pt idx="9">
                  <c:v>3.02</c:v>
                </c:pt>
                <c:pt idx="10">
                  <c:v>3.03</c:v>
                </c:pt>
                <c:pt idx="11">
                  <c:v>3.03</c:v>
                </c:pt>
                <c:pt idx="12">
                  <c:v>3.03</c:v>
                </c:pt>
                <c:pt idx="13">
                  <c:v>3.03</c:v>
                </c:pt>
                <c:pt idx="14">
                  <c:v>3.03</c:v>
                </c:pt>
                <c:pt idx="15">
                  <c:v>3.03</c:v>
                </c:pt>
                <c:pt idx="16">
                  <c:v>3.03</c:v>
                </c:pt>
                <c:pt idx="17">
                  <c:v>3.03</c:v>
                </c:pt>
                <c:pt idx="18">
                  <c:v>3.03</c:v>
                </c:pt>
                <c:pt idx="19">
                  <c:v>3.03</c:v>
                </c:pt>
                <c:pt idx="20">
                  <c:v>3.05</c:v>
                </c:pt>
                <c:pt idx="21">
                  <c:v>3.05</c:v>
                </c:pt>
                <c:pt idx="22">
                  <c:v>3.04</c:v>
                </c:pt>
                <c:pt idx="23">
                  <c:v>3.05</c:v>
                </c:pt>
                <c:pt idx="24">
                  <c:v>3.04</c:v>
                </c:pt>
                <c:pt idx="25">
                  <c:v>3.04</c:v>
                </c:pt>
                <c:pt idx="26">
                  <c:v>3.04</c:v>
                </c:pt>
                <c:pt idx="27">
                  <c:v>3.05</c:v>
                </c:pt>
                <c:pt idx="28">
                  <c:v>3.05</c:v>
                </c:pt>
                <c:pt idx="29">
                  <c:v>3.05</c:v>
                </c:pt>
                <c:pt idx="30">
                  <c:v>3.05</c:v>
                </c:pt>
                <c:pt idx="31">
                  <c:v>3.05</c:v>
                </c:pt>
                <c:pt idx="32">
                  <c:v>3.05</c:v>
                </c:pt>
                <c:pt idx="33">
                  <c:v>3.05</c:v>
                </c:pt>
                <c:pt idx="34">
                  <c:v>3.05</c:v>
                </c:pt>
                <c:pt idx="35">
                  <c:v>3.05</c:v>
                </c:pt>
                <c:pt idx="36">
                  <c:v>3.05</c:v>
                </c:pt>
                <c:pt idx="37">
                  <c:v>3.05</c:v>
                </c:pt>
                <c:pt idx="38">
                  <c:v>3.05</c:v>
                </c:pt>
                <c:pt idx="39">
                  <c:v>3.05</c:v>
                </c:pt>
                <c:pt idx="40">
                  <c:v>3.05</c:v>
                </c:pt>
                <c:pt idx="41">
                  <c:v>3.05</c:v>
                </c:pt>
                <c:pt idx="42">
                  <c:v>3.05</c:v>
                </c:pt>
                <c:pt idx="43">
                  <c:v>3.05</c:v>
                </c:pt>
                <c:pt idx="44">
                  <c:v>3.05</c:v>
                </c:pt>
                <c:pt idx="45">
                  <c:v>3.05</c:v>
                </c:pt>
                <c:pt idx="46">
                  <c:v>3.05</c:v>
                </c:pt>
                <c:pt idx="47">
                  <c:v>3.04</c:v>
                </c:pt>
                <c:pt idx="48">
                  <c:v>3.02</c:v>
                </c:pt>
                <c:pt idx="49">
                  <c:v>3.03</c:v>
                </c:pt>
                <c:pt idx="50">
                  <c:v>3.04</c:v>
                </c:pt>
                <c:pt idx="51">
                  <c:v>3.02</c:v>
                </c:pt>
                <c:pt idx="52">
                  <c:v>3.02</c:v>
                </c:pt>
                <c:pt idx="53">
                  <c:v>3.02</c:v>
                </c:pt>
                <c:pt idx="54">
                  <c:v>3.02</c:v>
                </c:pt>
                <c:pt idx="55">
                  <c:v>3.03</c:v>
                </c:pt>
                <c:pt idx="56">
                  <c:v>3.05</c:v>
                </c:pt>
                <c:pt idx="57">
                  <c:v>3.04</c:v>
                </c:pt>
                <c:pt idx="58">
                  <c:v>3.05</c:v>
                </c:pt>
                <c:pt idx="59">
                  <c:v>3.04</c:v>
                </c:pt>
                <c:pt idx="60">
                  <c:v>3.0419999999999998</c:v>
                </c:pt>
                <c:pt idx="61">
                  <c:v>3.0419999999999998</c:v>
                </c:pt>
                <c:pt idx="62">
                  <c:v>3.04</c:v>
                </c:pt>
                <c:pt idx="63">
                  <c:v>3.0459999999999998</c:v>
                </c:pt>
                <c:pt idx="64">
                  <c:v>3.04</c:v>
                </c:pt>
                <c:pt idx="65">
                  <c:v>3.04</c:v>
                </c:pt>
                <c:pt idx="66">
                  <c:v>3.04</c:v>
                </c:pt>
                <c:pt idx="67">
                  <c:v>3.04</c:v>
                </c:pt>
                <c:pt idx="68">
                  <c:v>3.04</c:v>
                </c:pt>
                <c:pt idx="69">
                  <c:v>3.05</c:v>
                </c:pt>
                <c:pt idx="70">
                  <c:v>3.05</c:v>
                </c:pt>
                <c:pt idx="71">
                  <c:v>3.04</c:v>
                </c:pt>
                <c:pt idx="72">
                  <c:v>3.04</c:v>
                </c:pt>
                <c:pt idx="73">
                  <c:v>3.04</c:v>
                </c:pt>
                <c:pt idx="74">
                  <c:v>3.04</c:v>
                </c:pt>
                <c:pt idx="75">
                  <c:v>3.05</c:v>
                </c:pt>
                <c:pt idx="76">
                  <c:v>3.05</c:v>
                </c:pt>
                <c:pt idx="77">
                  <c:v>3.04</c:v>
                </c:pt>
                <c:pt idx="78">
                  <c:v>3.06</c:v>
                </c:pt>
                <c:pt idx="79">
                  <c:v>3.08</c:v>
                </c:pt>
                <c:pt idx="80">
                  <c:v>3.08</c:v>
                </c:pt>
                <c:pt idx="81">
                  <c:v>3.08</c:v>
                </c:pt>
                <c:pt idx="82">
                  <c:v>3.05</c:v>
                </c:pt>
                <c:pt idx="83">
                  <c:v>3.05</c:v>
                </c:pt>
                <c:pt idx="84">
                  <c:v>3.05</c:v>
                </c:pt>
                <c:pt idx="85">
                  <c:v>3.06</c:v>
                </c:pt>
                <c:pt idx="86">
                  <c:v>3.06</c:v>
                </c:pt>
                <c:pt idx="87">
                  <c:v>3.08</c:v>
                </c:pt>
                <c:pt idx="88">
                  <c:v>3.07</c:v>
                </c:pt>
                <c:pt idx="89">
                  <c:v>3.07</c:v>
                </c:pt>
                <c:pt idx="90">
                  <c:v>3.07</c:v>
                </c:pt>
                <c:pt idx="91">
                  <c:v>3.08</c:v>
                </c:pt>
                <c:pt idx="92">
                  <c:v>3.07</c:v>
                </c:pt>
                <c:pt idx="93">
                  <c:v>3.06</c:v>
                </c:pt>
                <c:pt idx="94">
                  <c:v>3.06</c:v>
                </c:pt>
                <c:pt idx="95">
                  <c:v>3.04</c:v>
                </c:pt>
                <c:pt idx="96">
                  <c:v>3.05</c:v>
                </c:pt>
                <c:pt idx="97">
                  <c:v>3.06</c:v>
                </c:pt>
                <c:pt idx="98">
                  <c:v>3.07</c:v>
                </c:pt>
                <c:pt idx="99">
                  <c:v>3.04</c:v>
                </c:pt>
                <c:pt idx="100" formatCode="#,##0.00">
                  <c:v>3.05</c:v>
                </c:pt>
                <c:pt idx="101" formatCode="#,##0.00">
                  <c:v>3.04</c:v>
                </c:pt>
                <c:pt idx="102" formatCode="#,##0.00">
                  <c:v>3.04</c:v>
                </c:pt>
                <c:pt idx="103" formatCode="#,##0.00">
                  <c:v>3.04</c:v>
                </c:pt>
                <c:pt idx="104" formatCode="#,##0.00">
                  <c:v>3.04</c:v>
                </c:pt>
                <c:pt idx="105" formatCode="#,##0.00">
                  <c:v>3.05</c:v>
                </c:pt>
                <c:pt idx="106" formatCode="#,##0.00">
                  <c:v>3.04</c:v>
                </c:pt>
                <c:pt idx="107" formatCode="#,##0.00">
                  <c:v>3.06</c:v>
                </c:pt>
                <c:pt idx="108" formatCode="#,##0.00">
                  <c:v>3.07</c:v>
                </c:pt>
                <c:pt idx="109" formatCode="#,##0.00">
                  <c:v>3.07</c:v>
                </c:pt>
                <c:pt idx="110" formatCode="#,##0.00">
                  <c:v>3.09</c:v>
                </c:pt>
                <c:pt idx="111" formatCode="#,##0.00">
                  <c:v>3.09</c:v>
                </c:pt>
                <c:pt idx="112" formatCode="#,##0.00">
                  <c:v>3.1</c:v>
                </c:pt>
                <c:pt idx="113" formatCode="#,##0.00">
                  <c:v>3.1</c:v>
                </c:pt>
                <c:pt idx="114" formatCode="#,##0.00">
                  <c:v>3.09</c:v>
                </c:pt>
                <c:pt idx="115" formatCode="#,##0.00">
                  <c:v>3.11</c:v>
                </c:pt>
                <c:pt idx="116" formatCode="#,##0.00">
                  <c:v>3.12</c:v>
                </c:pt>
                <c:pt idx="117" formatCode="#,##0.00">
                  <c:v>3.13</c:v>
                </c:pt>
                <c:pt idx="118" formatCode="#,##0.00">
                  <c:v>3.09</c:v>
                </c:pt>
                <c:pt idx="119" formatCode="#,##0.00">
                  <c:v>3.09</c:v>
                </c:pt>
                <c:pt idx="120" formatCode="#,##0.00">
                  <c:v>3.1</c:v>
                </c:pt>
                <c:pt idx="121" formatCode="#,##0.00">
                  <c:v>3.12</c:v>
                </c:pt>
                <c:pt idx="122" formatCode="#,##0.00">
                  <c:v>3.07</c:v>
                </c:pt>
                <c:pt idx="123" formatCode="#,##0.00">
                  <c:v>3.03</c:v>
                </c:pt>
                <c:pt idx="124" formatCode="#,##0.00">
                  <c:v>3.02</c:v>
                </c:pt>
                <c:pt idx="125" formatCode="#,##0.00">
                  <c:v>3.03</c:v>
                </c:pt>
                <c:pt idx="126" formatCode="#,##0.00">
                  <c:v>3.02</c:v>
                </c:pt>
                <c:pt idx="127" formatCode="#,##0.00">
                  <c:v>3.02</c:v>
                </c:pt>
                <c:pt idx="128" formatCode="#,##0.00">
                  <c:v>3.02</c:v>
                </c:pt>
                <c:pt idx="129" formatCode="#,##0.00">
                  <c:v>3.03</c:v>
                </c:pt>
                <c:pt idx="130" formatCode="General">
                  <c:v>3.03</c:v>
                </c:pt>
                <c:pt idx="131" formatCode="General">
                  <c:v>3.03</c:v>
                </c:pt>
                <c:pt idx="132" formatCode="General">
                  <c:v>3.02</c:v>
                </c:pt>
                <c:pt idx="133" formatCode="General">
                  <c:v>3.02</c:v>
                </c:pt>
                <c:pt idx="134" formatCode="General">
                  <c:v>3.01</c:v>
                </c:pt>
                <c:pt idx="135" formatCode="General">
                  <c:v>3.02</c:v>
                </c:pt>
                <c:pt idx="136" formatCode="General">
                  <c:v>3.04</c:v>
                </c:pt>
                <c:pt idx="137" formatCode="General">
                  <c:v>3.04</c:v>
                </c:pt>
                <c:pt idx="138" formatCode="General">
                  <c:v>3.04</c:v>
                </c:pt>
                <c:pt idx="139" formatCode="General">
                  <c:v>3.04</c:v>
                </c:pt>
                <c:pt idx="140" formatCode="General">
                  <c:v>3.09</c:v>
                </c:pt>
                <c:pt idx="141" formatCode="General">
                  <c:v>3.04</c:v>
                </c:pt>
                <c:pt idx="142" formatCode="General">
                  <c:v>3.11</c:v>
                </c:pt>
                <c:pt idx="143" formatCode="General">
                  <c:v>3.05</c:v>
                </c:pt>
                <c:pt idx="144" formatCode="General">
                  <c:v>3.05</c:v>
                </c:pt>
                <c:pt idx="145" formatCode="General">
                  <c:v>3.05</c:v>
                </c:pt>
                <c:pt idx="146" formatCode="General">
                  <c:v>3.05</c:v>
                </c:pt>
                <c:pt idx="147" formatCode="General">
                  <c:v>3.08</c:v>
                </c:pt>
                <c:pt idx="148" formatCode="General">
                  <c:v>3.08</c:v>
                </c:pt>
                <c:pt idx="149" formatCode="General">
                  <c:v>3.09</c:v>
                </c:pt>
                <c:pt idx="150" formatCode="General">
                  <c:v>3.1</c:v>
                </c:pt>
                <c:pt idx="151" formatCode="General">
                  <c:v>3.07</c:v>
                </c:pt>
                <c:pt idx="152" formatCode="General">
                  <c:v>3.08</c:v>
                </c:pt>
                <c:pt idx="153" formatCode="General">
                  <c:v>3.07</c:v>
                </c:pt>
                <c:pt idx="154" formatCode="General">
                  <c:v>3.07</c:v>
                </c:pt>
                <c:pt idx="155" formatCode="General">
                  <c:v>3.06</c:v>
                </c:pt>
                <c:pt idx="156" formatCode="General">
                  <c:v>3.04</c:v>
                </c:pt>
                <c:pt idx="157" formatCode="General">
                  <c:v>3.04</c:v>
                </c:pt>
                <c:pt idx="158" formatCode="General">
                  <c:v>3.05</c:v>
                </c:pt>
                <c:pt idx="159" formatCode="General">
                  <c:v>3.1</c:v>
                </c:pt>
                <c:pt idx="160" formatCode="General">
                  <c:v>3.06</c:v>
                </c:pt>
                <c:pt idx="161" formatCode="General">
                  <c:v>3.12</c:v>
                </c:pt>
                <c:pt idx="162" formatCode="General">
                  <c:v>3.08</c:v>
                </c:pt>
                <c:pt idx="163" formatCode="General">
                  <c:v>3.07</c:v>
                </c:pt>
                <c:pt idx="164" formatCode="General">
                  <c:v>3.07</c:v>
                </c:pt>
                <c:pt idx="165" formatCode="General">
                  <c:v>3.06</c:v>
                </c:pt>
                <c:pt idx="166" formatCode="General">
                  <c:v>3.07</c:v>
                </c:pt>
                <c:pt idx="167" formatCode="General">
                  <c:v>3.09</c:v>
                </c:pt>
                <c:pt idx="168" formatCode="General">
                  <c:v>3.06</c:v>
                </c:pt>
                <c:pt idx="169" formatCode="General">
                  <c:v>3.1</c:v>
                </c:pt>
                <c:pt idx="170" formatCode="General">
                  <c:v>3.09</c:v>
                </c:pt>
                <c:pt idx="171" formatCode="General">
                  <c:v>3.1</c:v>
                </c:pt>
                <c:pt idx="172" formatCode="General">
                  <c:v>3.1</c:v>
                </c:pt>
                <c:pt idx="173" formatCode="General">
                  <c:v>3.05</c:v>
                </c:pt>
                <c:pt idx="174" formatCode="General">
                  <c:v>3.05</c:v>
                </c:pt>
                <c:pt idx="175" formatCode="General">
                  <c:v>3.08</c:v>
                </c:pt>
                <c:pt idx="176" formatCode="General">
                  <c:v>3.05</c:v>
                </c:pt>
                <c:pt idx="177" formatCode="General">
                  <c:v>3.05</c:v>
                </c:pt>
                <c:pt idx="178" formatCode="General">
                  <c:v>3.06</c:v>
                </c:pt>
                <c:pt idx="179" formatCode="General">
                  <c:v>3.09</c:v>
                </c:pt>
                <c:pt idx="180" formatCode="General">
                  <c:v>3.15</c:v>
                </c:pt>
                <c:pt idx="181" formatCode="General">
                  <c:v>3.14</c:v>
                </c:pt>
                <c:pt idx="182" formatCode="General">
                  <c:v>3.11</c:v>
                </c:pt>
                <c:pt idx="183" formatCode="General">
                  <c:v>3.07</c:v>
                </c:pt>
                <c:pt idx="184" formatCode="General">
                  <c:v>3.07</c:v>
                </c:pt>
                <c:pt idx="185" formatCode="General">
                  <c:v>3.08</c:v>
                </c:pt>
                <c:pt idx="186" formatCode="General">
                  <c:v>3.06</c:v>
                </c:pt>
                <c:pt idx="187" formatCode="General">
                  <c:v>3.06</c:v>
                </c:pt>
                <c:pt idx="188" formatCode="General">
                  <c:v>3.06</c:v>
                </c:pt>
                <c:pt idx="189" formatCode="General">
                  <c:v>3.06</c:v>
                </c:pt>
                <c:pt idx="190" formatCode="General">
                  <c:v>3.06</c:v>
                </c:pt>
                <c:pt idx="191" formatCode="General">
                  <c:v>3.06</c:v>
                </c:pt>
                <c:pt idx="192" formatCode="General">
                  <c:v>3.06</c:v>
                </c:pt>
                <c:pt idx="193" formatCode="General">
                  <c:v>3.05</c:v>
                </c:pt>
                <c:pt idx="194" formatCode="General">
                  <c:v>3.05</c:v>
                </c:pt>
                <c:pt idx="195">
                  <c:v>3</c:v>
                </c:pt>
                <c:pt idx="196">
                  <c:v>3.01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 formatCode="General">
                  <c:v>3.07</c:v>
                </c:pt>
                <c:pt idx="201" formatCode="General">
                  <c:v>3.03</c:v>
                </c:pt>
                <c:pt idx="202" formatCode="General">
                  <c:v>3.08</c:v>
                </c:pt>
                <c:pt idx="203" formatCode="General">
                  <c:v>3.04</c:v>
                </c:pt>
                <c:pt idx="204" formatCode="General">
                  <c:v>3.04</c:v>
                </c:pt>
                <c:pt idx="205" formatCode="General">
                  <c:v>3.03</c:v>
                </c:pt>
                <c:pt idx="206" formatCode="General">
                  <c:v>3.03</c:v>
                </c:pt>
                <c:pt idx="207" formatCode="General">
                  <c:v>3.02</c:v>
                </c:pt>
                <c:pt idx="208" formatCode="General">
                  <c:v>3.02</c:v>
                </c:pt>
                <c:pt idx="209" formatCode="General">
                  <c:v>3.02</c:v>
                </c:pt>
                <c:pt idx="210" formatCode="General">
                  <c:v>3.03</c:v>
                </c:pt>
                <c:pt idx="211" formatCode="General">
                  <c:v>3.04</c:v>
                </c:pt>
                <c:pt idx="212" formatCode="General">
                  <c:v>3.04</c:v>
                </c:pt>
                <c:pt idx="213" formatCode="General">
                  <c:v>3.04</c:v>
                </c:pt>
                <c:pt idx="214" formatCode="General">
                  <c:v>3.04</c:v>
                </c:pt>
                <c:pt idx="215" formatCode="General">
                  <c:v>3.03</c:v>
                </c:pt>
                <c:pt idx="216" formatCode="General">
                  <c:v>3.03</c:v>
                </c:pt>
                <c:pt idx="217" formatCode="General">
                  <c:v>3.03</c:v>
                </c:pt>
                <c:pt idx="218" formatCode="General">
                  <c:v>3.03</c:v>
                </c:pt>
                <c:pt idx="219" formatCode="General">
                  <c:v>3.04</c:v>
                </c:pt>
                <c:pt idx="220" formatCode="General">
                  <c:v>3.11</c:v>
                </c:pt>
                <c:pt idx="221" formatCode="General">
                  <c:v>3.05</c:v>
                </c:pt>
                <c:pt idx="222" formatCode="General">
                  <c:v>3.07</c:v>
                </c:pt>
                <c:pt idx="223" formatCode="General">
                  <c:v>3.07</c:v>
                </c:pt>
                <c:pt idx="224" formatCode="General">
                  <c:v>3.09</c:v>
                </c:pt>
                <c:pt idx="225" formatCode="General">
                  <c:v>3.09</c:v>
                </c:pt>
                <c:pt idx="226" formatCode="General">
                  <c:v>3.13</c:v>
                </c:pt>
                <c:pt idx="227" formatCode="General">
                  <c:v>3.13</c:v>
                </c:pt>
                <c:pt idx="228" formatCode="General">
                  <c:v>3.11</c:v>
                </c:pt>
                <c:pt idx="229" formatCode="General">
                  <c:v>3.06</c:v>
                </c:pt>
                <c:pt idx="230" formatCode="General">
                  <c:v>3.09</c:v>
                </c:pt>
                <c:pt idx="231" formatCode="General">
                  <c:v>3.11</c:v>
                </c:pt>
                <c:pt idx="232" formatCode="General">
                  <c:v>3.15</c:v>
                </c:pt>
                <c:pt idx="233" formatCode="General">
                  <c:v>3.14</c:v>
                </c:pt>
                <c:pt idx="234" formatCode="General">
                  <c:v>3.12</c:v>
                </c:pt>
                <c:pt idx="235" formatCode="General">
                  <c:v>3.11</c:v>
                </c:pt>
                <c:pt idx="236" formatCode="General">
                  <c:v>3.06</c:v>
                </c:pt>
                <c:pt idx="237" formatCode="General">
                  <c:v>3.05</c:v>
                </c:pt>
                <c:pt idx="238" formatCode="General">
                  <c:v>3.08</c:v>
                </c:pt>
                <c:pt idx="239" formatCode="General">
                  <c:v>3.11</c:v>
                </c:pt>
                <c:pt idx="240" formatCode="General">
                  <c:v>3.13</c:v>
                </c:pt>
                <c:pt idx="241" formatCode="General">
                  <c:v>3.16</c:v>
                </c:pt>
                <c:pt idx="242" formatCode="General">
                  <c:v>3.3</c:v>
                </c:pt>
                <c:pt idx="243" formatCode="General">
                  <c:v>3.15</c:v>
                </c:pt>
                <c:pt idx="244" formatCode="General">
                  <c:v>3.09</c:v>
                </c:pt>
                <c:pt idx="245" formatCode="General">
                  <c:v>3.14</c:v>
                </c:pt>
                <c:pt idx="246" formatCode="General">
                  <c:v>3.22</c:v>
                </c:pt>
                <c:pt idx="247" formatCode="General">
                  <c:v>3.18</c:v>
                </c:pt>
                <c:pt idx="248" formatCode="General">
                  <c:v>3.18</c:v>
                </c:pt>
                <c:pt idx="249" formatCode="General">
                  <c:v>3.1100000000000003</c:v>
                </c:pt>
                <c:pt idx="250" formatCode="General">
                  <c:v>3.085</c:v>
                </c:pt>
                <c:pt idx="251" formatCode="General">
                  <c:v>3.1</c:v>
                </c:pt>
                <c:pt idx="252" formatCode="General">
                  <c:v>3.125</c:v>
                </c:pt>
                <c:pt idx="253" formatCode="General">
                  <c:v>3.07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332544"/>
        <c:axId val="152358912"/>
      </c:lineChart>
      <c:dateAx>
        <c:axId val="152332544"/>
        <c:scaling>
          <c:orientation val="minMax"/>
          <c:max val="42262"/>
          <c:min val="41821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52358912"/>
        <c:crosses val="autoZero"/>
        <c:auto val="1"/>
        <c:lblOffset val="100"/>
        <c:baseTimeUnit val="days"/>
        <c:majorUnit val="8"/>
        <c:majorTimeUnit val="days"/>
      </c:dateAx>
      <c:valAx>
        <c:axId val="152358912"/>
        <c:scaling>
          <c:orientation val="minMax"/>
          <c:max val="6"/>
          <c:min val="2.8"/>
        </c:scaling>
        <c:delete val="0"/>
        <c:axPos val="l"/>
        <c:numFmt formatCode="0.0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Century Gothic" pitchFamily="34" charset="0"/>
              </a:defRPr>
            </a:pPr>
            <a:endParaRPr lang="es-MX"/>
          </a:p>
        </c:txPr>
        <c:crossAx val="152332544"/>
        <c:crosses val="autoZero"/>
        <c:crossBetween val="between"/>
      </c:valAx>
      <c:valAx>
        <c:axId val="152360448"/>
        <c:scaling>
          <c:orientation val="minMax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crossAx val="152362368"/>
        <c:crosses val="max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9690757600612423"/>
                <c:y val="0.40420037288600741"/>
              </c:manualLayout>
            </c:layout>
          </c:dispUnitsLbl>
        </c:dispUnits>
      </c:valAx>
      <c:catAx>
        <c:axId val="152362368"/>
        <c:scaling>
          <c:orientation val="minMax"/>
        </c:scaling>
        <c:delete val="1"/>
        <c:axPos val="b"/>
        <c:majorTickMark val="out"/>
        <c:minorTickMark val="none"/>
        <c:tickLblPos val="nextTo"/>
        <c:crossAx val="15236044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r"/>
      <c:layout>
        <c:manualLayout>
          <c:xMode val="edge"/>
          <c:yMode val="edge"/>
          <c:x val="0.17502035902650001"/>
          <c:y val="0.95891338081093513"/>
          <c:w val="0.58557466650725054"/>
          <c:h val="4.1086619189064894E-2"/>
        </c:manualLayout>
      </c:layout>
      <c:overlay val="0"/>
      <c:txPr>
        <a:bodyPr/>
        <a:lstStyle/>
        <a:p>
          <a:pPr>
            <a:defRPr>
              <a:latin typeface="Century Gothic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FANVIT: Activos bajo gestión estapas Inicial e Híbrida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722837772673525"/>
          <c:y val="0.16148301280930849"/>
          <c:w val="0.8393605341762872"/>
          <c:h val="0.64557402212012183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'RENDIMIENTO (2)'!$H$2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>
                <a:alpha val="55000"/>
              </a:srgbClr>
            </a:solidFill>
          </c:spPr>
          <c:invertIfNegative val="0"/>
          <c:dLbls>
            <c:dLbl>
              <c:idx val="253"/>
              <c:layout>
                <c:manualLayout>
                  <c:x val="-9.0973191493905231E-2"/>
                  <c:y val="5.8034075141332395E-3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es-MX"/>
                </a:p>
              </c:txPr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val>
            <c:numRef>
              <c:f>'RENDIMIENTO (2)'!$H$3:$H$256</c:f>
              <c:numCache>
                <c:formatCode>0.00</c:formatCode>
                <c:ptCount val="254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40360000000</c:v>
                </c:pt>
                <c:pt idx="158">
                  <c:v>40360000000</c:v>
                </c:pt>
                <c:pt idx="159">
                  <c:v>40360000000</c:v>
                </c:pt>
                <c:pt idx="160">
                  <c:v>40360000000</c:v>
                </c:pt>
                <c:pt idx="161">
                  <c:v>40360000000</c:v>
                </c:pt>
                <c:pt idx="162">
                  <c:v>40360000000</c:v>
                </c:pt>
                <c:pt idx="163">
                  <c:v>40360000000</c:v>
                </c:pt>
                <c:pt idx="164">
                  <c:v>40360000000</c:v>
                </c:pt>
                <c:pt idx="165">
                  <c:v>40360000000</c:v>
                </c:pt>
                <c:pt idx="166">
                  <c:v>40360000000</c:v>
                </c:pt>
                <c:pt idx="167">
                  <c:v>40360000000</c:v>
                </c:pt>
                <c:pt idx="168">
                  <c:v>40360000000</c:v>
                </c:pt>
                <c:pt idx="169">
                  <c:v>40360000000</c:v>
                </c:pt>
                <c:pt idx="170">
                  <c:v>40360000000</c:v>
                </c:pt>
                <c:pt idx="171">
                  <c:v>40360000000</c:v>
                </c:pt>
                <c:pt idx="172">
                  <c:v>40360000000</c:v>
                </c:pt>
                <c:pt idx="173">
                  <c:v>40360000000</c:v>
                </c:pt>
                <c:pt idx="174">
                  <c:v>40360000000</c:v>
                </c:pt>
                <c:pt idx="175">
                  <c:v>40360000000</c:v>
                </c:pt>
                <c:pt idx="176">
                  <c:v>40360000000</c:v>
                </c:pt>
                <c:pt idx="177">
                  <c:v>40360000000</c:v>
                </c:pt>
                <c:pt idx="178">
                  <c:v>45360000000</c:v>
                </c:pt>
                <c:pt idx="179">
                  <c:v>45360000000</c:v>
                </c:pt>
                <c:pt idx="180">
                  <c:v>45360000000</c:v>
                </c:pt>
                <c:pt idx="181">
                  <c:v>45360000000</c:v>
                </c:pt>
                <c:pt idx="182">
                  <c:v>45360000000</c:v>
                </c:pt>
                <c:pt idx="183">
                  <c:v>45360000000</c:v>
                </c:pt>
                <c:pt idx="184">
                  <c:v>45360000000</c:v>
                </c:pt>
                <c:pt idx="185">
                  <c:v>45360000000</c:v>
                </c:pt>
                <c:pt idx="186">
                  <c:v>45360000000</c:v>
                </c:pt>
                <c:pt idx="187">
                  <c:v>45360000000</c:v>
                </c:pt>
                <c:pt idx="188">
                  <c:v>45360000000</c:v>
                </c:pt>
                <c:pt idx="189">
                  <c:v>45360000000</c:v>
                </c:pt>
                <c:pt idx="190">
                  <c:v>45360000000</c:v>
                </c:pt>
                <c:pt idx="191">
                  <c:v>45360000000</c:v>
                </c:pt>
                <c:pt idx="192">
                  <c:v>45360000000</c:v>
                </c:pt>
                <c:pt idx="193">
                  <c:v>45360000000</c:v>
                </c:pt>
                <c:pt idx="194">
                  <c:v>45360000000</c:v>
                </c:pt>
                <c:pt idx="195">
                  <c:v>45360000000</c:v>
                </c:pt>
                <c:pt idx="196">
                  <c:v>45360000000</c:v>
                </c:pt>
                <c:pt idx="197">
                  <c:v>45360000000</c:v>
                </c:pt>
                <c:pt idx="198">
                  <c:v>45360000000</c:v>
                </c:pt>
                <c:pt idx="199">
                  <c:v>45360000000</c:v>
                </c:pt>
                <c:pt idx="200">
                  <c:v>45360000000</c:v>
                </c:pt>
                <c:pt idx="201">
                  <c:v>45360000000</c:v>
                </c:pt>
                <c:pt idx="202">
                  <c:v>45360000000</c:v>
                </c:pt>
                <c:pt idx="203">
                  <c:v>45360000000</c:v>
                </c:pt>
                <c:pt idx="204">
                  <c:v>45360000000</c:v>
                </c:pt>
                <c:pt idx="205">
                  <c:v>45360000000</c:v>
                </c:pt>
                <c:pt idx="206">
                  <c:v>45360000000</c:v>
                </c:pt>
                <c:pt idx="207">
                  <c:v>45360000000</c:v>
                </c:pt>
                <c:pt idx="208">
                  <c:v>45360000000</c:v>
                </c:pt>
                <c:pt idx="209">
                  <c:v>45360000000</c:v>
                </c:pt>
                <c:pt idx="210">
                  <c:v>45360000000</c:v>
                </c:pt>
                <c:pt idx="211">
                  <c:v>45360000000</c:v>
                </c:pt>
                <c:pt idx="212">
                  <c:v>45360000000</c:v>
                </c:pt>
                <c:pt idx="213">
                  <c:v>45360000000</c:v>
                </c:pt>
                <c:pt idx="214">
                  <c:v>45360000000</c:v>
                </c:pt>
                <c:pt idx="215">
                  <c:v>45360000000</c:v>
                </c:pt>
                <c:pt idx="216">
                  <c:v>45360000000</c:v>
                </c:pt>
                <c:pt idx="217">
                  <c:v>45360000000</c:v>
                </c:pt>
                <c:pt idx="218">
                  <c:v>45360000000</c:v>
                </c:pt>
                <c:pt idx="219">
                  <c:v>45360000000</c:v>
                </c:pt>
                <c:pt idx="220">
                  <c:v>45360000000</c:v>
                </c:pt>
                <c:pt idx="221">
                  <c:v>45360000000</c:v>
                </c:pt>
                <c:pt idx="222">
                  <c:v>45359999999.999992</c:v>
                </c:pt>
                <c:pt idx="223">
                  <c:v>45359999999.999992</c:v>
                </c:pt>
                <c:pt idx="224">
                  <c:v>45359999999.999992</c:v>
                </c:pt>
                <c:pt idx="225">
                  <c:v>45359999999.999992</c:v>
                </c:pt>
                <c:pt idx="226">
                  <c:v>45359999999.999992</c:v>
                </c:pt>
                <c:pt idx="227">
                  <c:v>45359999999.999992</c:v>
                </c:pt>
                <c:pt idx="228">
                  <c:v>45359999999.999992</c:v>
                </c:pt>
                <c:pt idx="229">
                  <c:v>45359999999.999992</c:v>
                </c:pt>
                <c:pt idx="230">
                  <c:v>45359999999.999992</c:v>
                </c:pt>
                <c:pt idx="231">
                  <c:v>45359999999.999992</c:v>
                </c:pt>
                <c:pt idx="232">
                  <c:v>45360000000</c:v>
                </c:pt>
                <c:pt idx="233">
                  <c:v>45360000000</c:v>
                </c:pt>
                <c:pt idx="234">
                  <c:v>45360000000</c:v>
                </c:pt>
                <c:pt idx="235">
                  <c:v>45360000000</c:v>
                </c:pt>
                <c:pt idx="236">
                  <c:v>45360000000</c:v>
                </c:pt>
                <c:pt idx="237">
                  <c:v>45360000000</c:v>
                </c:pt>
                <c:pt idx="238">
                  <c:v>45360000000</c:v>
                </c:pt>
                <c:pt idx="239">
                  <c:v>45360000000</c:v>
                </c:pt>
                <c:pt idx="240">
                  <c:v>45360000000</c:v>
                </c:pt>
                <c:pt idx="241">
                  <c:v>45360000000</c:v>
                </c:pt>
                <c:pt idx="242">
                  <c:v>45359999999.999992</c:v>
                </c:pt>
                <c:pt idx="243">
                  <c:v>45359999999.999992</c:v>
                </c:pt>
                <c:pt idx="244">
                  <c:v>45359999999.999992</c:v>
                </c:pt>
                <c:pt idx="245">
                  <c:v>45359999999.999992</c:v>
                </c:pt>
                <c:pt idx="246">
                  <c:v>45359999999.999992</c:v>
                </c:pt>
                <c:pt idx="247">
                  <c:v>45360000000</c:v>
                </c:pt>
                <c:pt idx="248">
                  <c:v>45360000000</c:v>
                </c:pt>
                <c:pt idx="249">
                  <c:v>45360000000</c:v>
                </c:pt>
                <c:pt idx="250">
                  <c:v>45360000000</c:v>
                </c:pt>
                <c:pt idx="251">
                  <c:v>45360000000</c:v>
                </c:pt>
                <c:pt idx="252">
                  <c:v>45360000000</c:v>
                </c:pt>
                <c:pt idx="253">
                  <c:v>45360000000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80704"/>
        <c:axId val="152686592"/>
      </c:barChart>
      <c:lineChart>
        <c:grouping val="standard"/>
        <c:varyColors val="0"/>
        <c:ser>
          <c:idx val="0"/>
          <c:order val="0"/>
          <c:tx>
            <c:strRef>
              <c:f>'RENDIMIENTO (2)'!$F$2</c:f>
              <c:strCache>
                <c:ptCount val="1"/>
                <c:pt idx="0">
                  <c:v>Asesor Financiero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253"/>
              <c:layout>
                <c:manualLayout>
                  <c:x val="0"/>
                  <c:y val="-0.15669200288159746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b="1"/>
                      <a:t>Asesor Fin.
15-jul
0</a:t>
                    </a:r>
                  </a:p>
                </c:rich>
              </c:tx>
              <c:numFmt formatCode="#,##0" sourceLinked="0"/>
              <c:spPr/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'RENDIMIENTO (2)'!$B$3:$B$256</c:f>
              <c:numCache>
                <c:formatCode>d\-mmm</c:formatCode>
                <c:ptCount val="254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</c:numCache>
            </c:numRef>
          </c:cat>
          <c:val>
            <c:numRef>
              <c:f>'RENDIMIENTO (2)'!$F$3:$F$256</c:f>
              <c:numCache>
                <c:formatCode>_-* #,##0_-;\-* #,##0_-;_-* "-"??_-;_-@_-</c:formatCode>
                <c:ptCount val="254"/>
                <c:pt idx="0">
                  <c:v>10000000</c:v>
                </c:pt>
                <c:pt idx="1">
                  <c:v>10000000</c:v>
                </c:pt>
                <c:pt idx="2">
                  <c:v>60000000</c:v>
                </c:pt>
                <c:pt idx="3">
                  <c:v>60000000</c:v>
                </c:pt>
                <c:pt idx="4">
                  <c:v>60000000</c:v>
                </c:pt>
                <c:pt idx="5">
                  <c:v>60000000</c:v>
                </c:pt>
                <c:pt idx="6">
                  <c:v>60000000</c:v>
                </c:pt>
                <c:pt idx="7">
                  <c:v>60000000</c:v>
                </c:pt>
                <c:pt idx="8">
                  <c:v>60000000</c:v>
                </c:pt>
                <c:pt idx="9">
                  <c:v>2060000000</c:v>
                </c:pt>
                <c:pt idx="10">
                  <c:v>2060000000</c:v>
                </c:pt>
                <c:pt idx="11">
                  <c:v>2060000000</c:v>
                </c:pt>
                <c:pt idx="12">
                  <c:v>2060000000</c:v>
                </c:pt>
                <c:pt idx="13">
                  <c:v>2060000000</c:v>
                </c:pt>
                <c:pt idx="14">
                  <c:v>4060000000</c:v>
                </c:pt>
                <c:pt idx="15">
                  <c:v>4060000000</c:v>
                </c:pt>
                <c:pt idx="16">
                  <c:v>4060000000</c:v>
                </c:pt>
                <c:pt idx="17">
                  <c:v>4060000000</c:v>
                </c:pt>
                <c:pt idx="18">
                  <c:v>4060000000</c:v>
                </c:pt>
                <c:pt idx="19">
                  <c:v>6060000000</c:v>
                </c:pt>
                <c:pt idx="20">
                  <c:v>6060000000</c:v>
                </c:pt>
                <c:pt idx="21">
                  <c:v>6060000000</c:v>
                </c:pt>
                <c:pt idx="22">
                  <c:v>6060000000</c:v>
                </c:pt>
                <c:pt idx="23">
                  <c:v>6060000000</c:v>
                </c:pt>
                <c:pt idx="24">
                  <c:v>8060000000</c:v>
                </c:pt>
                <c:pt idx="25">
                  <c:v>8060000000</c:v>
                </c:pt>
                <c:pt idx="26">
                  <c:v>8060000000</c:v>
                </c:pt>
                <c:pt idx="27">
                  <c:v>8060000000</c:v>
                </c:pt>
                <c:pt idx="28">
                  <c:v>8060000000</c:v>
                </c:pt>
                <c:pt idx="29">
                  <c:v>10060000000</c:v>
                </c:pt>
                <c:pt idx="30">
                  <c:v>10060000000</c:v>
                </c:pt>
                <c:pt idx="31">
                  <c:v>10060000000</c:v>
                </c:pt>
                <c:pt idx="32">
                  <c:v>10060000000</c:v>
                </c:pt>
                <c:pt idx="33">
                  <c:v>10060000000</c:v>
                </c:pt>
                <c:pt idx="34">
                  <c:v>12060000000</c:v>
                </c:pt>
                <c:pt idx="35">
                  <c:v>12060000000</c:v>
                </c:pt>
                <c:pt idx="36">
                  <c:v>12060000000</c:v>
                </c:pt>
                <c:pt idx="37">
                  <c:v>12060000000</c:v>
                </c:pt>
                <c:pt idx="38">
                  <c:v>12060000000</c:v>
                </c:pt>
                <c:pt idx="39">
                  <c:v>14060000000</c:v>
                </c:pt>
                <c:pt idx="40">
                  <c:v>14060000000</c:v>
                </c:pt>
                <c:pt idx="41">
                  <c:v>14060000000</c:v>
                </c:pt>
                <c:pt idx="42">
                  <c:v>14060000000</c:v>
                </c:pt>
                <c:pt idx="43">
                  <c:v>14060000000</c:v>
                </c:pt>
                <c:pt idx="44">
                  <c:v>15060000000</c:v>
                </c:pt>
                <c:pt idx="45">
                  <c:v>15060000000</c:v>
                </c:pt>
                <c:pt idx="46">
                  <c:v>15060000000</c:v>
                </c:pt>
                <c:pt idx="47">
                  <c:v>18360000000</c:v>
                </c:pt>
                <c:pt idx="48">
                  <c:v>18360000000</c:v>
                </c:pt>
                <c:pt idx="49">
                  <c:v>18360000000</c:v>
                </c:pt>
                <c:pt idx="50">
                  <c:v>21360000000</c:v>
                </c:pt>
                <c:pt idx="51">
                  <c:v>21360000000</c:v>
                </c:pt>
                <c:pt idx="52">
                  <c:v>21360000000</c:v>
                </c:pt>
                <c:pt idx="53">
                  <c:v>21360000000</c:v>
                </c:pt>
                <c:pt idx="54">
                  <c:v>21360000000</c:v>
                </c:pt>
                <c:pt idx="55">
                  <c:v>24360000000</c:v>
                </c:pt>
                <c:pt idx="56">
                  <c:v>24360000000</c:v>
                </c:pt>
                <c:pt idx="57">
                  <c:v>24360000000</c:v>
                </c:pt>
                <c:pt idx="58">
                  <c:v>24360000000</c:v>
                </c:pt>
                <c:pt idx="59">
                  <c:v>24360000000</c:v>
                </c:pt>
                <c:pt idx="60">
                  <c:v>27360000000</c:v>
                </c:pt>
                <c:pt idx="61">
                  <c:v>27360000000</c:v>
                </c:pt>
                <c:pt idx="62">
                  <c:v>27360000000</c:v>
                </c:pt>
                <c:pt idx="63">
                  <c:v>27360000000</c:v>
                </c:pt>
                <c:pt idx="64">
                  <c:v>27360000000</c:v>
                </c:pt>
                <c:pt idx="65">
                  <c:v>30360000000</c:v>
                </c:pt>
                <c:pt idx="66">
                  <c:v>30360000000</c:v>
                </c:pt>
                <c:pt idx="67">
                  <c:v>30360000000</c:v>
                </c:pt>
                <c:pt idx="68">
                  <c:v>30360000000</c:v>
                </c:pt>
                <c:pt idx="69">
                  <c:v>30360000000</c:v>
                </c:pt>
                <c:pt idx="70">
                  <c:v>30360000000</c:v>
                </c:pt>
                <c:pt idx="71">
                  <c:v>30360000000</c:v>
                </c:pt>
                <c:pt idx="72">
                  <c:v>30360000000</c:v>
                </c:pt>
                <c:pt idx="73">
                  <c:v>30360000000</c:v>
                </c:pt>
                <c:pt idx="74">
                  <c:v>30360000000</c:v>
                </c:pt>
                <c:pt idx="75">
                  <c:v>30360000000</c:v>
                </c:pt>
                <c:pt idx="76">
                  <c:v>30360000000</c:v>
                </c:pt>
                <c:pt idx="77">
                  <c:v>30360000000</c:v>
                </c:pt>
                <c:pt idx="78">
                  <c:v>30360000000</c:v>
                </c:pt>
                <c:pt idx="79">
                  <c:v>30360000000</c:v>
                </c:pt>
                <c:pt idx="80">
                  <c:v>30360000000</c:v>
                </c:pt>
                <c:pt idx="81">
                  <c:v>30360000000</c:v>
                </c:pt>
                <c:pt idx="82">
                  <c:v>30360000000</c:v>
                </c:pt>
                <c:pt idx="83">
                  <c:v>30360000000</c:v>
                </c:pt>
                <c:pt idx="84">
                  <c:v>30360000000</c:v>
                </c:pt>
                <c:pt idx="85">
                  <c:v>30360000000</c:v>
                </c:pt>
                <c:pt idx="86">
                  <c:v>30360000000</c:v>
                </c:pt>
                <c:pt idx="87">
                  <c:v>30360000000</c:v>
                </c:pt>
                <c:pt idx="88">
                  <c:v>30360000000</c:v>
                </c:pt>
                <c:pt idx="89">
                  <c:v>30360000000</c:v>
                </c:pt>
                <c:pt idx="90">
                  <c:v>30360000000</c:v>
                </c:pt>
                <c:pt idx="91">
                  <c:v>30360000000</c:v>
                </c:pt>
                <c:pt idx="92">
                  <c:v>30360000000</c:v>
                </c:pt>
                <c:pt idx="93">
                  <c:v>30360000000</c:v>
                </c:pt>
                <c:pt idx="94">
                  <c:v>30360000000</c:v>
                </c:pt>
                <c:pt idx="95">
                  <c:v>30360000000</c:v>
                </c:pt>
                <c:pt idx="96">
                  <c:v>30360000000</c:v>
                </c:pt>
                <c:pt idx="97">
                  <c:v>30360000000</c:v>
                </c:pt>
                <c:pt idx="98">
                  <c:v>30360000000</c:v>
                </c:pt>
                <c:pt idx="99">
                  <c:v>30360000000</c:v>
                </c:pt>
                <c:pt idx="100">
                  <c:v>30360000000</c:v>
                </c:pt>
                <c:pt idx="101">
                  <c:v>30360000000</c:v>
                </c:pt>
                <c:pt idx="102">
                  <c:v>30360000000</c:v>
                </c:pt>
                <c:pt idx="103">
                  <c:v>30360000000</c:v>
                </c:pt>
                <c:pt idx="104">
                  <c:v>30360000000</c:v>
                </c:pt>
                <c:pt idx="105">
                  <c:v>30360000000</c:v>
                </c:pt>
                <c:pt idx="106">
                  <c:v>30360000000</c:v>
                </c:pt>
                <c:pt idx="107">
                  <c:v>30360000000</c:v>
                </c:pt>
                <c:pt idx="108">
                  <c:v>30360000000</c:v>
                </c:pt>
                <c:pt idx="109">
                  <c:v>35360000000</c:v>
                </c:pt>
                <c:pt idx="110">
                  <c:v>35360000000</c:v>
                </c:pt>
                <c:pt idx="111">
                  <c:v>35360000000</c:v>
                </c:pt>
                <c:pt idx="112">
                  <c:v>35360000000</c:v>
                </c:pt>
                <c:pt idx="113">
                  <c:v>40360000000</c:v>
                </c:pt>
                <c:pt idx="114">
                  <c:v>40360000000</c:v>
                </c:pt>
                <c:pt idx="115">
                  <c:v>40360000000</c:v>
                </c:pt>
                <c:pt idx="116">
                  <c:v>40360000000</c:v>
                </c:pt>
                <c:pt idx="117">
                  <c:v>40360000000</c:v>
                </c:pt>
                <c:pt idx="118">
                  <c:v>40360000000</c:v>
                </c:pt>
                <c:pt idx="119">
                  <c:v>40360000000</c:v>
                </c:pt>
                <c:pt idx="120">
                  <c:v>40360000000</c:v>
                </c:pt>
                <c:pt idx="121">
                  <c:v>40360000000</c:v>
                </c:pt>
                <c:pt idx="122">
                  <c:v>40360000000</c:v>
                </c:pt>
                <c:pt idx="123">
                  <c:v>40360000000</c:v>
                </c:pt>
                <c:pt idx="124">
                  <c:v>40360000000</c:v>
                </c:pt>
                <c:pt idx="125">
                  <c:v>40360000000</c:v>
                </c:pt>
                <c:pt idx="126">
                  <c:v>40360000000</c:v>
                </c:pt>
                <c:pt idx="127">
                  <c:v>40360000000</c:v>
                </c:pt>
                <c:pt idx="128">
                  <c:v>40360000000</c:v>
                </c:pt>
                <c:pt idx="129">
                  <c:v>40360000000</c:v>
                </c:pt>
                <c:pt idx="130">
                  <c:v>40360000000</c:v>
                </c:pt>
                <c:pt idx="131">
                  <c:v>40360000000</c:v>
                </c:pt>
                <c:pt idx="132">
                  <c:v>40360000000</c:v>
                </c:pt>
                <c:pt idx="133">
                  <c:v>40360000000</c:v>
                </c:pt>
                <c:pt idx="134">
                  <c:v>40360000000</c:v>
                </c:pt>
                <c:pt idx="135">
                  <c:v>40360000000</c:v>
                </c:pt>
                <c:pt idx="136">
                  <c:v>40360000000</c:v>
                </c:pt>
                <c:pt idx="137">
                  <c:v>40360000000</c:v>
                </c:pt>
                <c:pt idx="138">
                  <c:v>40360000000</c:v>
                </c:pt>
                <c:pt idx="139">
                  <c:v>40360000000</c:v>
                </c:pt>
                <c:pt idx="140">
                  <c:v>40360000000</c:v>
                </c:pt>
                <c:pt idx="141">
                  <c:v>40360000000</c:v>
                </c:pt>
                <c:pt idx="142">
                  <c:v>40360000000</c:v>
                </c:pt>
                <c:pt idx="143">
                  <c:v>40360000000</c:v>
                </c:pt>
                <c:pt idx="144">
                  <c:v>40360000000</c:v>
                </c:pt>
                <c:pt idx="145">
                  <c:v>40360000000</c:v>
                </c:pt>
                <c:pt idx="146">
                  <c:v>40360000000</c:v>
                </c:pt>
                <c:pt idx="147">
                  <c:v>40360000000</c:v>
                </c:pt>
                <c:pt idx="148">
                  <c:v>40360000000</c:v>
                </c:pt>
                <c:pt idx="149">
                  <c:v>40360000000</c:v>
                </c:pt>
                <c:pt idx="150">
                  <c:v>40360000000</c:v>
                </c:pt>
                <c:pt idx="151">
                  <c:v>40360000000</c:v>
                </c:pt>
                <c:pt idx="152">
                  <c:v>40360000000</c:v>
                </c:pt>
                <c:pt idx="153">
                  <c:v>40360000000</c:v>
                </c:pt>
                <c:pt idx="154">
                  <c:v>40360000000</c:v>
                </c:pt>
                <c:pt idx="155">
                  <c:v>40360000000</c:v>
                </c:pt>
                <c:pt idx="156">
                  <c:v>40360000000</c:v>
                </c:pt>
                <c:pt idx="157">
                  <c:v>40010316167</c:v>
                </c:pt>
                <c:pt idx="158">
                  <c:v>39360000000</c:v>
                </c:pt>
                <c:pt idx="159">
                  <c:v>39360000000</c:v>
                </c:pt>
                <c:pt idx="160">
                  <c:v>39360000000</c:v>
                </c:pt>
                <c:pt idx="161">
                  <c:v>39360000000</c:v>
                </c:pt>
                <c:pt idx="162">
                  <c:v>38860000000</c:v>
                </c:pt>
                <c:pt idx="163">
                  <c:v>38360000000</c:v>
                </c:pt>
                <c:pt idx="164">
                  <c:v>38360000000</c:v>
                </c:pt>
                <c:pt idx="165">
                  <c:v>38360000000</c:v>
                </c:pt>
                <c:pt idx="166">
                  <c:v>37860000000</c:v>
                </c:pt>
                <c:pt idx="167">
                  <c:v>37860000000</c:v>
                </c:pt>
                <c:pt idx="168">
                  <c:v>37860000000</c:v>
                </c:pt>
                <c:pt idx="169">
                  <c:v>37860000000</c:v>
                </c:pt>
                <c:pt idx="170">
                  <c:v>37860000000</c:v>
                </c:pt>
                <c:pt idx="171">
                  <c:v>37860000000</c:v>
                </c:pt>
                <c:pt idx="172">
                  <c:v>35860000456.379997</c:v>
                </c:pt>
                <c:pt idx="173">
                  <c:v>35860000456.379997</c:v>
                </c:pt>
                <c:pt idx="174">
                  <c:v>35860000456.379997</c:v>
                </c:pt>
                <c:pt idx="175">
                  <c:v>33860000649.769997</c:v>
                </c:pt>
                <c:pt idx="176">
                  <c:v>33860000649.769997</c:v>
                </c:pt>
                <c:pt idx="177">
                  <c:v>33860000649.769997</c:v>
                </c:pt>
                <c:pt idx="178">
                  <c:v>38860000649.770004</c:v>
                </c:pt>
                <c:pt idx="179">
                  <c:v>38860000649.770004</c:v>
                </c:pt>
                <c:pt idx="180">
                  <c:v>38860000649.770004</c:v>
                </c:pt>
                <c:pt idx="181">
                  <c:v>38860000649.770004</c:v>
                </c:pt>
                <c:pt idx="182">
                  <c:v>38860000649.770004</c:v>
                </c:pt>
                <c:pt idx="183">
                  <c:v>36360000649.769997</c:v>
                </c:pt>
                <c:pt idx="184">
                  <c:v>36360000649.769997</c:v>
                </c:pt>
                <c:pt idx="185">
                  <c:v>36360000649.769997</c:v>
                </c:pt>
                <c:pt idx="186">
                  <c:v>36360000649.769997</c:v>
                </c:pt>
                <c:pt idx="187">
                  <c:v>36360000649.769997</c:v>
                </c:pt>
                <c:pt idx="188">
                  <c:v>33860000649.769997</c:v>
                </c:pt>
                <c:pt idx="189">
                  <c:v>33860000649.769997</c:v>
                </c:pt>
                <c:pt idx="190">
                  <c:v>33860000649.769997</c:v>
                </c:pt>
                <c:pt idx="191">
                  <c:v>33860000649.769997</c:v>
                </c:pt>
                <c:pt idx="192">
                  <c:v>33860000649.769997</c:v>
                </c:pt>
                <c:pt idx="193">
                  <c:v>31360000884.830002</c:v>
                </c:pt>
                <c:pt idx="194">
                  <c:v>31360000884.830002</c:v>
                </c:pt>
                <c:pt idx="195">
                  <c:v>31360000884.830002</c:v>
                </c:pt>
                <c:pt idx="196">
                  <c:v>31360000884.830002</c:v>
                </c:pt>
                <c:pt idx="197">
                  <c:v>31360000884.830002</c:v>
                </c:pt>
                <c:pt idx="198">
                  <c:v>28860000885.200001</c:v>
                </c:pt>
                <c:pt idx="199">
                  <c:v>28860000885.200001</c:v>
                </c:pt>
                <c:pt idx="200">
                  <c:v>28860000885.200001</c:v>
                </c:pt>
                <c:pt idx="201">
                  <c:v>28860000885.200001</c:v>
                </c:pt>
                <c:pt idx="202">
                  <c:v>26360000885.130001</c:v>
                </c:pt>
                <c:pt idx="203">
                  <c:v>26360000885.130001</c:v>
                </c:pt>
                <c:pt idx="204">
                  <c:v>26360000885.130001</c:v>
                </c:pt>
                <c:pt idx="205">
                  <c:v>26360000885.130001</c:v>
                </c:pt>
                <c:pt idx="206">
                  <c:v>26360000885.130001</c:v>
                </c:pt>
                <c:pt idx="207">
                  <c:v>23860001093.490002</c:v>
                </c:pt>
                <c:pt idx="208">
                  <c:v>23860001093.490002</c:v>
                </c:pt>
                <c:pt idx="209">
                  <c:v>23860001093.490002</c:v>
                </c:pt>
                <c:pt idx="210">
                  <c:v>23851327944.740002</c:v>
                </c:pt>
                <c:pt idx="211">
                  <c:v>23851327944.740002</c:v>
                </c:pt>
                <c:pt idx="212">
                  <c:v>21351328608.920002</c:v>
                </c:pt>
                <c:pt idx="213">
                  <c:v>21351328608.920002</c:v>
                </c:pt>
                <c:pt idx="214">
                  <c:v>21351328608.920002</c:v>
                </c:pt>
                <c:pt idx="215">
                  <c:v>21351328608.920002</c:v>
                </c:pt>
                <c:pt idx="216">
                  <c:v>21351328608.920002</c:v>
                </c:pt>
                <c:pt idx="217">
                  <c:v>18351504712.760002</c:v>
                </c:pt>
                <c:pt idx="218">
                  <c:v>18351504712.760002</c:v>
                </c:pt>
                <c:pt idx="219">
                  <c:v>18351504712.760002</c:v>
                </c:pt>
                <c:pt idx="220">
                  <c:v>18351504712.760002</c:v>
                </c:pt>
                <c:pt idx="221">
                  <c:v>18351504712.760002</c:v>
                </c:pt>
                <c:pt idx="222">
                  <c:v>15351504965.069998</c:v>
                </c:pt>
                <c:pt idx="223">
                  <c:v>15351504965.069998</c:v>
                </c:pt>
                <c:pt idx="224">
                  <c:v>15351504965.069998</c:v>
                </c:pt>
                <c:pt idx="225">
                  <c:v>15351504965.069998</c:v>
                </c:pt>
                <c:pt idx="226">
                  <c:v>15351504965.069998</c:v>
                </c:pt>
                <c:pt idx="227">
                  <c:v>12351505867.479998</c:v>
                </c:pt>
                <c:pt idx="228">
                  <c:v>12351505867.479998</c:v>
                </c:pt>
                <c:pt idx="229">
                  <c:v>12351505867.479998</c:v>
                </c:pt>
                <c:pt idx="230">
                  <c:v>12351505867.479998</c:v>
                </c:pt>
                <c:pt idx="231">
                  <c:v>12351505867.479998</c:v>
                </c:pt>
                <c:pt idx="232">
                  <c:v>9351506154.4599991</c:v>
                </c:pt>
                <c:pt idx="233">
                  <c:v>9351506154.4599991</c:v>
                </c:pt>
                <c:pt idx="234">
                  <c:v>9351506154.4599991</c:v>
                </c:pt>
                <c:pt idx="235">
                  <c:v>9351506154.4599991</c:v>
                </c:pt>
                <c:pt idx="236">
                  <c:v>9351506154.4599991</c:v>
                </c:pt>
                <c:pt idx="237">
                  <c:v>5969728254.7999992</c:v>
                </c:pt>
                <c:pt idx="238">
                  <c:v>5969728254.7999992</c:v>
                </c:pt>
                <c:pt idx="239">
                  <c:v>5969728254.7999992</c:v>
                </c:pt>
                <c:pt idx="240">
                  <c:v>5969728254.7999992</c:v>
                </c:pt>
                <c:pt idx="241">
                  <c:v>5969728254.7999992</c:v>
                </c:pt>
                <c:pt idx="242">
                  <c:v>2454305482.4500003</c:v>
                </c:pt>
                <c:pt idx="243">
                  <c:v>2454305482.4500003</c:v>
                </c:pt>
                <c:pt idx="244">
                  <c:v>2454305482.4500003</c:v>
                </c:pt>
                <c:pt idx="245">
                  <c:v>2454305482.4500003</c:v>
                </c:pt>
                <c:pt idx="246">
                  <c:v>2454305482.4500003</c:v>
                </c:pt>
                <c:pt idx="247">
                  <c:v>93081907.659999847</c:v>
                </c:pt>
                <c:pt idx="248">
                  <c:v>93081907.659999847</c:v>
                </c:pt>
                <c:pt idx="249">
                  <c:v>93081907.659999847</c:v>
                </c:pt>
                <c:pt idx="250">
                  <c:v>93081907.659999996</c:v>
                </c:pt>
                <c:pt idx="251">
                  <c:v>93081907.659999996</c:v>
                </c:pt>
                <c:pt idx="252">
                  <c:v>93081907.659999996</c:v>
                </c:pt>
                <c:pt idx="253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'RENDIMIENTO (2)'!$G$2</c:f>
              <c:strCache>
                <c:ptCount val="1"/>
                <c:pt idx="0">
                  <c:v>INFONAVIT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253"/>
              <c:layout>
                <c:manualLayout>
                  <c:x val="-1.7164753112057589E-3"/>
                  <c:y val="-2.611533381359960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INFONAVIT
15-jul
 45</a:t>
                    </a:r>
                  </a:p>
                  <a:p>
                    <a:r>
                      <a:rPr lang="en-US"/>
                      <a:t>100% </a:t>
                    </a:r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'RENDIMIENTO (2)'!$B$3:$B$256</c:f>
              <c:numCache>
                <c:formatCode>d\-mmm</c:formatCode>
                <c:ptCount val="254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  <c:pt idx="130">
                  <c:v>42020</c:v>
                </c:pt>
                <c:pt idx="131">
                  <c:v>42023</c:v>
                </c:pt>
                <c:pt idx="132">
                  <c:v>42024</c:v>
                </c:pt>
                <c:pt idx="133">
                  <c:v>42025</c:v>
                </c:pt>
                <c:pt idx="134">
                  <c:v>42026</c:v>
                </c:pt>
                <c:pt idx="135">
                  <c:v>42027</c:v>
                </c:pt>
                <c:pt idx="136">
                  <c:v>42030</c:v>
                </c:pt>
                <c:pt idx="137">
                  <c:v>42031</c:v>
                </c:pt>
                <c:pt idx="138">
                  <c:v>42032</c:v>
                </c:pt>
                <c:pt idx="139">
                  <c:v>42033</c:v>
                </c:pt>
                <c:pt idx="140">
                  <c:v>42034</c:v>
                </c:pt>
                <c:pt idx="141">
                  <c:v>42038</c:v>
                </c:pt>
                <c:pt idx="142">
                  <c:v>42039</c:v>
                </c:pt>
                <c:pt idx="143">
                  <c:v>42040</c:v>
                </c:pt>
                <c:pt idx="144">
                  <c:v>42041</c:v>
                </c:pt>
                <c:pt idx="145">
                  <c:v>42044</c:v>
                </c:pt>
                <c:pt idx="146">
                  <c:v>42045</c:v>
                </c:pt>
                <c:pt idx="147">
                  <c:v>42046</c:v>
                </c:pt>
                <c:pt idx="148">
                  <c:v>42047</c:v>
                </c:pt>
                <c:pt idx="149">
                  <c:v>42048</c:v>
                </c:pt>
                <c:pt idx="150">
                  <c:v>42051</c:v>
                </c:pt>
                <c:pt idx="151">
                  <c:v>42052</c:v>
                </c:pt>
                <c:pt idx="152">
                  <c:v>42053</c:v>
                </c:pt>
                <c:pt idx="153">
                  <c:v>42054</c:v>
                </c:pt>
                <c:pt idx="154">
                  <c:v>42055</c:v>
                </c:pt>
                <c:pt idx="155">
                  <c:v>42058</c:v>
                </c:pt>
                <c:pt idx="156">
                  <c:v>42059</c:v>
                </c:pt>
                <c:pt idx="157">
                  <c:v>42060</c:v>
                </c:pt>
                <c:pt idx="158">
                  <c:v>42061</c:v>
                </c:pt>
                <c:pt idx="159">
                  <c:v>42062</c:v>
                </c:pt>
                <c:pt idx="160">
                  <c:v>42065</c:v>
                </c:pt>
                <c:pt idx="161">
                  <c:v>42066</c:v>
                </c:pt>
                <c:pt idx="162">
                  <c:v>42067</c:v>
                </c:pt>
                <c:pt idx="163">
                  <c:v>42068</c:v>
                </c:pt>
                <c:pt idx="164">
                  <c:v>42069</c:v>
                </c:pt>
                <c:pt idx="165">
                  <c:v>42072</c:v>
                </c:pt>
                <c:pt idx="166">
                  <c:v>42073</c:v>
                </c:pt>
                <c:pt idx="167">
                  <c:v>42074</c:v>
                </c:pt>
                <c:pt idx="168">
                  <c:v>42075</c:v>
                </c:pt>
                <c:pt idx="169">
                  <c:v>42076</c:v>
                </c:pt>
                <c:pt idx="170">
                  <c:v>42080</c:v>
                </c:pt>
                <c:pt idx="171">
                  <c:v>42081</c:v>
                </c:pt>
                <c:pt idx="172">
                  <c:v>42082</c:v>
                </c:pt>
                <c:pt idx="173">
                  <c:v>42083</c:v>
                </c:pt>
                <c:pt idx="174">
                  <c:v>42086</c:v>
                </c:pt>
                <c:pt idx="175">
                  <c:v>42087</c:v>
                </c:pt>
                <c:pt idx="176">
                  <c:v>42088</c:v>
                </c:pt>
                <c:pt idx="177">
                  <c:v>42089</c:v>
                </c:pt>
                <c:pt idx="178">
                  <c:v>42090</c:v>
                </c:pt>
                <c:pt idx="179">
                  <c:v>42093</c:v>
                </c:pt>
                <c:pt idx="180">
                  <c:v>42094</c:v>
                </c:pt>
                <c:pt idx="181">
                  <c:v>42095</c:v>
                </c:pt>
                <c:pt idx="182">
                  <c:v>42100</c:v>
                </c:pt>
                <c:pt idx="183">
                  <c:v>42101</c:v>
                </c:pt>
                <c:pt idx="184">
                  <c:v>42102</c:v>
                </c:pt>
                <c:pt idx="185">
                  <c:v>42103</c:v>
                </c:pt>
                <c:pt idx="186">
                  <c:v>42104</c:v>
                </c:pt>
                <c:pt idx="187">
                  <c:v>42107</c:v>
                </c:pt>
                <c:pt idx="188">
                  <c:v>42108</c:v>
                </c:pt>
                <c:pt idx="189">
                  <c:v>42109</c:v>
                </c:pt>
                <c:pt idx="190">
                  <c:v>42110</c:v>
                </c:pt>
                <c:pt idx="191">
                  <c:v>42111</c:v>
                </c:pt>
                <c:pt idx="192">
                  <c:v>42114</c:v>
                </c:pt>
                <c:pt idx="193">
                  <c:v>42115</c:v>
                </c:pt>
                <c:pt idx="194">
                  <c:v>42116</c:v>
                </c:pt>
                <c:pt idx="195">
                  <c:v>42117</c:v>
                </c:pt>
                <c:pt idx="196">
                  <c:v>42118</c:v>
                </c:pt>
                <c:pt idx="197">
                  <c:v>42121</c:v>
                </c:pt>
                <c:pt idx="198">
                  <c:v>42122</c:v>
                </c:pt>
                <c:pt idx="199">
                  <c:v>42123</c:v>
                </c:pt>
                <c:pt idx="200">
                  <c:v>42124</c:v>
                </c:pt>
                <c:pt idx="201">
                  <c:v>42128</c:v>
                </c:pt>
                <c:pt idx="202">
                  <c:v>42129</c:v>
                </c:pt>
                <c:pt idx="203">
                  <c:v>42130</c:v>
                </c:pt>
                <c:pt idx="204">
                  <c:v>42131</c:v>
                </c:pt>
                <c:pt idx="205">
                  <c:v>42132</c:v>
                </c:pt>
                <c:pt idx="206">
                  <c:v>42135</c:v>
                </c:pt>
                <c:pt idx="207">
                  <c:v>42136</c:v>
                </c:pt>
                <c:pt idx="208">
                  <c:v>42137</c:v>
                </c:pt>
                <c:pt idx="209">
                  <c:v>42138</c:v>
                </c:pt>
                <c:pt idx="210">
                  <c:v>42139</c:v>
                </c:pt>
                <c:pt idx="211">
                  <c:v>42142</c:v>
                </c:pt>
                <c:pt idx="212">
                  <c:v>42143</c:v>
                </c:pt>
                <c:pt idx="213">
                  <c:v>42144</c:v>
                </c:pt>
                <c:pt idx="214">
                  <c:v>42145</c:v>
                </c:pt>
                <c:pt idx="215">
                  <c:v>42146</c:v>
                </c:pt>
                <c:pt idx="216">
                  <c:v>42149</c:v>
                </c:pt>
                <c:pt idx="217">
                  <c:v>42150</c:v>
                </c:pt>
                <c:pt idx="218">
                  <c:v>42151</c:v>
                </c:pt>
                <c:pt idx="219">
                  <c:v>42152</c:v>
                </c:pt>
                <c:pt idx="220">
                  <c:v>42153</c:v>
                </c:pt>
                <c:pt idx="221">
                  <c:v>42156</c:v>
                </c:pt>
                <c:pt idx="222">
                  <c:v>42157</c:v>
                </c:pt>
                <c:pt idx="223">
                  <c:v>42158</c:v>
                </c:pt>
                <c:pt idx="224">
                  <c:v>42159</c:v>
                </c:pt>
                <c:pt idx="225">
                  <c:v>42160</c:v>
                </c:pt>
                <c:pt idx="226">
                  <c:v>42163</c:v>
                </c:pt>
                <c:pt idx="227">
                  <c:v>42164</c:v>
                </c:pt>
                <c:pt idx="228">
                  <c:v>42165</c:v>
                </c:pt>
                <c:pt idx="229">
                  <c:v>42166</c:v>
                </c:pt>
                <c:pt idx="230">
                  <c:v>42167</c:v>
                </c:pt>
                <c:pt idx="231">
                  <c:v>42170</c:v>
                </c:pt>
                <c:pt idx="232">
                  <c:v>42171</c:v>
                </c:pt>
                <c:pt idx="233">
                  <c:v>42172</c:v>
                </c:pt>
                <c:pt idx="234">
                  <c:v>42173</c:v>
                </c:pt>
                <c:pt idx="235">
                  <c:v>42174</c:v>
                </c:pt>
                <c:pt idx="236">
                  <c:v>42177</c:v>
                </c:pt>
                <c:pt idx="237">
                  <c:v>42178</c:v>
                </c:pt>
                <c:pt idx="238">
                  <c:v>42179</c:v>
                </c:pt>
                <c:pt idx="239">
                  <c:v>42180</c:v>
                </c:pt>
                <c:pt idx="240">
                  <c:v>42181</c:v>
                </c:pt>
                <c:pt idx="241">
                  <c:v>42184</c:v>
                </c:pt>
                <c:pt idx="242">
                  <c:v>42185</c:v>
                </c:pt>
                <c:pt idx="243">
                  <c:v>42186</c:v>
                </c:pt>
                <c:pt idx="244">
                  <c:v>42187</c:v>
                </c:pt>
                <c:pt idx="245">
                  <c:v>42188</c:v>
                </c:pt>
                <c:pt idx="246">
                  <c:v>42191</c:v>
                </c:pt>
                <c:pt idx="247">
                  <c:v>42192</c:v>
                </c:pt>
                <c:pt idx="248">
                  <c:v>42193</c:v>
                </c:pt>
                <c:pt idx="249">
                  <c:v>42194</c:v>
                </c:pt>
                <c:pt idx="250">
                  <c:v>42195</c:v>
                </c:pt>
                <c:pt idx="251">
                  <c:v>42198</c:v>
                </c:pt>
                <c:pt idx="252">
                  <c:v>42199</c:v>
                </c:pt>
                <c:pt idx="253">
                  <c:v>42200</c:v>
                </c:pt>
              </c:numCache>
            </c:numRef>
          </c:cat>
          <c:val>
            <c:numRef>
              <c:f>'RENDIMIENTO (2)'!$G$3:$G$256</c:f>
              <c:numCache>
                <c:formatCode>0.00</c:formatCode>
                <c:ptCount val="2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 formatCode="_-* #,##0_-;\-* #,##0_-;_-* &quot;-&quot;??_-;_-@_-">
                  <c:v>349683833</c:v>
                </c:pt>
                <c:pt idx="158" formatCode="_-* #,##0_-;\-* #,##0_-;_-* &quot;-&quot;??_-;_-@_-">
                  <c:v>1000000000</c:v>
                </c:pt>
                <c:pt idx="159" formatCode="_-* #,##0_-;\-* #,##0_-;_-* &quot;-&quot;??_-;_-@_-">
                  <c:v>1000000000</c:v>
                </c:pt>
                <c:pt idx="160" formatCode="_-* #,##0_-;\-* #,##0_-;_-* &quot;-&quot;??_-;_-@_-">
                  <c:v>1000000000</c:v>
                </c:pt>
                <c:pt idx="161" formatCode="_-* #,##0_-;\-* #,##0_-;_-* &quot;-&quot;??_-;_-@_-">
                  <c:v>1000000000</c:v>
                </c:pt>
                <c:pt idx="162" formatCode="_-* #,##0_-;\-* #,##0_-;_-* &quot;-&quot;??_-;_-@_-">
                  <c:v>1500000000</c:v>
                </c:pt>
                <c:pt idx="163" formatCode="_-* #,##0_-;\-* #,##0_-;_-* &quot;-&quot;??_-;_-@_-">
                  <c:v>2000000000</c:v>
                </c:pt>
                <c:pt idx="164" formatCode="_-* #,##0_-;\-* #,##0_-;_-* &quot;-&quot;??_-;_-@_-">
                  <c:v>2000000000</c:v>
                </c:pt>
                <c:pt idx="165" formatCode="_-* #,##0_-;\-* #,##0_-;_-* &quot;-&quot;??_-;_-@_-">
                  <c:v>2000000000</c:v>
                </c:pt>
                <c:pt idx="166" formatCode="_-* #,##0_-;\-* #,##0_-;_-* &quot;-&quot;??_-;_-@_-">
                  <c:v>2500000000</c:v>
                </c:pt>
                <c:pt idx="167" formatCode="_-* #,##0_-;\-* #,##0_-;_-* &quot;-&quot;??_-;_-@_-">
                  <c:v>2500000000</c:v>
                </c:pt>
                <c:pt idx="168" formatCode="_-* #,##0_-;\-* #,##0_-;_-* &quot;-&quot;??_-;_-@_-">
                  <c:v>2500000000</c:v>
                </c:pt>
                <c:pt idx="169" formatCode="_-* #,##0_-;\-* #,##0_-;_-* &quot;-&quot;??_-;_-@_-">
                  <c:v>2500000000</c:v>
                </c:pt>
                <c:pt idx="170" formatCode="_-* #,##0_-;\-* #,##0_-;_-* &quot;-&quot;??_-;_-@_-">
                  <c:v>2500000000</c:v>
                </c:pt>
                <c:pt idx="171" formatCode="_-* #,##0_-;\-* #,##0_-;_-* &quot;-&quot;??_-;_-@_-">
                  <c:v>2500000000</c:v>
                </c:pt>
                <c:pt idx="172" formatCode="_-* #,##0_-;\-* #,##0_-;_-* &quot;-&quot;??_-;_-@_-">
                  <c:v>4499999543.6199999</c:v>
                </c:pt>
                <c:pt idx="173" formatCode="_-* #,##0_-;\-* #,##0_-;_-* &quot;-&quot;??_-;_-@_-">
                  <c:v>4499999543.6199999</c:v>
                </c:pt>
                <c:pt idx="174" formatCode="_-* #,##0_-;\-* #,##0_-;_-* &quot;-&quot;??_-;_-@_-">
                  <c:v>4499999543.6199999</c:v>
                </c:pt>
                <c:pt idx="175" formatCode="_-* #,##0_-;\-* #,##0_-;_-* &quot;-&quot;??_-;_-@_-">
                  <c:v>6499999350.2299995</c:v>
                </c:pt>
                <c:pt idx="176" formatCode="_-* #,##0_-;\-* #,##0_-;_-* &quot;-&quot;??_-;_-@_-">
                  <c:v>6499999350.2299995</c:v>
                </c:pt>
                <c:pt idx="177" formatCode="_-* #,##0_-;\-* #,##0_-;_-* &quot;-&quot;??_-;_-@_-">
                  <c:v>6499999350.2299995</c:v>
                </c:pt>
                <c:pt idx="178" formatCode="_-* #,##0_-;\-* #,##0_-;_-* &quot;-&quot;??_-;_-@_-">
                  <c:v>6499999350.2299995</c:v>
                </c:pt>
                <c:pt idx="179" formatCode="_-* #,##0_-;\-* #,##0_-;_-* &quot;-&quot;??_-;_-@_-">
                  <c:v>6499999350.2299995</c:v>
                </c:pt>
                <c:pt idx="180" formatCode="_-* #,##0_-;\-* #,##0_-;_-* &quot;-&quot;??_-;_-@_-">
                  <c:v>6499999350.2299995</c:v>
                </c:pt>
                <c:pt idx="181" formatCode="_-* #,##0_-;\-* #,##0_-;_-* &quot;-&quot;??_-;_-@_-">
                  <c:v>6499999350.2299995</c:v>
                </c:pt>
                <c:pt idx="182" formatCode="_-* #,##0_-;\-* #,##0_-;_-* &quot;-&quot;??_-;_-@_-">
                  <c:v>6499999350.2299995</c:v>
                </c:pt>
                <c:pt idx="183" formatCode="_-* #,##0_-;\-* #,##0_-;_-* &quot;-&quot;??_-;_-@_-">
                  <c:v>8999999350.2299995</c:v>
                </c:pt>
                <c:pt idx="184" formatCode="_-* #,##0_-;\-* #,##0_-;_-* &quot;-&quot;??_-;_-@_-">
                  <c:v>8999999350.2299995</c:v>
                </c:pt>
                <c:pt idx="185" formatCode="_-* #,##0_-;\-* #,##0_-;_-* &quot;-&quot;??_-;_-@_-">
                  <c:v>8999999350.2299995</c:v>
                </c:pt>
                <c:pt idx="186" formatCode="_-* #,##0_-;\-* #,##0_-;_-* &quot;-&quot;??_-;_-@_-">
                  <c:v>8999999350.2299995</c:v>
                </c:pt>
                <c:pt idx="187" formatCode="_-* #,##0_-;\-* #,##0_-;_-* &quot;-&quot;??_-;_-@_-">
                  <c:v>8999999350.2299995</c:v>
                </c:pt>
                <c:pt idx="188" formatCode="_-* #,##0_-;\-* #,##0_-;_-* &quot;-&quot;??_-;_-@_-">
                  <c:v>11499999350.23</c:v>
                </c:pt>
                <c:pt idx="189" formatCode="_-* #,##0_-;\-* #,##0_-;_-* &quot;-&quot;??_-;_-@_-">
                  <c:v>11499999350.23</c:v>
                </c:pt>
                <c:pt idx="190" formatCode="_-* #,##0_-;\-* #,##0_-;_-* &quot;-&quot;??_-;_-@_-">
                  <c:v>11499999350.23</c:v>
                </c:pt>
                <c:pt idx="191" formatCode="_-* #,##0_-;\-* #,##0_-;_-* &quot;-&quot;??_-;_-@_-">
                  <c:v>11499999350.23</c:v>
                </c:pt>
                <c:pt idx="192" formatCode="_-* #,##0_-;\-* #,##0_-;_-* &quot;-&quot;??_-;_-@_-">
                  <c:v>11499999350.23</c:v>
                </c:pt>
                <c:pt idx="193" formatCode="_-* #,##0_-;\-* #,##0_-;_-* &quot;-&quot;??_-;_-@_-">
                  <c:v>13999999115.17</c:v>
                </c:pt>
                <c:pt idx="194" formatCode="_-* #,##0_-;\-* #,##0_-;_-* &quot;-&quot;??_-;_-@_-">
                  <c:v>13999999115.17</c:v>
                </c:pt>
                <c:pt idx="195" formatCode="_-* #,##0_-;\-* #,##0_-;_-* &quot;-&quot;??_-;_-@_-">
                  <c:v>13999999115.17</c:v>
                </c:pt>
                <c:pt idx="196" formatCode="_-* #,##0_-;\-* #,##0_-;_-* &quot;-&quot;??_-;_-@_-">
                  <c:v>13999999115.17</c:v>
                </c:pt>
                <c:pt idx="197" formatCode="_-* #,##0_-;\-* #,##0_-;_-* &quot;-&quot;??_-;_-@_-">
                  <c:v>13999999115.17</c:v>
                </c:pt>
                <c:pt idx="198" formatCode="_-* #,##0_-;\-* #,##0_-;_-* &quot;-&quot;??_-;_-@_-">
                  <c:v>16499999114.799999</c:v>
                </c:pt>
                <c:pt idx="199" formatCode="_-* #,##0_-;\-* #,##0_-;_-* &quot;-&quot;??_-;_-@_-">
                  <c:v>16499999114.799999</c:v>
                </c:pt>
                <c:pt idx="200" formatCode="_-* #,##0_-;\-* #,##0_-;_-* &quot;-&quot;??_-;_-@_-">
                  <c:v>16499999114.799999</c:v>
                </c:pt>
                <c:pt idx="201" formatCode="_-* #,##0_-;\-* #,##0_-;_-* &quot;-&quot;??_-;_-@_-">
                  <c:v>16499999114.799999</c:v>
                </c:pt>
                <c:pt idx="202" formatCode="_-* #,##0_-;\-* #,##0_-;_-* &quot;-&quot;??_-;_-@_-">
                  <c:v>18999999114.869999</c:v>
                </c:pt>
                <c:pt idx="203" formatCode="_-* #,##0_-;\-* #,##0_-;_-* &quot;-&quot;??_-;_-@_-">
                  <c:v>18999999114.869999</c:v>
                </c:pt>
                <c:pt idx="204" formatCode="_-* #,##0_-;\-* #,##0_-;_-* &quot;-&quot;??_-;_-@_-">
                  <c:v>18999999114.869999</c:v>
                </c:pt>
                <c:pt idx="205" formatCode="_-* #,##0_-;\-* #,##0_-;_-* &quot;-&quot;??_-;_-@_-">
                  <c:v>18999999114.869999</c:v>
                </c:pt>
                <c:pt idx="206" formatCode="_-* #,##0_-;\-* #,##0_-;_-* &quot;-&quot;??_-;_-@_-">
                  <c:v>18999999114.869999</c:v>
                </c:pt>
                <c:pt idx="207" formatCode="_-* #,##0_-;\-* #,##0_-;_-* &quot;-&quot;??_-;_-@_-">
                  <c:v>21499998906.509998</c:v>
                </c:pt>
                <c:pt idx="208" formatCode="_-* #,##0_-;\-* #,##0_-;_-* &quot;-&quot;??_-;_-@_-">
                  <c:v>21499998906.509998</c:v>
                </c:pt>
                <c:pt idx="209" formatCode="_-* #,##0_-;\-* #,##0_-;_-* &quot;-&quot;??_-;_-@_-">
                  <c:v>21499998906.509998</c:v>
                </c:pt>
                <c:pt idx="210" formatCode="_-* #,##0_-;\-* #,##0_-;_-* &quot;-&quot;??_-;_-@_-">
                  <c:v>21508672055.259998</c:v>
                </c:pt>
                <c:pt idx="211" formatCode="_-* #,##0_-;\-* #,##0_-;_-* &quot;-&quot;??_-;_-@_-">
                  <c:v>21508672055.259998</c:v>
                </c:pt>
                <c:pt idx="212" formatCode="_-* #,##0_-;\-* #,##0_-;_-* &quot;-&quot;??_-;_-@_-">
                  <c:v>24008671391.079998</c:v>
                </c:pt>
                <c:pt idx="213" formatCode="_-* #,##0_-;\-* #,##0_-;_-* &quot;-&quot;??_-;_-@_-">
                  <c:v>24008671391.079998</c:v>
                </c:pt>
                <c:pt idx="214" formatCode="_-* #,##0_-;\-* #,##0_-;_-* &quot;-&quot;??_-;_-@_-">
                  <c:v>24008671391.079998</c:v>
                </c:pt>
                <c:pt idx="215" formatCode="_-* #,##0_-;\-* #,##0_-;_-* &quot;-&quot;??_-;_-@_-">
                  <c:v>24008671391.079998</c:v>
                </c:pt>
                <c:pt idx="216" formatCode="_-* #,##0_-;\-* #,##0_-;_-* &quot;-&quot;??_-;_-@_-">
                  <c:v>24008671391.079998</c:v>
                </c:pt>
                <c:pt idx="217" formatCode="_-* #,##0_-;\-* #,##0_-;_-* &quot;-&quot;??_-;_-@_-">
                  <c:v>27008495287.239998</c:v>
                </c:pt>
                <c:pt idx="218" formatCode="_-* #,##0_-;\-* #,##0_-;_-* &quot;-&quot;??_-;_-@_-">
                  <c:v>27008495287.239998</c:v>
                </c:pt>
                <c:pt idx="219" formatCode="_-* #,##0_-;\-* #,##0_-;_-* &quot;-&quot;??_-;_-@_-">
                  <c:v>27008495287.239998</c:v>
                </c:pt>
                <c:pt idx="220" formatCode="_-* #,##0_-;\-* #,##0_-;_-* &quot;-&quot;??_-;_-@_-">
                  <c:v>27008495287.239998</c:v>
                </c:pt>
                <c:pt idx="221" formatCode="_-* #,##0_-;\-* #,##0_-;_-* &quot;-&quot;??_-;_-@_-">
                  <c:v>27008495287.239998</c:v>
                </c:pt>
                <c:pt idx="222" formatCode="_-* #,##0_-;\-* #,##0_-;_-* &quot;-&quot;??_-;_-@_-">
                  <c:v>30008495034.929996</c:v>
                </c:pt>
                <c:pt idx="223" formatCode="_-* #,##0_-;\-* #,##0_-;_-* &quot;-&quot;??_-;_-@_-">
                  <c:v>30008495034.929996</c:v>
                </c:pt>
                <c:pt idx="224" formatCode="_-* #,##0_-;\-* #,##0_-;_-* &quot;-&quot;??_-;_-@_-">
                  <c:v>30008495034.929996</c:v>
                </c:pt>
                <c:pt idx="225" formatCode="_-* #,##0_-;\-* #,##0_-;_-* &quot;-&quot;??_-;_-@_-">
                  <c:v>30008495034.929996</c:v>
                </c:pt>
                <c:pt idx="226" formatCode="_-* #,##0_-;\-* #,##0_-;_-* &quot;-&quot;??_-;_-@_-">
                  <c:v>30008495034.929996</c:v>
                </c:pt>
                <c:pt idx="227" formatCode="_-* #,##0_-;\-* #,##0_-;_-* &quot;-&quot;??_-;_-@_-">
                  <c:v>33008494132.519997</c:v>
                </c:pt>
                <c:pt idx="228" formatCode="_-* #,##0_-;\-* #,##0_-;_-* &quot;-&quot;??_-;_-@_-">
                  <c:v>33008494132.519997</c:v>
                </c:pt>
                <c:pt idx="229" formatCode="_-* #,##0_-;\-* #,##0_-;_-* &quot;-&quot;??_-;_-@_-">
                  <c:v>33008494132.519997</c:v>
                </c:pt>
                <c:pt idx="230" formatCode="_-* #,##0_-;\-* #,##0_-;_-* &quot;-&quot;??_-;_-@_-">
                  <c:v>33008494132.519997</c:v>
                </c:pt>
                <c:pt idx="231" formatCode="_-* #,##0_-;\-* #,##0_-;_-* &quot;-&quot;??_-;_-@_-">
                  <c:v>33008494132.519997</c:v>
                </c:pt>
                <c:pt idx="232" formatCode="_-* #,##0_-;\-* #,##0_-;_-* &quot;-&quot;??_-;_-@_-">
                  <c:v>36008493845.540001</c:v>
                </c:pt>
                <c:pt idx="233" formatCode="_-* #,##0_-;\-* #,##0_-;_-* &quot;-&quot;??_-;_-@_-">
                  <c:v>36008493845.540001</c:v>
                </c:pt>
                <c:pt idx="234" formatCode="_-* #,##0_-;\-* #,##0_-;_-* &quot;-&quot;??_-;_-@_-">
                  <c:v>36008493845.540001</c:v>
                </c:pt>
                <c:pt idx="235" formatCode="_-* #,##0_-;\-* #,##0_-;_-* &quot;-&quot;??_-;_-@_-">
                  <c:v>36008493845.540001</c:v>
                </c:pt>
                <c:pt idx="236" formatCode="_-* #,##0_-;\-* #,##0_-;_-* &quot;-&quot;??_-;_-@_-">
                  <c:v>36008493845.540001</c:v>
                </c:pt>
                <c:pt idx="237" formatCode="_-* #,##0_-;\-* #,##0_-;_-* &quot;-&quot;??_-;_-@_-">
                  <c:v>39390271745.199997</c:v>
                </c:pt>
                <c:pt idx="238" formatCode="_-* #,##0_-;\-* #,##0_-;_-* &quot;-&quot;??_-;_-@_-">
                  <c:v>39390271745.199997</c:v>
                </c:pt>
                <c:pt idx="239" formatCode="_-* #,##0_-;\-* #,##0_-;_-* &quot;-&quot;??_-;_-@_-">
                  <c:v>39390271745.199997</c:v>
                </c:pt>
                <c:pt idx="240" formatCode="_-* #,##0_-;\-* #,##0_-;_-* &quot;-&quot;??_-;_-@_-">
                  <c:v>39390271745.199997</c:v>
                </c:pt>
                <c:pt idx="241" formatCode="_-* #,##0_-;\-* #,##0_-;_-* &quot;-&quot;??_-;_-@_-">
                  <c:v>39390271745.199997</c:v>
                </c:pt>
                <c:pt idx="242" formatCode="_-* #,##0_-;\-* #,##0_-;_-* &quot;-&quot;??_-;_-@_-">
                  <c:v>42905694517.549995</c:v>
                </c:pt>
                <c:pt idx="243" formatCode="_-* #,##0_-;\-* #,##0_-;_-* &quot;-&quot;??_-;_-@_-">
                  <c:v>42905694517.549995</c:v>
                </c:pt>
                <c:pt idx="244" formatCode="_-* #,##0_-;\-* #,##0_-;_-* &quot;-&quot;??_-;_-@_-">
                  <c:v>42905694517.549995</c:v>
                </c:pt>
                <c:pt idx="245" formatCode="_-* #,##0_-;\-* #,##0_-;_-* &quot;-&quot;??_-;_-@_-">
                  <c:v>42905694517.549995</c:v>
                </c:pt>
                <c:pt idx="246" formatCode="_-* #,##0_-;\-* #,##0_-;_-* &quot;-&quot;??_-;_-@_-">
                  <c:v>42905694517.549995</c:v>
                </c:pt>
                <c:pt idx="247" formatCode="_-* #,##0_-;\-* #,##0_-;_-* &quot;-&quot;??_-;_-@_-">
                  <c:v>45266918092.340004</c:v>
                </c:pt>
                <c:pt idx="248" formatCode="_-* #,##0_-;\-* #,##0_-;_-* &quot;-&quot;??_-;_-@_-">
                  <c:v>45266918092.340004</c:v>
                </c:pt>
                <c:pt idx="249" formatCode="_-* #,##0_-;\-* #,##0_-;_-* &quot;-&quot;??_-;_-@_-">
                  <c:v>45266918092.340004</c:v>
                </c:pt>
                <c:pt idx="250" formatCode="_-* #,##0_-;\-* #,##0_-;_-* &quot;-&quot;??_-;_-@_-">
                  <c:v>45266918092.339996</c:v>
                </c:pt>
                <c:pt idx="251" formatCode="_-* #,##0_-;\-* #,##0_-;_-* &quot;-&quot;??_-;_-@_-">
                  <c:v>45266918092.339996</c:v>
                </c:pt>
                <c:pt idx="252" formatCode="_-* #,##0_-;\-* #,##0_-;_-* &quot;-&quot;??_-;_-@_-">
                  <c:v>45266918092.339996</c:v>
                </c:pt>
                <c:pt idx="253" formatCode="_-* #,##0_-;\-* #,##0_-;_-* &quot;-&quot;??_-;_-@_-">
                  <c:v>45360000000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680704"/>
        <c:axId val="152686592"/>
      </c:lineChart>
      <c:dateAx>
        <c:axId val="152680704"/>
        <c:scaling>
          <c:orientation val="minMax"/>
          <c:max val="42231"/>
          <c:min val="41821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52686592"/>
        <c:crosses val="autoZero"/>
        <c:auto val="1"/>
        <c:lblOffset val="100"/>
        <c:baseTimeUnit val="days"/>
        <c:majorUnit val="9"/>
        <c:majorTimeUnit val="days"/>
      </c:dateAx>
      <c:valAx>
        <c:axId val="152686592"/>
        <c:scaling>
          <c:orientation val="minMax"/>
          <c:max val="60000000000"/>
          <c:min val="0"/>
        </c:scaling>
        <c:delete val="0"/>
        <c:axPos val="l"/>
        <c:numFmt formatCode="0.00" sourceLinked="1"/>
        <c:majorTickMark val="none"/>
        <c:minorTickMark val="none"/>
        <c:tickLblPos val="nextTo"/>
        <c:crossAx val="152680704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3908291518337794E-2"/>
                <c:y val="0.36059454482016901"/>
              </c:manualLayout>
            </c:layout>
          </c:dispUnitsLbl>
        </c:dispUnits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4543371495740948"/>
          <c:y val="0.94865332309651784"/>
          <c:w val="0.65833694085985683"/>
          <c:h val="5.1346676144042404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Century Gothic" pitchFamily="34" charset="0"/>
        </a:defRPr>
      </a:pPr>
      <a:endParaRPr lang="es-MX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'Con Formulas'!$D$30</c:f>
              <c:strCache>
                <c:ptCount val="1"/>
                <c:pt idx="0">
                  <c:v>Personal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'Con Formulas'!$C$31:$C$61</c:f>
              <c:strCache>
                <c:ptCount val="31"/>
                <c:pt idx="0">
                  <c:v>AGUASCALIENTES</c:v>
                </c:pt>
                <c:pt idx="1">
                  <c:v>BAJA CALIFORNIA</c:v>
                </c:pt>
                <c:pt idx="2">
                  <c:v>BAJA CALIFORNIA SUR</c:v>
                </c:pt>
                <c:pt idx="3">
                  <c:v>CAMPECHE</c:v>
                </c:pt>
                <c:pt idx="4">
                  <c:v>CHIAPAS</c:v>
                </c:pt>
                <c:pt idx="5">
                  <c:v>CHIHUAHUA</c:v>
                </c:pt>
                <c:pt idx="6">
                  <c:v>COAHUILA</c:v>
                </c:pt>
                <c:pt idx="7">
                  <c:v>COLIMA</c:v>
                </c:pt>
                <c:pt idx="8">
                  <c:v>DURANGO</c:v>
                </c:pt>
                <c:pt idx="9">
                  <c:v>ESTADO DE MEXICO</c:v>
                </c:pt>
                <c:pt idx="10">
                  <c:v>GUANAJUATO</c:v>
                </c:pt>
                <c:pt idx="11">
                  <c:v>GUERRERO</c:v>
                </c:pt>
                <c:pt idx="12">
                  <c:v>HIDALGO</c:v>
                </c:pt>
                <c:pt idx="13">
                  <c:v>JALISCO</c:v>
                </c:pt>
                <c:pt idx="14">
                  <c:v>MICHOACAN</c:v>
                </c:pt>
                <c:pt idx="15">
                  <c:v>MORELOS</c:v>
                </c:pt>
                <c:pt idx="16">
                  <c:v>NAYARIT</c:v>
                </c:pt>
                <c:pt idx="17">
                  <c:v>NUEVO LEÓN</c:v>
                </c:pt>
                <c:pt idx="18">
                  <c:v>OAXACA</c:v>
                </c:pt>
                <c:pt idx="19">
                  <c:v>PUEBLA</c:v>
                </c:pt>
                <c:pt idx="20">
                  <c:v>QUERETARO</c:v>
                </c:pt>
                <c:pt idx="21">
                  <c:v>QUINTANA ROO</c:v>
                </c:pt>
                <c:pt idx="22">
                  <c:v>SAN LUÍS POTOSÍ</c:v>
                </c:pt>
                <c:pt idx="23">
                  <c:v>SINALOA</c:v>
                </c:pt>
                <c:pt idx="24">
                  <c:v>SONORA</c:v>
                </c:pt>
                <c:pt idx="25">
                  <c:v>TABASCO</c:v>
                </c:pt>
                <c:pt idx="26">
                  <c:v>TAMAULIPAS</c:v>
                </c:pt>
                <c:pt idx="27">
                  <c:v>TLAXCALA</c:v>
                </c:pt>
                <c:pt idx="28">
                  <c:v>VERACRUZ</c:v>
                </c:pt>
                <c:pt idx="29">
                  <c:v>YUCATAN</c:v>
                </c:pt>
                <c:pt idx="30">
                  <c:v>ZACATECAS</c:v>
                </c:pt>
              </c:strCache>
            </c:strRef>
          </c:cat>
          <c:val>
            <c:numRef>
              <c:f>'Con Formulas'!$D$31:$D$61</c:f>
              <c:numCache>
                <c:formatCode>General</c:formatCode>
                <c:ptCount val="31"/>
                <c:pt idx="0">
                  <c:v>54</c:v>
                </c:pt>
                <c:pt idx="1">
                  <c:v>103</c:v>
                </c:pt>
                <c:pt idx="2">
                  <c:v>43</c:v>
                </c:pt>
                <c:pt idx="3">
                  <c:v>43</c:v>
                </c:pt>
                <c:pt idx="4">
                  <c:v>56</c:v>
                </c:pt>
                <c:pt idx="5">
                  <c:v>119</c:v>
                </c:pt>
                <c:pt idx="6">
                  <c:v>108</c:v>
                </c:pt>
                <c:pt idx="7">
                  <c:v>43</c:v>
                </c:pt>
                <c:pt idx="8">
                  <c:v>63</c:v>
                </c:pt>
                <c:pt idx="9">
                  <c:v>50</c:v>
                </c:pt>
                <c:pt idx="10">
                  <c:v>99</c:v>
                </c:pt>
                <c:pt idx="11">
                  <c:v>49</c:v>
                </c:pt>
                <c:pt idx="12">
                  <c:v>64</c:v>
                </c:pt>
                <c:pt idx="13">
                  <c:v>94</c:v>
                </c:pt>
                <c:pt idx="14">
                  <c:v>70</c:v>
                </c:pt>
                <c:pt idx="15">
                  <c:v>60</c:v>
                </c:pt>
                <c:pt idx="16">
                  <c:v>51</c:v>
                </c:pt>
                <c:pt idx="17">
                  <c:v>124</c:v>
                </c:pt>
                <c:pt idx="18">
                  <c:v>63</c:v>
                </c:pt>
                <c:pt idx="19">
                  <c:v>80</c:v>
                </c:pt>
                <c:pt idx="20">
                  <c:v>76</c:v>
                </c:pt>
                <c:pt idx="21">
                  <c:v>60</c:v>
                </c:pt>
                <c:pt idx="22">
                  <c:v>59</c:v>
                </c:pt>
                <c:pt idx="23">
                  <c:v>86</c:v>
                </c:pt>
                <c:pt idx="24">
                  <c:v>115</c:v>
                </c:pt>
                <c:pt idx="25">
                  <c:v>42</c:v>
                </c:pt>
                <c:pt idx="26">
                  <c:v>115</c:v>
                </c:pt>
                <c:pt idx="27">
                  <c:v>45</c:v>
                </c:pt>
                <c:pt idx="28">
                  <c:v>108</c:v>
                </c:pt>
                <c:pt idx="29">
                  <c:v>60</c:v>
                </c:pt>
                <c:pt idx="30">
                  <c:v>40</c:v>
                </c:pt>
              </c:numCache>
            </c:numRef>
          </c:val>
        </c:ser>
        <c:ser>
          <c:idx val="1"/>
          <c:order val="1"/>
          <c:tx>
            <c:strRef>
              <c:f>'Con Formulas'!$E$30</c:f>
              <c:strCache>
                <c:ptCount val="1"/>
                <c:pt idx="0">
                  <c:v>Inscritos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'Con Formulas'!$C$31:$C$61</c:f>
              <c:strCache>
                <c:ptCount val="31"/>
                <c:pt idx="0">
                  <c:v>AGUASCALIENTES</c:v>
                </c:pt>
                <c:pt idx="1">
                  <c:v>BAJA CALIFORNIA</c:v>
                </c:pt>
                <c:pt idx="2">
                  <c:v>BAJA CALIFORNIA SUR</c:v>
                </c:pt>
                <c:pt idx="3">
                  <c:v>CAMPECHE</c:v>
                </c:pt>
                <c:pt idx="4">
                  <c:v>CHIAPAS</c:v>
                </c:pt>
                <c:pt idx="5">
                  <c:v>CHIHUAHUA</c:v>
                </c:pt>
                <c:pt idx="6">
                  <c:v>COAHUILA</c:v>
                </c:pt>
                <c:pt idx="7">
                  <c:v>COLIMA</c:v>
                </c:pt>
                <c:pt idx="8">
                  <c:v>DURANGO</c:v>
                </c:pt>
                <c:pt idx="9">
                  <c:v>ESTADO DE MEXICO</c:v>
                </c:pt>
                <c:pt idx="10">
                  <c:v>GUANAJUATO</c:v>
                </c:pt>
                <c:pt idx="11">
                  <c:v>GUERRERO</c:v>
                </c:pt>
                <c:pt idx="12">
                  <c:v>HIDALGO</c:v>
                </c:pt>
                <c:pt idx="13">
                  <c:v>JALISCO</c:v>
                </c:pt>
                <c:pt idx="14">
                  <c:v>MICHOACAN</c:v>
                </c:pt>
                <c:pt idx="15">
                  <c:v>MORELOS</c:v>
                </c:pt>
                <c:pt idx="16">
                  <c:v>NAYARIT</c:v>
                </c:pt>
                <c:pt idx="17">
                  <c:v>NUEVO LEÓN</c:v>
                </c:pt>
                <c:pt idx="18">
                  <c:v>OAXACA</c:v>
                </c:pt>
                <c:pt idx="19">
                  <c:v>PUEBLA</c:v>
                </c:pt>
                <c:pt idx="20">
                  <c:v>QUERETARO</c:v>
                </c:pt>
                <c:pt idx="21">
                  <c:v>QUINTANA ROO</c:v>
                </c:pt>
                <c:pt idx="22">
                  <c:v>SAN LUÍS POTOSÍ</c:v>
                </c:pt>
                <c:pt idx="23">
                  <c:v>SINALOA</c:v>
                </c:pt>
                <c:pt idx="24">
                  <c:v>SONORA</c:v>
                </c:pt>
                <c:pt idx="25">
                  <c:v>TABASCO</c:v>
                </c:pt>
                <c:pt idx="26">
                  <c:v>TAMAULIPAS</c:v>
                </c:pt>
                <c:pt idx="27">
                  <c:v>TLAXCALA</c:v>
                </c:pt>
                <c:pt idx="28">
                  <c:v>VERACRUZ</c:v>
                </c:pt>
                <c:pt idx="29">
                  <c:v>YUCATAN</c:v>
                </c:pt>
                <c:pt idx="30">
                  <c:v>ZACATECAS</c:v>
                </c:pt>
              </c:strCache>
            </c:strRef>
          </c:cat>
          <c:val>
            <c:numRef>
              <c:f>'Con Formulas'!$E$31:$E$61</c:f>
              <c:numCache>
                <c:formatCode>General</c:formatCode>
                <c:ptCount val="31"/>
                <c:pt idx="0">
                  <c:v>18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7</c:v>
                </c:pt>
                <c:pt idx="6">
                  <c:v>9</c:v>
                </c:pt>
                <c:pt idx="7">
                  <c:v>9</c:v>
                </c:pt>
                <c:pt idx="8">
                  <c:v>15</c:v>
                </c:pt>
                <c:pt idx="9">
                  <c:v>20</c:v>
                </c:pt>
                <c:pt idx="10">
                  <c:v>40</c:v>
                </c:pt>
                <c:pt idx="11">
                  <c:v>3</c:v>
                </c:pt>
                <c:pt idx="12">
                  <c:v>33</c:v>
                </c:pt>
                <c:pt idx="13">
                  <c:v>9</c:v>
                </c:pt>
                <c:pt idx="14">
                  <c:v>6</c:v>
                </c:pt>
                <c:pt idx="15">
                  <c:v>13</c:v>
                </c:pt>
                <c:pt idx="16">
                  <c:v>7</c:v>
                </c:pt>
                <c:pt idx="17">
                  <c:v>26</c:v>
                </c:pt>
                <c:pt idx="18">
                  <c:v>15</c:v>
                </c:pt>
                <c:pt idx="19">
                  <c:v>36</c:v>
                </c:pt>
                <c:pt idx="20">
                  <c:v>24</c:v>
                </c:pt>
                <c:pt idx="21">
                  <c:v>2</c:v>
                </c:pt>
                <c:pt idx="22">
                  <c:v>5</c:v>
                </c:pt>
                <c:pt idx="23">
                  <c:v>8</c:v>
                </c:pt>
                <c:pt idx="24">
                  <c:v>31</c:v>
                </c:pt>
                <c:pt idx="25">
                  <c:v>0</c:v>
                </c:pt>
                <c:pt idx="26">
                  <c:v>15</c:v>
                </c:pt>
                <c:pt idx="27">
                  <c:v>0</c:v>
                </c:pt>
                <c:pt idx="28">
                  <c:v>7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53273856"/>
        <c:axId val="153275776"/>
      </c:barChart>
      <c:lineChart>
        <c:grouping val="stacked"/>
        <c:varyColors val="0"/>
        <c:ser>
          <c:idx val="2"/>
          <c:order val="2"/>
          <c:tx>
            <c:strRef>
              <c:f>'Con Formulas'!$F$30</c:f>
              <c:strCache>
                <c:ptCount val="1"/>
                <c:pt idx="0">
                  <c:v>% de inscritos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'Con Formulas'!$F$31:$F$61</c:f>
              <c:numCache>
                <c:formatCode>0%</c:formatCode>
                <c:ptCount val="31"/>
                <c:pt idx="0">
                  <c:v>0.33333333333333331</c:v>
                </c:pt>
                <c:pt idx="1">
                  <c:v>0.10679611650485436</c:v>
                </c:pt>
                <c:pt idx="2">
                  <c:v>2.3255813953488372E-2</c:v>
                </c:pt>
                <c:pt idx="3">
                  <c:v>0</c:v>
                </c:pt>
                <c:pt idx="4">
                  <c:v>3.5714285714285712E-2</c:v>
                </c:pt>
                <c:pt idx="5">
                  <c:v>5.8823529411764705E-2</c:v>
                </c:pt>
                <c:pt idx="6">
                  <c:v>8.3333333333333329E-2</c:v>
                </c:pt>
                <c:pt idx="7">
                  <c:v>0.20930232558139536</c:v>
                </c:pt>
                <c:pt idx="8">
                  <c:v>0.23809523809523808</c:v>
                </c:pt>
                <c:pt idx="9">
                  <c:v>0.4</c:v>
                </c:pt>
                <c:pt idx="10">
                  <c:v>0.40404040404040403</c:v>
                </c:pt>
                <c:pt idx="11">
                  <c:v>6.1224489795918366E-2</c:v>
                </c:pt>
                <c:pt idx="12">
                  <c:v>0.515625</c:v>
                </c:pt>
                <c:pt idx="13">
                  <c:v>9.5744680851063829E-2</c:v>
                </c:pt>
                <c:pt idx="14">
                  <c:v>8.5714285714285715E-2</c:v>
                </c:pt>
                <c:pt idx="15">
                  <c:v>0.21666666666666667</c:v>
                </c:pt>
                <c:pt idx="16">
                  <c:v>0.13725490196078433</c:v>
                </c:pt>
                <c:pt idx="17">
                  <c:v>0.20967741935483872</c:v>
                </c:pt>
                <c:pt idx="18">
                  <c:v>0.23809523809523808</c:v>
                </c:pt>
                <c:pt idx="19">
                  <c:v>0.45</c:v>
                </c:pt>
                <c:pt idx="20">
                  <c:v>0.31578947368421051</c:v>
                </c:pt>
                <c:pt idx="21">
                  <c:v>3.3333333333333333E-2</c:v>
                </c:pt>
                <c:pt idx="22">
                  <c:v>8.4745762711864403E-2</c:v>
                </c:pt>
                <c:pt idx="23">
                  <c:v>9.3023255813953487E-2</c:v>
                </c:pt>
                <c:pt idx="24">
                  <c:v>0.26956521739130435</c:v>
                </c:pt>
                <c:pt idx="25">
                  <c:v>0</c:v>
                </c:pt>
                <c:pt idx="26">
                  <c:v>0.13043478260869565</c:v>
                </c:pt>
                <c:pt idx="27">
                  <c:v>0</c:v>
                </c:pt>
                <c:pt idx="28">
                  <c:v>6.4814814814814811E-2</c:v>
                </c:pt>
                <c:pt idx="29">
                  <c:v>6.6666666666666666E-2</c:v>
                </c:pt>
                <c:pt idx="30">
                  <c:v>2.5000000000000001E-2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283200"/>
        <c:axId val="153281664"/>
      </c:lineChart>
      <c:catAx>
        <c:axId val="15327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53275776"/>
        <c:crosses val="autoZero"/>
        <c:auto val="1"/>
        <c:lblAlgn val="ctr"/>
        <c:lblOffset val="100"/>
        <c:noMultiLvlLbl val="0"/>
      </c:catAx>
      <c:valAx>
        <c:axId val="1532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53273856"/>
        <c:crosses val="autoZero"/>
        <c:crossBetween val="between"/>
      </c:valAx>
      <c:valAx>
        <c:axId val="153281664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53283200"/>
        <c:crosses val="max"/>
        <c:crossBetween val="between"/>
      </c:valAx>
      <c:catAx>
        <c:axId val="153283200"/>
        <c:scaling>
          <c:orientation val="minMax"/>
        </c:scaling>
        <c:delete val="1"/>
        <c:axPos val="b"/>
        <c:majorTickMark val="out"/>
        <c:minorTickMark val="none"/>
        <c:tickLblPos val="nextTo"/>
        <c:crossAx val="153281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s-MX" sz="1600"/>
              <a:t>Aportaciones al FINVIT por modalidad</a:t>
            </a:r>
          </a:p>
        </c:rich>
      </c:tx>
      <c:layout>
        <c:manualLayout>
          <c:xMode val="edge"/>
          <c:yMode val="edge"/>
          <c:x val="0.20357940026865701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872827261617396"/>
          <c:y val="7.9899897486137905E-2"/>
          <c:w val="0.7730128470573977"/>
          <c:h val="0.9167791331266222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Aportaciónes por modalidad</c:v>
                </c:pt>
              </c:strCache>
            </c:strRef>
          </c:tx>
          <c:spPr>
            <a:solidFill>
              <a:srgbClr val="0070C0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0.24323287365233651"/>
                  <c:y val="-0.187178408748234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Hoja1!$A$2:$A$3</c:f>
              <c:strCache>
                <c:ptCount val="2"/>
                <c:pt idx="0">
                  <c:v>Aportaciones Directas</c:v>
                </c:pt>
                <c:pt idx="1">
                  <c:v>Aportaciones vía nómina</c:v>
                </c:pt>
              </c:strCache>
            </c:strRef>
          </c:cat>
          <c:val>
            <c:numRef>
              <c:f>Hoja1!$B$2:$B$3</c:f>
              <c:numCache>
                <c:formatCode>#,##0.00</c:formatCode>
                <c:ptCount val="2"/>
                <c:pt idx="0">
                  <c:v>8962451.3699999992</c:v>
                </c:pt>
                <c:pt idx="1">
                  <c:v>3277814.57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4860975043177023E-2"/>
          <c:y val="0.8903518295946915"/>
          <c:w val="0.82101306925493123"/>
          <c:h val="0.1096481704053085"/>
        </c:manualLayout>
      </c:layout>
      <c:overlay val="0"/>
      <c:txPr>
        <a:bodyPr/>
        <a:lstStyle/>
        <a:p>
          <a:pPr>
            <a:defRPr sz="1050"/>
          </a:pPr>
          <a:endParaRPr lang="es-MX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es-MX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Century Gothic" pitchFamily="34" charset="0"/>
              </a:defRPr>
            </a:pPr>
            <a:r>
              <a:rPr lang="es-MX" sz="1400">
                <a:latin typeface="Century Gothic" pitchFamily="34" charset="0"/>
              </a:rPr>
              <a:t>Distribución del Portafolio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7646653543307089"/>
          <c:w val="0.9916666666666667"/>
          <c:h val="0.67048337707786532"/>
        </c:manualLayout>
      </c:layout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100" b="1">
                    <a:latin typeface="Century Gothic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FINVIT!$B$57:$B$61</c:f>
              <c:strCache>
                <c:ptCount val="5"/>
                <c:pt idx="0">
                  <c:v>Liquidez</c:v>
                </c:pt>
                <c:pt idx="1">
                  <c:v>Bancario</c:v>
                </c:pt>
                <c:pt idx="2">
                  <c:v>Real Guber</c:v>
                </c:pt>
                <c:pt idx="3">
                  <c:v>Nominal Guber</c:v>
                </c:pt>
                <c:pt idx="4">
                  <c:v>Corporativo</c:v>
                </c:pt>
              </c:strCache>
            </c:strRef>
          </c:cat>
          <c:val>
            <c:numRef>
              <c:f>FINVIT!$C$57:$C$61</c:f>
              <c:numCache>
                <c:formatCode>_-* #,##0_-;\-* #,##0_-;_-* "-"??_-;_-@_-</c:formatCode>
                <c:ptCount val="5"/>
                <c:pt idx="0">
                  <c:v>2462965.2599999998</c:v>
                </c:pt>
                <c:pt idx="1">
                  <c:v>902428.47</c:v>
                </c:pt>
                <c:pt idx="2" formatCode="#,##0">
                  <c:v>744080.03</c:v>
                </c:pt>
                <c:pt idx="3">
                  <c:v>3318783.61</c:v>
                </c:pt>
                <c:pt idx="4">
                  <c:v>4000581.63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"/>
          <c:y val="0.88414370078740157"/>
          <c:w val="0.9"/>
          <c:h val="8.3717191601049873E-2"/>
        </c:manualLayout>
      </c:layout>
      <c:overlay val="0"/>
      <c:txPr>
        <a:bodyPr/>
        <a:lstStyle/>
        <a:p>
          <a:pPr>
            <a:defRPr sz="900">
              <a:latin typeface="Century Gothic" pitchFamily="34" charset="0"/>
            </a:defRPr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FINVIT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47748101254785"/>
          <c:y val="0.14131841832113556"/>
          <c:w val="0.77818029977657754"/>
          <c:h val="0.68386494509345019"/>
        </c:manualLayout>
      </c:layout>
      <c:barChart>
        <c:barDir val="col"/>
        <c:grouping val="clustered"/>
        <c:varyColors val="0"/>
        <c:ser>
          <c:idx val="0"/>
          <c:order val="0"/>
          <c:tx>
            <c:v>Activo Neto</c:v>
          </c:tx>
          <c:invertIfNegative val="0"/>
          <c:cat>
            <c:numRef>
              <c:f>'[HISTORICO FINVIT_FANVIT (2).xlsx]FINVIT'!$A$13:$A$98</c:f>
              <c:numCache>
                <c:formatCode>m/d/yyyy</c:formatCode>
                <c:ptCount val="86"/>
                <c:pt idx="0">
                  <c:v>42081</c:v>
                </c:pt>
                <c:pt idx="1">
                  <c:v>42082</c:v>
                </c:pt>
                <c:pt idx="2">
                  <c:v>42083</c:v>
                </c:pt>
                <c:pt idx="3">
                  <c:v>42086</c:v>
                </c:pt>
                <c:pt idx="4">
                  <c:v>42087</c:v>
                </c:pt>
                <c:pt idx="5">
                  <c:v>42088</c:v>
                </c:pt>
                <c:pt idx="6">
                  <c:v>42089</c:v>
                </c:pt>
                <c:pt idx="7">
                  <c:v>42090</c:v>
                </c:pt>
                <c:pt idx="8">
                  <c:v>42093</c:v>
                </c:pt>
                <c:pt idx="9">
                  <c:v>42094</c:v>
                </c:pt>
                <c:pt idx="10">
                  <c:v>42095</c:v>
                </c:pt>
                <c:pt idx="11">
                  <c:v>42100</c:v>
                </c:pt>
                <c:pt idx="12">
                  <c:v>42101</c:v>
                </c:pt>
                <c:pt idx="13">
                  <c:v>42102</c:v>
                </c:pt>
                <c:pt idx="14">
                  <c:v>42103</c:v>
                </c:pt>
                <c:pt idx="15">
                  <c:v>42104</c:v>
                </c:pt>
                <c:pt idx="16">
                  <c:v>42107</c:v>
                </c:pt>
                <c:pt idx="17">
                  <c:v>42108</c:v>
                </c:pt>
                <c:pt idx="18">
                  <c:v>42109</c:v>
                </c:pt>
                <c:pt idx="19">
                  <c:v>42110</c:v>
                </c:pt>
                <c:pt idx="20">
                  <c:v>42111</c:v>
                </c:pt>
                <c:pt idx="21">
                  <c:v>42111</c:v>
                </c:pt>
                <c:pt idx="22">
                  <c:v>42114</c:v>
                </c:pt>
                <c:pt idx="23">
                  <c:v>42115</c:v>
                </c:pt>
                <c:pt idx="24">
                  <c:v>42116</c:v>
                </c:pt>
                <c:pt idx="25">
                  <c:v>42117</c:v>
                </c:pt>
                <c:pt idx="26">
                  <c:v>42118</c:v>
                </c:pt>
                <c:pt idx="27">
                  <c:v>42121</c:v>
                </c:pt>
                <c:pt idx="28">
                  <c:v>42122</c:v>
                </c:pt>
                <c:pt idx="29">
                  <c:v>42123</c:v>
                </c:pt>
                <c:pt idx="30">
                  <c:v>42124</c:v>
                </c:pt>
                <c:pt idx="31">
                  <c:v>42128</c:v>
                </c:pt>
                <c:pt idx="32">
                  <c:v>42129</c:v>
                </c:pt>
                <c:pt idx="33">
                  <c:v>42130</c:v>
                </c:pt>
                <c:pt idx="34">
                  <c:v>42131</c:v>
                </c:pt>
                <c:pt idx="35">
                  <c:v>42132</c:v>
                </c:pt>
                <c:pt idx="36">
                  <c:v>42135</c:v>
                </c:pt>
                <c:pt idx="37">
                  <c:v>42136</c:v>
                </c:pt>
                <c:pt idx="38">
                  <c:v>42137</c:v>
                </c:pt>
                <c:pt idx="39">
                  <c:v>42138</c:v>
                </c:pt>
                <c:pt idx="40">
                  <c:v>42139</c:v>
                </c:pt>
                <c:pt idx="41">
                  <c:v>42142</c:v>
                </c:pt>
                <c:pt idx="42">
                  <c:v>42143</c:v>
                </c:pt>
                <c:pt idx="43">
                  <c:v>42144</c:v>
                </c:pt>
                <c:pt idx="44">
                  <c:v>42145</c:v>
                </c:pt>
                <c:pt idx="45">
                  <c:v>42146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42177</c:v>
                </c:pt>
                <c:pt idx="68">
                  <c:v>42178</c:v>
                </c:pt>
                <c:pt idx="69">
                  <c:v>42179</c:v>
                </c:pt>
                <c:pt idx="70">
                  <c:v>42180</c:v>
                </c:pt>
                <c:pt idx="71">
                  <c:v>42181</c:v>
                </c:pt>
                <c:pt idx="72">
                  <c:v>42184</c:v>
                </c:pt>
                <c:pt idx="73">
                  <c:v>42185</c:v>
                </c:pt>
                <c:pt idx="74">
                  <c:v>42186</c:v>
                </c:pt>
                <c:pt idx="75">
                  <c:v>42187</c:v>
                </c:pt>
                <c:pt idx="76">
                  <c:v>42188</c:v>
                </c:pt>
                <c:pt idx="77">
                  <c:v>42191</c:v>
                </c:pt>
                <c:pt idx="78">
                  <c:v>42192</c:v>
                </c:pt>
                <c:pt idx="79">
                  <c:v>42193</c:v>
                </c:pt>
                <c:pt idx="80">
                  <c:v>42194</c:v>
                </c:pt>
                <c:pt idx="81">
                  <c:v>42195</c:v>
                </c:pt>
                <c:pt idx="82">
                  <c:v>42198</c:v>
                </c:pt>
                <c:pt idx="83">
                  <c:v>42199</c:v>
                </c:pt>
                <c:pt idx="84">
                  <c:v>42200</c:v>
                </c:pt>
                <c:pt idx="85">
                  <c:v>42201</c:v>
                </c:pt>
              </c:numCache>
            </c:numRef>
          </c:cat>
          <c:val>
            <c:numRef>
              <c:f>'[HISTORICO FINVIT_FANVIT (2).xlsx]FINVIT'!$I$13:$I$98</c:f>
              <c:numCache>
                <c:formatCode>General</c:formatCode>
                <c:ptCount val="86"/>
                <c:pt idx="0">
                  <c:v>852954.0639999999</c:v>
                </c:pt>
                <c:pt idx="1">
                  <c:v>1132217.04</c:v>
                </c:pt>
                <c:pt idx="2">
                  <c:v>1255551.0019999999</c:v>
                </c:pt>
                <c:pt idx="3">
                  <c:v>1265916.2005</c:v>
                </c:pt>
                <c:pt idx="4">
                  <c:v>1374732.6105</c:v>
                </c:pt>
                <c:pt idx="5">
                  <c:v>1494877.6775</c:v>
                </c:pt>
                <c:pt idx="6">
                  <c:v>1547008.5020000001</c:v>
                </c:pt>
                <c:pt idx="7">
                  <c:v>1932622.5757600004</c:v>
                </c:pt>
                <c:pt idx="8">
                  <c:v>1992810.0013320001</c:v>
                </c:pt>
                <c:pt idx="9">
                  <c:v>2068160.119156</c:v>
                </c:pt>
                <c:pt idx="10">
                  <c:v>2129172.9436280001</c:v>
                </c:pt>
                <c:pt idx="11">
                  <c:v>2129365.6099779997</c:v>
                </c:pt>
                <c:pt idx="12">
                  <c:v>2224305.2056539999</c:v>
                </c:pt>
                <c:pt idx="13">
                  <c:v>2326690.427836</c:v>
                </c:pt>
                <c:pt idx="14">
                  <c:v>2468886.7443659999</c:v>
                </c:pt>
                <c:pt idx="15">
                  <c:v>2548035.5699999998</c:v>
                </c:pt>
                <c:pt idx="16">
                  <c:v>2727298.5229859999</c:v>
                </c:pt>
                <c:pt idx="17">
                  <c:v>2793484.5683690002</c:v>
                </c:pt>
                <c:pt idx="18">
                  <c:v>3251890.1798090003</c:v>
                </c:pt>
                <c:pt idx="19">
                  <c:v>3346408.2818610002</c:v>
                </c:pt>
                <c:pt idx="20">
                  <c:v>3533726.2183340006</c:v>
                </c:pt>
                <c:pt idx="21">
                  <c:v>3533726.2183340006</c:v>
                </c:pt>
                <c:pt idx="22">
                  <c:v>3577951.2626160001</c:v>
                </c:pt>
                <c:pt idx="23">
                  <c:v>3646701.7648840002</c:v>
                </c:pt>
                <c:pt idx="24">
                  <c:v>3693984.9597539995</c:v>
                </c:pt>
                <c:pt idx="25">
                  <c:v>3794151.6939110002</c:v>
                </c:pt>
                <c:pt idx="26">
                  <c:v>3795644.4736300004</c:v>
                </c:pt>
                <c:pt idx="27">
                  <c:v>3795760.206797</c:v>
                </c:pt>
                <c:pt idx="28">
                  <c:v>3870942.3368409998</c:v>
                </c:pt>
                <c:pt idx="29">
                  <c:v>4272730.2835550001</c:v>
                </c:pt>
                <c:pt idx="30">
                  <c:v>4446300.9547729995</c:v>
                </c:pt>
                <c:pt idx="31">
                  <c:v>4448008.34449</c:v>
                </c:pt>
                <c:pt idx="32">
                  <c:v>4518076.3446909999</c:v>
                </c:pt>
                <c:pt idx="33">
                  <c:v>4640609.1156569999</c:v>
                </c:pt>
                <c:pt idx="34">
                  <c:v>4696350.0286219995</c:v>
                </c:pt>
                <c:pt idx="35">
                  <c:v>4802505.3380470006</c:v>
                </c:pt>
                <c:pt idx="36">
                  <c:v>4802746.095613</c:v>
                </c:pt>
                <c:pt idx="37">
                  <c:v>4812656.348761999</c:v>
                </c:pt>
                <c:pt idx="38">
                  <c:v>5076479.4585330002</c:v>
                </c:pt>
                <c:pt idx="39">
                  <c:v>5049855.5844660001</c:v>
                </c:pt>
                <c:pt idx="40">
                  <c:v>5096124.7216470009</c:v>
                </c:pt>
                <c:pt idx="41">
                  <c:v>5096571.5900019994</c:v>
                </c:pt>
                <c:pt idx="42">
                  <c:v>5096858.0569599997</c:v>
                </c:pt>
                <c:pt idx="43">
                  <c:v>5097234.4126110002</c:v>
                </c:pt>
                <c:pt idx="44">
                  <c:v>5169315.2231229991</c:v>
                </c:pt>
                <c:pt idx="45">
                  <c:v>5295408.358186</c:v>
                </c:pt>
                <c:pt idx="46">
                  <c:v>5295408.358186</c:v>
                </c:pt>
                <c:pt idx="47">
                  <c:v>5363502.9899500003</c:v>
                </c:pt>
                <c:pt idx="48">
                  <c:v>5367922.4184790002</c:v>
                </c:pt>
                <c:pt idx="49">
                  <c:v>5677580.3296649996</c:v>
                </c:pt>
                <c:pt idx="50">
                  <c:v>5790178.1835370008</c:v>
                </c:pt>
                <c:pt idx="51">
                  <c:v>5902378.4908449994</c:v>
                </c:pt>
                <c:pt idx="52">
                  <c:v>6007896.2054169998</c:v>
                </c:pt>
                <c:pt idx="53">
                  <c:v>6069241.9244050002</c:v>
                </c:pt>
                <c:pt idx="54">
                  <c:v>6080745.6935779992</c:v>
                </c:pt>
                <c:pt idx="55">
                  <c:v>6321620.4960249988</c:v>
                </c:pt>
                <c:pt idx="56">
                  <c:v>6382546.1327290004</c:v>
                </c:pt>
                <c:pt idx="57">
                  <c:v>6453622.2198290005</c:v>
                </c:pt>
                <c:pt idx="58">
                  <c:v>6529667.5503239986</c:v>
                </c:pt>
                <c:pt idx="59">
                  <c:v>7202401.2597329998</c:v>
                </c:pt>
                <c:pt idx="60">
                  <c:v>7542280.2371979998</c:v>
                </c:pt>
                <c:pt idx="61">
                  <c:v>7769946.894003001</c:v>
                </c:pt>
                <c:pt idx="62">
                  <c:v>8000110.7594040018</c:v>
                </c:pt>
                <c:pt idx="63">
                  <c:v>8336088.942814</c:v>
                </c:pt>
                <c:pt idx="64">
                  <c:v>8667940.9601679984</c:v>
                </c:pt>
                <c:pt idx="65">
                  <c:v>8652941.445479</c:v>
                </c:pt>
                <c:pt idx="66">
                  <c:v>8925929.5532999989</c:v>
                </c:pt>
                <c:pt idx="67">
                  <c:v>8949061.1962650008</c:v>
                </c:pt>
                <c:pt idx="68">
                  <c:v>9027020.4708799981</c:v>
                </c:pt>
                <c:pt idx="69">
                  <c:v>9560592.5885309987</c:v>
                </c:pt>
                <c:pt idx="70">
                  <c:v>9621582.1814489998</c:v>
                </c:pt>
                <c:pt idx="71">
                  <c:v>9745048.507894</c:v>
                </c:pt>
                <c:pt idx="72">
                  <c:v>9884007.0270649996</c:v>
                </c:pt>
                <c:pt idx="73">
                  <c:v>10015666.188898999</c:v>
                </c:pt>
                <c:pt idx="74">
                  <c:v>10243137.326512</c:v>
                </c:pt>
                <c:pt idx="75">
                  <c:v>10344876.59241</c:v>
                </c:pt>
                <c:pt idx="76">
                  <c:v>10544063.101411</c:v>
                </c:pt>
                <c:pt idx="77">
                  <c:v>10543834.711832</c:v>
                </c:pt>
                <c:pt idx="78">
                  <c:v>10582055.037994001</c:v>
                </c:pt>
                <c:pt idx="79">
                  <c:v>10911560.726028001</c:v>
                </c:pt>
                <c:pt idx="80">
                  <c:v>10976871.636884002</c:v>
                </c:pt>
                <c:pt idx="81">
                  <c:v>11043085.652706999</c:v>
                </c:pt>
                <c:pt idx="82">
                  <c:v>11106490.214247001</c:v>
                </c:pt>
                <c:pt idx="83">
                  <c:v>11314566.119099999</c:v>
                </c:pt>
                <c:pt idx="84">
                  <c:v>11379614.157751</c:v>
                </c:pt>
                <c:pt idx="85">
                  <c:v>11421989.341544999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980288"/>
        <c:axId val="167106432"/>
      </c:barChart>
      <c:lineChart>
        <c:grouping val="standard"/>
        <c:varyColors val="0"/>
        <c:ser>
          <c:idx val="1"/>
          <c:order val="1"/>
          <c:tx>
            <c:v>Tasa de Rendimiento a Vencimiento</c:v>
          </c:tx>
          <c:marker>
            <c:symbol val="none"/>
          </c:marker>
          <c:cat>
            <c:numRef>
              <c:f>'[HISTORICO FINVIT_FANVIT (2).xlsx]FINVIT'!$A$13:$A$98</c:f>
              <c:numCache>
                <c:formatCode>m/d/yyyy</c:formatCode>
                <c:ptCount val="86"/>
                <c:pt idx="0">
                  <c:v>42081</c:v>
                </c:pt>
                <c:pt idx="1">
                  <c:v>42082</c:v>
                </c:pt>
                <c:pt idx="2">
                  <c:v>42083</c:v>
                </c:pt>
                <c:pt idx="3">
                  <c:v>42086</c:v>
                </c:pt>
                <c:pt idx="4">
                  <c:v>42087</c:v>
                </c:pt>
                <c:pt idx="5">
                  <c:v>42088</c:v>
                </c:pt>
                <c:pt idx="6">
                  <c:v>42089</c:v>
                </c:pt>
                <c:pt idx="7">
                  <c:v>42090</c:v>
                </c:pt>
                <c:pt idx="8">
                  <c:v>42093</c:v>
                </c:pt>
                <c:pt idx="9">
                  <c:v>42094</c:v>
                </c:pt>
                <c:pt idx="10">
                  <c:v>42095</c:v>
                </c:pt>
                <c:pt idx="11">
                  <c:v>42100</c:v>
                </c:pt>
                <c:pt idx="12">
                  <c:v>42101</c:v>
                </c:pt>
                <c:pt idx="13">
                  <c:v>42102</c:v>
                </c:pt>
                <c:pt idx="14">
                  <c:v>42103</c:v>
                </c:pt>
                <c:pt idx="15">
                  <c:v>42104</c:v>
                </c:pt>
                <c:pt idx="16">
                  <c:v>42107</c:v>
                </c:pt>
                <c:pt idx="17">
                  <c:v>42108</c:v>
                </c:pt>
                <c:pt idx="18">
                  <c:v>42109</c:v>
                </c:pt>
                <c:pt idx="19">
                  <c:v>42110</c:v>
                </c:pt>
                <c:pt idx="20">
                  <c:v>42111</c:v>
                </c:pt>
                <c:pt idx="21">
                  <c:v>42111</c:v>
                </c:pt>
                <c:pt idx="22">
                  <c:v>42114</c:v>
                </c:pt>
                <c:pt idx="23">
                  <c:v>42115</c:v>
                </c:pt>
                <c:pt idx="24">
                  <c:v>42116</c:v>
                </c:pt>
                <c:pt idx="25">
                  <c:v>42117</c:v>
                </c:pt>
                <c:pt idx="26">
                  <c:v>42118</c:v>
                </c:pt>
                <c:pt idx="27">
                  <c:v>42121</c:v>
                </c:pt>
                <c:pt idx="28">
                  <c:v>42122</c:v>
                </c:pt>
                <c:pt idx="29">
                  <c:v>42123</c:v>
                </c:pt>
                <c:pt idx="30">
                  <c:v>42124</c:v>
                </c:pt>
                <c:pt idx="31">
                  <c:v>42128</c:v>
                </c:pt>
                <c:pt idx="32">
                  <c:v>42129</c:v>
                </c:pt>
                <c:pt idx="33">
                  <c:v>42130</c:v>
                </c:pt>
                <c:pt idx="34">
                  <c:v>42131</c:v>
                </c:pt>
                <c:pt idx="35">
                  <c:v>42132</c:v>
                </c:pt>
                <c:pt idx="36">
                  <c:v>42135</c:v>
                </c:pt>
                <c:pt idx="37">
                  <c:v>42136</c:v>
                </c:pt>
                <c:pt idx="38">
                  <c:v>42137</c:v>
                </c:pt>
                <c:pt idx="39">
                  <c:v>42138</c:v>
                </c:pt>
                <c:pt idx="40">
                  <c:v>42139</c:v>
                </c:pt>
                <c:pt idx="41">
                  <c:v>42142</c:v>
                </c:pt>
                <c:pt idx="42">
                  <c:v>42143</c:v>
                </c:pt>
                <c:pt idx="43">
                  <c:v>42144</c:v>
                </c:pt>
                <c:pt idx="44">
                  <c:v>42145</c:v>
                </c:pt>
                <c:pt idx="45">
                  <c:v>42146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42177</c:v>
                </c:pt>
                <c:pt idx="68">
                  <c:v>42178</c:v>
                </c:pt>
                <c:pt idx="69">
                  <c:v>42179</c:v>
                </c:pt>
                <c:pt idx="70">
                  <c:v>42180</c:v>
                </c:pt>
                <c:pt idx="71">
                  <c:v>42181</c:v>
                </c:pt>
                <c:pt idx="72">
                  <c:v>42184</c:v>
                </c:pt>
                <c:pt idx="73">
                  <c:v>42185</c:v>
                </c:pt>
                <c:pt idx="74">
                  <c:v>42186</c:v>
                </c:pt>
                <c:pt idx="75">
                  <c:v>42187</c:v>
                </c:pt>
                <c:pt idx="76">
                  <c:v>42188</c:v>
                </c:pt>
                <c:pt idx="77">
                  <c:v>42191</c:v>
                </c:pt>
                <c:pt idx="78">
                  <c:v>42192</c:v>
                </c:pt>
                <c:pt idx="79">
                  <c:v>42193</c:v>
                </c:pt>
                <c:pt idx="80">
                  <c:v>42194</c:v>
                </c:pt>
                <c:pt idx="81">
                  <c:v>42195</c:v>
                </c:pt>
                <c:pt idx="82">
                  <c:v>42198</c:v>
                </c:pt>
                <c:pt idx="83">
                  <c:v>42199</c:v>
                </c:pt>
                <c:pt idx="84">
                  <c:v>42200</c:v>
                </c:pt>
                <c:pt idx="85">
                  <c:v>42201</c:v>
                </c:pt>
              </c:numCache>
            </c:numRef>
          </c:cat>
          <c:val>
            <c:numRef>
              <c:f>'[HISTORICO FINVIT_FANVIT (2).xlsx]FINVIT'!$AN$13:$AN$98</c:f>
              <c:numCache>
                <c:formatCode>General</c:formatCode>
                <c:ptCount val="86"/>
                <c:pt idx="0">
                  <c:v>3.4414551732501986</c:v>
                </c:pt>
                <c:pt idx="1">
                  <c:v>3.3242433629261789</c:v>
                </c:pt>
                <c:pt idx="2">
                  <c:v>3.3227699460319022</c:v>
                </c:pt>
                <c:pt idx="3">
                  <c:v>3.3738618575160584</c:v>
                </c:pt>
                <c:pt idx="4">
                  <c:v>3.3818888753576806</c:v>
                </c:pt>
                <c:pt idx="5">
                  <c:v>3.3855404698334546</c:v>
                </c:pt>
                <c:pt idx="6">
                  <c:v>3.3908204438624781</c:v>
                </c:pt>
                <c:pt idx="7">
                  <c:v>3.4884063492404853</c:v>
                </c:pt>
                <c:pt idx="8">
                  <c:v>3.4868667706716248</c:v>
                </c:pt>
                <c:pt idx="9">
                  <c:v>3.5038457020434222</c:v>
                </c:pt>
                <c:pt idx="10">
                  <c:v>3.4925721208845562</c:v>
                </c:pt>
                <c:pt idx="11">
                  <c:v>3.4925721208845562</c:v>
                </c:pt>
                <c:pt idx="12">
                  <c:v>3.4925721208845562</c:v>
                </c:pt>
                <c:pt idx="13">
                  <c:v>3.4812985397256901</c:v>
                </c:pt>
                <c:pt idx="14">
                  <c:v>3.4669153260077885</c:v>
                </c:pt>
                <c:pt idx="15">
                  <c:v>3.3018935430389602</c:v>
                </c:pt>
                <c:pt idx="16">
                  <c:v>3.2760071884966053</c:v>
                </c:pt>
                <c:pt idx="17">
                  <c:v>3.258761786037514</c:v>
                </c:pt>
                <c:pt idx="18">
                  <c:v>3.2723623280856216</c:v>
                </c:pt>
                <c:pt idx="19">
                  <c:v>3.2893424417406258</c:v>
                </c:pt>
                <c:pt idx="20">
                  <c:v>3.3114173767775004</c:v>
                </c:pt>
                <c:pt idx="21">
                  <c:v>3.3114173767775004</c:v>
                </c:pt>
                <c:pt idx="22">
                  <c:v>3.3364430975156605</c:v>
                </c:pt>
                <c:pt idx="23">
                  <c:v>3.3217359548752134</c:v>
                </c:pt>
                <c:pt idx="24">
                  <c:v>3.3439614125777544</c:v>
                </c:pt>
                <c:pt idx="25">
                  <c:v>3.3358375570029168</c:v>
                </c:pt>
                <c:pt idx="26">
                  <c:v>3.3260337491233485</c:v>
                </c:pt>
                <c:pt idx="27">
                  <c:v>3.3182836200598529</c:v>
                </c:pt>
                <c:pt idx="28">
                  <c:v>3.3138986730393913</c:v>
                </c:pt>
                <c:pt idx="29">
                  <c:v>3.2888621013684225</c:v>
                </c:pt>
                <c:pt idx="30">
                  <c:v>3.3454626128237348</c:v>
                </c:pt>
                <c:pt idx="31">
                  <c:v>3.7563540520890197</c:v>
                </c:pt>
                <c:pt idx="32">
                  <c:v>3.7986817584426666</c:v>
                </c:pt>
                <c:pt idx="33">
                  <c:v>3.7780641071175554</c:v>
                </c:pt>
                <c:pt idx="34">
                  <c:v>3.7563152690606061</c:v>
                </c:pt>
                <c:pt idx="35">
                  <c:v>3.7363988747876307</c:v>
                </c:pt>
                <c:pt idx="36">
                  <c:v>3.4558125113773839</c:v>
                </c:pt>
                <c:pt idx="37">
                  <c:v>3.4580765309711419</c:v>
                </c:pt>
                <c:pt idx="38">
                  <c:v>3.4322929156990929</c:v>
                </c:pt>
                <c:pt idx="39">
                  <c:v>3.4294666053173808</c:v>
                </c:pt>
                <c:pt idx="40">
                  <c:v>3.4159670110598919</c:v>
                </c:pt>
                <c:pt idx="41">
                  <c:v>3.4201182278335964</c:v>
                </c:pt>
                <c:pt idx="42">
                  <c:v>3.4218272592173395</c:v>
                </c:pt>
                <c:pt idx="43">
                  <c:v>3.4237878153897028</c:v>
                </c:pt>
                <c:pt idx="44">
                  <c:v>3.4083507275588283</c:v>
                </c:pt>
                <c:pt idx="45">
                  <c:v>3.4020812391568414</c:v>
                </c:pt>
                <c:pt idx="46">
                  <c:v>3.4020812391568414</c:v>
                </c:pt>
                <c:pt idx="47">
                  <c:v>3.3984252510849835</c:v>
                </c:pt>
                <c:pt idx="48">
                  <c:v>3.4233385382546433</c:v>
                </c:pt>
                <c:pt idx="49">
                  <c:v>3.4028990616288155</c:v>
                </c:pt>
                <c:pt idx="50">
                  <c:v>3.3957879110412104</c:v>
                </c:pt>
                <c:pt idx="51">
                  <c:v>3.3897417417041367</c:v>
                </c:pt>
                <c:pt idx="52">
                  <c:v>3.532547862485254</c:v>
                </c:pt>
                <c:pt idx="53">
                  <c:v>3.5223072360573191</c:v>
                </c:pt>
                <c:pt idx="54">
                  <c:v>3.531222161157932</c:v>
                </c:pt>
                <c:pt idx="55">
                  <c:v>3.516315002873466</c:v>
                </c:pt>
                <c:pt idx="56">
                  <c:v>3.5487250133520516</c:v>
                </c:pt>
                <c:pt idx="57">
                  <c:v>3.5570369313619805</c:v>
                </c:pt>
                <c:pt idx="58">
                  <c:v>3.5407902686958788</c:v>
                </c:pt>
                <c:pt idx="59">
                  <c:v>3.4955642872829795</c:v>
                </c:pt>
                <c:pt idx="60">
                  <c:v>3.4825774152829987</c:v>
                </c:pt>
                <c:pt idx="61">
                  <c:v>3.5068421983607481</c:v>
                </c:pt>
                <c:pt idx="62">
                  <c:v>3.497029933055757</c:v>
                </c:pt>
                <c:pt idx="63">
                  <c:v>3.4998039255103173</c:v>
                </c:pt>
                <c:pt idx="64">
                  <c:v>3.5000150383462008</c:v>
                </c:pt>
                <c:pt idx="65">
                  <c:v>3.4915092791612228</c:v>
                </c:pt>
                <c:pt idx="66">
                  <c:v>3.5179114241413902</c:v>
                </c:pt>
                <c:pt idx="67">
                  <c:v>3.4307113267683511</c:v>
                </c:pt>
                <c:pt idx="68">
                  <c:v>3.5575065800949908</c:v>
                </c:pt>
                <c:pt idx="69">
                  <c:v>3.5313830843580698</c:v>
                </c:pt>
                <c:pt idx="70">
                  <c:v>3.5427122795293475</c:v>
                </c:pt>
                <c:pt idx="71">
                  <c:v>3.5681331902564972</c:v>
                </c:pt>
                <c:pt idx="72">
                  <c:v>3.5677458208309609</c:v>
                </c:pt>
                <c:pt idx="73">
                  <c:v>3.6009599984577374</c:v>
                </c:pt>
                <c:pt idx="74">
                  <c:v>3.5610623238165386</c:v>
                </c:pt>
                <c:pt idx="75">
                  <c:v>3.5581543619420781</c:v>
                </c:pt>
                <c:pt idx="76">
                  <c:v>3.545067733347719</c:v>
                </c:pt>
                <c:pt idx="77">
                  <c:v>3.5451402814838699</c:v>
                </c:pt>
                <c:pt idx="78">
                  <c:v>3.559861714905225</c:v>
                </c:pt>
                <c:pt idx="79">
                  <c:v>3.5520202238156147</c:v>
                </c:pt>
                <c:pt idx="80">
                  <c:v>3.5265123134091296</c:v>
                </c:pt>
                <c:pt idx="81">
                  <c:v>3.5408505732828957</c:v>
                </c:pt>
                <c:pt idx="82">
                  <c:v>3.5331883803179909</c:v>
                </c:pt>
                <c:pt idx="83">
                  <c:v>3.5300107195396326</c:v>
                </c:pt>
                <c:pt idx="84">
                  <c:v>3.5311411999321369</c:v>
                </c:pt>
                <c:pt idx="85">
                  <c:v>3.5418201003319503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594112"/>
        <c:axId val="167225600"/>
      </c:lineChart>
      <c:dateAx>
        <c:axId val="15398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crossAx val="167106432"/>
        <c:crosses val="autoZero"/>
        <c:auto val="1"/>
        <c:lblOffset val="100"/>
        <c:baseTimeUnit val="days"/>
      </c:dateAx>
      <c:valAx>
        <c:axId val="1671064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5398028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3.3532678249929504E-2"/>
                <c:y val="0.35290532008435971"/>
              </c:manualLayout>
            </c:layout>
          </c:dispUnitsLbl>
        </c:dispUnits>
      </c:valAx>
      <c:valAx>
        <c:axId val="167225600"/>
        <c:scaling>
          <c:orientation val="minMax"/>
          <c:min val="3"/>
        </c:scaling>
        <c:delete val="0"/>
        <c:axPos val="r"/>
        <c:numFmt formatCode="General" sourceLinked="1"/>
        <c:majorTickMark val="out"/>
        <c:minorTickMark val="none"/>
        <c:tickLblPos val="nextTo"/>
        <c:crossAx val="171594112"/>
        <c:crosses val="max"/>
        <c:crossBetween val="between"/>
      </c:valAx>
      <c:dateAx>
        <c:axId val="17159411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67225600"/>
        <c:crosses val="autoZero"/>
        <c:auto val="1"/>
        <c:lblOffset val="100"/>
        <c:baseTimeUnit val="days"/>
      </c:dateAx>
    </c:plotArea>
    <c:legend>
      <c:legendPos val="r"/>
      <c:layout>
        <c:manualLayout>
          <c:xMode val="edge"/>
          <c:yMode val="edge"/>
          <c:x val="3.3722546720934943E-2"/>
          <c:y val="0.92814929097607402"/>
          <c:w val="0.88514081275441259"/>
          <c:h val="7.097158165866840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Distribución Bancarios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FINVIT!$B$30:$B$32</c:f>
              <c:strCache>
                <c:ptCount val="3"/>
                <c:pt idx="0">
                  <c:v>94_BINBUR_13-2</c:v>
                </c:pt>
                <c:pt idx="1">
                  <c:v>94_BINBUR_13-4</c:v>
                </c:pt>
                <c:pt idx="2">
                  <c:v>F_CSBANCO_15004</c:v>
                </c:pt>
              </c:strCache>
            </c:strRef>
          </c:cat>
          <c:val>
            <c:numRef>
              <c:f>FINVIT!$C$30:$C$32</c:f>
              <c:numCache>
                <c:formatCode>_-* #,##0_-;\-* #,##0_-;_-* "-"??_-;_-@_-</c:formatCode>
                <c:ptCount val="3"/>
                <c:pt idx="0">
                  <c:v>200624.54</c:v>
                </c:pt>
                <c:pt idx="1">
                  <c:v>301361.83</c:v>
                </c:pt>
                <c:pt idx="2">
                  <c:v>400442.1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8.4632545931758535E-2"/>
          <c:y val="0.20821777486147569"/>
          <c:w val="0.84184580052493441"/>
          <c:h val="7.828101032825442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Distribución Guber Nominal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FINVIT!$B$35:$B$40</c:f>
              <c:strCache>
                <c:ptCount val="6"/>
                <c:pt idx="0">
                  <c:v>95_PEMEX_12</c:v>
                </c:pt>
                <c:pt idx="1">
                  <c:v>95_FEFA_13</c:v>
                </c:pt>
                <c:pt idx="2">
                  <c:v>95_PEMEX_13</c:v>
                </c:pt>
                <c:pt idx="3">
                  <c:v>95_FNCOT_14</c:v>
                </c:pt>
                <c:pt idx="4">
                  <c:v>95_PEMEX_14</c:v>
                </c:pt>
                <c:pt idx="5">
                  <c:v>IM_BPAG28_161222</c:v>
                </c:pt>
              </c:strCache>
            </c:strRef>
          </c:cat>
          <c:val>
            <c:numRef>
              <c:f>FINVIT!$C$35:$C$40</c:f>
              <c:numCache>
                <c:formatCode>_-* #,##0_-;\-* #,##0_-;_-* "-"??_-;_-@_-</c:formatCode>
                <c:ptCount val="6"/>
                <c:pt idx="0">
                  <c:v>618720.52</c:v>
                </c:pt>
                <c:pt idx="1">
                  <c:v>500043.2</c:v>
                </c:pt>
                <c:pt idx="2">
                  <c:v>900976.75</c:v>
                </c:pt>
                <c:pt idx="3">
                  <c:v>400973.56</c:v>
                </c:pt>
                <c:pt idx="4">
                  <c:v>498763.9</c:v>
                </c:pt>
                <c:pt idx="5">
                  <c:v>399305.68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Distribución Corporativos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FINVIT!$B$43:$B$54</c:f>
              <c:strCache>
                <c:ptCount val="12"/>
                <c:pt idx="0">
                  <c:v>91_ABCCB_14-2</c:v>
                </c:pt>
                <c:pt idx="1">
                  <c:v>91_DAIMLER_14-3</c:v>
                </c:pt>
                <c:pt idx="2">
                  <c:v>91_ALSEA_13</c:v>
                </c:pt>
                <c:pt idx="3">
                  <c:v>91_FACILSA_14</c:v>
                </c:pt>
                <c:pt idx="4">
                  <c:v>91_FACILSA_14-2</c:v>
                </c:pt>
                <c:pt idx="5">
                  <c:v>91_FORD_14</c:v>
                </c:pt>
                <c:pt idx="6">
                  <c:v>91_DAIMLER_14-2</c:v>
                </c:pt>
                <c:pt idx="7">
                  <c:v>91_FACILSA_15</c:v>
                </c:pt>
                <c:pt idx="8">
                  <c:v>91_VWLEASE_13-2</c:v>
                </c:pt>
                <c:pt idx="9">
                  <c:v>91_BNPPPF_15</c:v>
                </c:pt>
                <c:pt idx="10">
                  <c:v>91_IDEAL_11-2</c:v>
                </c:pt>
                <c:pt idx="11">
                  <c:v>93_ARREACT_04215</c:v>
                </c:pt>
              </c:strCache>
            </c:strRef>
          </c:cat>
          <c:val>
            <c:numRef>
              <c:f>FINVIT!$C$43:$C$54</c:f>
              <c:numCache>
                <c:formatCode>_-* #,##0_-;\-* #,##0_-;_-* "-"??_-;_-@_-</c:formatCode>
                <c:ptCount val="12"/>
                <c:pt idx="0">
                  <c:v>400958.55</c:v>
                </c:pt>
                <c:pt idx="1">
                  <c:v>250678.36</c:v>
                </c:pt>
                <c:pt idx="2">
                  <c:v>176311.24</c:v>
                </c:pt>
                <c:pt idx="3">
                  <c:v>346122.76</c:v>
                </c:pt>
                <c:pt idx="4">
                  <c:v>132945.54</c:v>
                </c:pt>
                <c:pt idx="5">
                  <c:v>501274.12</c:v>
                </c:pt>
                <c:pt idx="6">
                  <c:v>250541.4</c:v>
                </c:pt>
                <c:pt idx="7">
                  <c:v>250711.67</c:v>
                </c:pt>
                <c:pt idx="8">
                  <c:v>288808.95</c:v>
                </c:pt>
                <c:pt idx="9">
                  <c:v>500305.09</c:v>
                </c:pt>
                <c:pt idx="10">
                  <c:v>501033.81</c:v>
                </c:pt>
                <c:pt idx="11">
                  <c:v>400890.14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193856"/>
        <c:axId val="153207936"/>
        <c:axId val="0"/>
      </c:bar3DChart>
      <c:catAx>
        <c:axId val="1531938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53207936"/>
        <c:crosses val="autoZero"/>
        <c:auto val="1"/>
        <c:lblAlgn val="ctr"/>
        <c:lblOffset val="100"/>
        <c:noMultiLvlLbl val="0"/>
      </c:catAx>
      <c:valAx>
        <c:axId val="153207936"/>
        <c:scaling>
          <c:orientation val="minMax"/>
        </c:scaling>
        <c:delete val="0"/>
        <c:axPos val="l"/>
        <c:majorGridlines/>
        <c:numFmt formatCode="_-* #,##0_-;\-* #,##0_-;_-* &quot;-&quot;??_-;_-@_-" sourceLinked="1"/>
        <c:majorTickMark val="none"/>
        <c:minorTickMark val="none"/>
        <c:tickLblPos val="nextTo"/>
        <c:crossAx val="153193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Composición</a:t>
            </a:r>
            <a:r>
              <a:rPr lang="es-MX" baseline="0"/>
              <a:t> FANVIT: Clase de Activo</a:t>
            </a:r>
          </a:p>
          <a:p>
            <a:pPr>
              <a:defRPr/>
            </a:pPr>
            <a:r>
              <a:rPr lang="es-MX" b="0" baseline="0"/>
              <a:t>(porcentaje)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29330708661416"/>
          <c:y val="4.9845583354244057E-2"/>
          <c:w val="0.7859969378827647"/>
          <c:h val="0.9470064260245753"/>
        </c:manualLayout>
      </c:layout>
      <c:pie3DChart>
        <c:varyColors val="1"/>
        <c:ser>
          <c:idx val="0"/>
          <c:order val="0"/>
          <c:tx>
            <c:strRef>
              <c:f>FANVIT!$L$77</c:f>
              <c:strCache>
                <c:ptCount val="1"/>
                <c:pt idx="0">
                  <c:v>% Tenencia</c:v>
                </c:pt>
              </c:strCache>
            </c:strRef>
          </c:tx>
          <c:dLbls>
            <c:dLbl>
              <c:idx val="0"/>
              <c:layout>
                <c:manualLayout>
                  <c:x val="-0.11689206036745407"/>
                  <c:y val="-0.275000569103117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6.077646544181977E-2"/>
                  <c:y val="-0.1270881832475404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FANVIT!$K$78:$K$85</c:f>
              <c:strCache>
                <c:ptCount val="8"/>
                <c:pt idx="0">
                  <c:v>Tasa Real Guber</c:v>
                </c:pt>
                <c:pt idx="1">
                  <c:v>Tasa Nominal Guber</c:v>
                </c:pt>
                <c:pt idx="2">
                  <c:v>Renta Variable</c:v>
                </c:pt>
                <c:pt idx="3">
                  <c:v>Renta Variable Divisas</c:v>
                </c:pt>
                <c:pt idx="4">
                  <c:v>Fibras</c:v>
                </c:pt>
                <c:pt idx="5">
                  <c:v>CB estructurados</c:v>
                </c:pt>
                <c:pt idx="6">
                  <c:v>Certificados Bursátiles</c:v>
                </c:pt>
                <c:pt idx="7">
                  <c:v>Liquidez</c:v>
                </c:pt>
              </c:strCache>
            </c:strRef>
          </c:cat>
          <c:val>
            <c:numRef>
              <c:f>FANVIT!$L$78:$L$85</c:f>
              <c:numCache>
                <c:formatCode>0.00%</c:formatCode>
                <c:ptCount val="8"/>
                <c:pt idx="0">
                  <c:v>0.52135316455696201</c:v>
                </c:pt>
                <c:pt idx="1">
                  <c:v>0.25436607594936711</c:v>
                </c:pt>
                <c:pt idx="2">
                  <c:v>4.3098734177215194E-2</c:v>
                </c:pt>
                <c:pt idx="3">
                  <c:v>0</c:v>
                </c:pt>
                <c:pt idx="4">
                  <c:v>1.4732911392405066E-2</c:v>
                </c:pt>
                <c:pt idx="5">
                  <c:v>3.4021518987341771E-2</c:v>
                </c:pt>
                <c:pt idx="6">
                  <c:v>7.3400000000000007E-2</c:v>
                </c:pt>
                <c:pt idx="7">
                  <c:v>5.8999999999999997E-2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3.0027996500437439E-2"/>
          <c:y val="0.83610327376895144"/>
          <c:w val="0.93386089238845149"/>
          <c:h val="0.1384487897466195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362435606225901"/>
          <c:y val="9.1485221955951157E-2"/>
          <c:w val="0.57265202442771934"/>
          <c:h val="0.76630491840693826"/>
        </c:manualLayout>
      </c:layout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FANVIT!$A$86:$A$92</c:f>
              <c:strCache>
                <c:ptCount val="7"/>
                <c:pt idx="0">
                  <c:v>S_UDIBONO_160616</c:v>
                </c:pt>
                <c:pt idx="1">
                  <c:v>S_UDIBONO_171214</c:v>
                </c:pt>
                <c:pt idx="2">
                  <c:v>S_UDIBONO_190613</c:v>
                </c:pt>
                <c:pt idx="3">
                  <c:v>Otros UDIBONOS</c:v>
                </c:pt>
                <c:pt idx="4">
                  <c:v>IS_BPA</c:v>
                </c:pt>
                <c:pt idx="5">
                  <c:v>95_TFOVIS</c:v>
                </c:pt>
                <c:pt idx="6">
                  <c:v>Otros</c:v>
                </c:pt>
              </c:strCache>
            </c:strRef>
          </c:cat>
          <c:val>
            <c:numRef>
              <c:f>FANVIT!$B$86:$B$92</c:f>
              <c:numCache>
                <c:formatCode>_-"$"* #,##0_-;\-"$"* #,##0_-;_-"$"* "-"??_-;_-@_-</c:formatCode>
                <c:ptCount val="7"/>
                <c:pt idx="0">
                  <c:v>1795833872.29</c:v>
                </c:pt>
                <c:pt idx="1">
                  <c:v>4339754943.1899996</c:v>
                </c:pt>
                <c:pt idx="2">
                  <c:v>6825324499.4499998</c:v>
                </c:pt>
                <c:pt idx="3">
                  <c:v>8639082798.0499992</c:v>
                </c:pt>
                <c:pt idx="4">
                  <c:v>1315804836.02</c:v>
                </c:pt>
                <c:pt idx="5">
                  <c:v>856521939.19999993</c:v>
                </c:pt>
                <c:pt idx="6">
                  <c:v>1064316986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3.0655455700069136E-2"/>
          <c:y val="0.86716193084560078"/>
          <c:w val="0.94288332525659901"/>
          <c:h val="0.13283806915439916"/>
        </c:manualLayout>
      </c:layout>
      <c:overlay val="0"/>
      <c:txPr>
        <a:bodyPr/>
        <a:lstStyle/>
        <a:p>
          <a:pPr>
            <a:defRPr sz="800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Distribución Renta Variable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241995894304059"/>
          <c:y val="0.22471784776902887"/>
          <c:w val="0.55193636743119523"/>
          <c:h val="0.64767096821230674"/>
        </c:manualLayout>
      </c:layout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FANVIT!$A$3:$A$11</c:f>
              <c:strCache>
                <c:ptCount val="9"/>
                <c:pt idx="0">
                  <c:v>1_GICSA_B</c:v>
                </c:pt>
                <c:pt idx="1">
                  <c:v>1I_EZU_*</c:v>
                </c:pt>
                <c:pt idx="2">
                  <c:v>1I_HEZU_*</c:v>
                </c:pt>
                <c:pt idx="3">
                  <c:v>1I_IVV_*</c:v>
                </c:pt>
                <c:pt idx="4">
                  <c:v>1I_IWM_*</c:v>
                </c:pt>
                <c:pt idx="5">
                  <c:v>1B_IVVPESO_ISHRS</c:v>
                </c:pt>
                <c:pt idx="6">
                  <c:v>52_VECTPA_M</c:v>
                </c:pt>
                <c:pt idx="7">
                  <c:v>52_VECTSIC_M</c:v>
                </c:pt>
                <c:pt idx="8">
                  <c:v>2_CEMEX_09</c:v>
                </c:pt>
              </c:strCache>
            </c:strRef>
          </c:cat>
          <c:val>
            <c:numRef>
              <c:f>FANVIT!$H$3:$H$11</c:f>
              <c:numCache>
                <c:formatCode>_-"$"* #,##0_-;\-"$"* #,##0_-;_-"$"* "-"??_-;_-@_-</c:formatCode>
                <c:ptCount val="9"/>
                <c:pt idx="0">
                  <c:v>155899775.31</c:v>
                </c:pt>
                <c:pt idx="1">
                  <c:v>259790902.27000001</c:v>
                </c:pt>
                <c:pt idx="2">
                  <c:v>194147849.41</c:v>
                </c:pt>
                <c:pt idx="3">
                  <c:v>573086536.59000003</c:v>
                </c:pt>
                <c:pt idx="4">
                  <c:v>161437834.58000001</c:v>
                </c:pt>
                <c:pt idx="5">
                  <c:v>40642150</c:v>
                </c:pt>
                <c:pt idx="6">
                  <c:v>124857266.81999999</c:v>
                </c:pt>
                <c:pt idx="7">
                  <c:v>126986529.72</c:v>
                </c:pt>
                <c:pt idx="8">
                  <c:v>338950712.25999999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Century Gothic" pitchFamily="34" charset="0"/>
        </a:defRPr>
      </a:pPr>
      <a:endParaRPr lang="es-MX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Distribución Fibras</a:t>
            </a:r>
          </a:p>
        </c:rich>
      </c:tx>
      <c:layout>
        <c:manualLayout>
          <c:xMode val="edge"/>
          <c:yMode val="edge"/>
          <c:x val="0.21420144356955381"/>
          <c:y val="9.722222222222222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FANVIT!$A$12:$A$14</c:f>
              <c:strCache>
                <c:ptCount val="3"/>
                <c:pt idx="0">
                  <c:v>CF_FIBRAMQ_12</c:v>
                </c:pt>
                <c:pt idx="1">
                  <c:v>CF_FIBRAPL_14</c:v>
                </c:pt>
                <c:pt idx="2">
                  <c:v>CF_TERRA_13</c:v>
                </c:pt>
              </c:strCache>
            </c:strRef>
          </c:cat>
          <c:val>
            <c:numRef>
              <c:f>FANVIT!$H$12:$H$14</c:f>
              <c:numCache>
                <c:formatCode>_-"$"* #,##0_-;\-"$"* #,##0_-;_-"$"* "-"??_-;_-@_-</c:formatCode>
                <c:ptCount val="3"/>
                <c:pt idx="0">
                  <c:v>411342659.25999999</c:v>
                </c:pt>
                <c:pt idx="1">
                  <c:v>230003259.63999999</c:v>
                </c:pt>
                <c:pt idx="2">
                  <c:v>32363973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itchFamily="34" charset="0"/>
        </a:defRPr>
      </a:pPr>
      <a:endParaRPr lang="es-MX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Century Gothic" pitchFamily="34" charset="0"/>
              </a:defRPr>
            </a:pPr>
            <a:r>
              <a:rPr lang="es-MX" sz="1400">
                <a:latin typeface="Century Gothic" pitchFamily="34" charset="0"/>
              </a:rPr>
              <a:t>Distribución CB's Estructurados</a:t>
            </a:r>
          </a:p>
        </c:rich>
      </c:tx>
      <c:layout>
        <c:manualLayout>
          <c:xMode val="edge"/>
          <c:yMode val="edge"/>
          <c:x val="0.16883333333333334"/>
          <c:y val="7.407407407407407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b="1">
                    <a:latin typeface="Century Gothic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(FANVIT!$A$18,FANVIT!$A$23,FANVIT!$A$78:$A$80)</c:f>
              <c:strCache>
                <c:ptCount val="5"/>
                <c:pt idx="0">
                  <c:v>91_ACOSTCB_15</c:v>
                </c:pt>
                <c:pt idx="1">
                  <c:v>91_GHOCB_14</c:v>
                </c:pt>
                <c:pt idx="2">
                  <c:v>90_CHIHCB_13U</c:v>
                </c:pt>
                <c:pt idx="3">
                  <c:v>91_OPI_15U</c:v>
                </c:pt>
                <c:pt idx="4">
                  <c:v>90_PAMMCB_14U</c:v>
                </c:pt>
              </c:strCache>
            </c:strRef>
          </c:cat>
          <c:val>
            <c:numRef>
              <c:f>(FANVIT!$H$18,FANVIT!$H$23,FANVIT!$H$78:$H$80)</c:f>
              <c:numCache>
                <c:formatCode>_-"$"* #,##0_-;\-"$"* #,##0_-;_-"$"* "-"??_-;_-@_-</c:formatCode>
                <c:ptCount val="5"/>
                <c:pt idx="0">
                  <c:v>391020772</c:v>
                </c:pt>
                <c:pt idx="1">
                  <c:v>320819824</c:v>
                </c:pt>
                <c:pt idx="2">
                  <c:v>183085102.18000001</c:v>
                </c:pt>
                <c:pt idx="3">
                  <c:v>395202601.68000001</c:v>
                </c:pt>
                <c:pt idx="4">
                  <c:v>282130596.60000002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>
              <a:latin typeface="Century Gothic" pitchFamily="34" charset="0"/>
            </a:defRPr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MX" sz="1400"/>
              <a:t>Distribución CB's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(FANVIT!$A$15:$A$16,FANVIT!$A$19:$A$22,FANVIT!$A$24:$A$40)</c:f>
              <c:strCache>
                <c:ptCount val="23"/>
                <c:pt idx="0">
                  <c:v>99_SCOTIAB_7-15</c:v>
                </c:pt>
                <c:pt idx="1">
                  <c:v>J_BSAN_S00567</c:v>
                </c:pt>
                <c:pt idx="2">
                  <c:v>91_ALSEA_15</c:v>
                </c:pt>
                <c:pt idx="3">
                  <c:v>91_DOIXCB_15</c:v>
                </c:pt>
                <c:pt idx="4">
                  <c:v>91_EXITUCB_15</c:v>
                </c:pt>
                <c:pt idx="5">
                  <c:v>91_FUNO_13-2</c:v>
                </c:pt>
                <c:pt idx="6">
                  <c:v>91_HOLCIM_15</c:v>
                </c:pt>
                <c:pt idx="7">
                  <c:v>91_RCENTRO_14</c:v>
                </c:pt>
                <c:pt idx="8">
                  <c:v>91_RCO_14</c:v>
                </c:pt>
                <c:pt idx="9">
                  <c:v>91_GASN_15</c:v>
                </c:pt>
                <c:pt idx="10">
                  <c:v>93_ABNGOA_00115</c:v>
                </c:pt>
                <c:pt idx="11">
                  <c:v>93_ABNGOA_00215</c:v>
                </c:pt>
                <c:pt idx="12">
                  <c:v>93_ABNGOA_00315</c:v>
                </c:pt>
                <c:pt idx="13">
                  <c:v>93_ABNGOA_00515</c:v>
                </c:pt>
                <c:pt idx="14">
                  <c:v>93_ABNGOA_00615</c:v>
                </c:pt>
                <c:pt idx="15">
                  <c:v>93_ARREACT_03215</c:v>
                </c:pt>
                <c:pt idx="16">
                  <c:v>93_FACTOR_00415</c:v>
                </c:pt>
                <c:pt idx="17">
                  <c:v>94_CSBANCO_14</c:v>
                </c:pt>
                <c:pt idx="18">
                  <c:v>F_CSBANCO_15004</c:v>
                </c:pt>
                <c:pt idx="19">
                  <c:v>J_BSAN_S00619</c:v>
                </c:pt>
                <c:pt idx="20">
                  <c:v>J_BSAN_S00626</c:v>
                </c:pt>
                <c:pt idx="21">
                  <c:v>J_BSAN_S00627</c:v>
                </c:pt>
                <c:pt idx="22">
                  <c:v>JE_AMX_1122</c:v>
                </c:pt>
              </c:strCache>
            </c:strRef>
          </c:cat>
          <c:val>
            <c:numRef>
              <c:f>(FANVIT!$I$16:$I$17,FANVIT!$I$19:$I$22,FANVIT!$I$24:$I$40)</c:f>
              <c:numCache>
                <c:formatCode>0.00</c:formatCode>
                <c:ptCount val="23"/>
                <c:pt idx="0">
                  <c:v>0.31443037974683546</c:v>
                </c:pt>
                <c:pt idx="1">
                  <c:v>0.32443037974683547</c:v>
                </c:pt>
                <c:pt idx="2">
                  <c:v>0.42443037974683545</c:v>
                </c:pt>
                <c:pt idx="3">
                  <c:v>0.44443037974683547</c:v>
                </c:pt>
                <c:pt idx="4">
                  <c:v>0.34443037974683549</c:v>
                </c:pt>
                <c:pt idx="5">
                  <c:v>0.26443037974683548</c:v>
                </c:pt>
                <c:pt idx="6">
                  <c:v>0.31443037974683546</c:v>
                </c:pt>
                <c:pt idx="7">
                  <c:v>0.68443037974683552</c:v>
                </c:pt>
                <c:pt idx="8">
                  <c:v>0.68443037974683552</c:v>
                </c:pt>
                <c:pt idx="9">
                  <c:v>0.61</c:v>
                </c:pt>
                <c:pt idx="10">
                  <c:v>0.11443037974683544</c:v>
                </c:pt>
                <c:pt idx="11">
                  <c:v>0.18443037974683543</c:v>
                </c:pt>
                <c:pt idx="12">
                  <c:v>0.16443037974683544</c:v>
                </c:pt>
                <c:pt idx="13">
                  <c:v>0.32443037974683547</c:v>
                </c:pt>
                <c:pt idx="14">
                  <c:v>0.32443037974683547</c:v>
                </c:pt>
                <c:pt idx="15">
                  <c:v>4.4430379746835447E-2</c:v>
                </c:pt>
                <c:pt idx="16">
                  <c:v>8.4430379746835441E-2</c:v>
                </c:pt>
                <c:pt idx="17">
                  <c:v>0.13443037974683544</c:v>
                </c:pt>
                <c:pt idx="18">
                  <c:v>0.43443037974683546</c:v>
                </c:pt>
                <c:pt idx="19">
                  <c:v>0.32443037974683547</c:v>
                </c:pt>
                <c:pt idx="20">
                  <c:v>0.24443037974683543</c:v>
                </c:pt>
                <c:pt idx="21">
                  <c:v>0.32443037974683547</c:v>
                </c:pt>
                <c:pt idx="22">
                  <c:v>0.42443037974683545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53960832"/>
        <c:axId val="153962368"/>
      </c:barChart>
      <c:catAx>
        <c:axId val="1539608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53962368"/>
        <c:crosses val="autoZero"/>
        <c:auto val="1"/>
        <c:lblAlgn val="ctr"/>
        <c:lblOffset val="100"/>
        <c:noMultiLvlLbl val="0"/>
      </c:catAx>
      <c:valAx>
        <c:axId val="15396236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crossAx val="1539608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Century Gothic" pitchFamily="34" charset="0"/>
        </a:defRPr>
      </a:pPr>
      <a:endParaRPr lang="es-MX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A75A6CE-42F9-4E01-AD14-17456ACECB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0B1C575A-FA3C-4170-BDE2-E20A3839939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7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3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5202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38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1" dirty="0" smtClean="0"/>
              <a:t>PENDIENTE DE ACTUALIZAR</a:t>
            </a: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>
                <a:solidFill>
                  <a:prstClr val="black"/>
                </a:solidFill>
              </a:rPr>
              <a:pPr/>
              <a:t>12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>
                <a:solidFill>
                  <a:prstClr val="black"/>
                </a:solidFill>
              </a:rPr>
              <a:pPr/>
              <a:t>13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045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5202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16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14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14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16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856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7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0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68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4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0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05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4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59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46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7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369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101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8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747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261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17/07/2015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17/07/2015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7602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9FB4-0E9D-2A4D-AD78-B250C3D9B52A}" type="datetimeFigureOut">
              <a:rPr lang="es-ES" smtClean="0"/>
              <a:t>17/07/2015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1642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78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74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843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423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400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773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684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979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062978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/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 smtClean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 smtClean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897695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60013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311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41111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9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vmlDrawing" Target="../drawings/vmlDrawing2.vml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9.xml"/><Relationship Id="rId9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2.xml"/><Relationship Id="rId7" Type="http://schemas.openxmlformats.org/officeDocument/2006/relationships/vmlDrawing" Target="../drawings/vmlDrawing3.v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4.xml"/><Relationship Id="rId10" Type="http://schemas.openxmlformats.org/officeDocument/2006/relationships/oleObject" Target="../embeddings/oleObject3.bin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vmlDrawing" Target="../drawings/vmlDrawing4.vml"/><Relationship Id="rId5" Type="http://schemas.openxmlformats.org/officeDocument/2006/relationships/theme" Target="../theme/theme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8.xml"/><Relationship Id="rId9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vmlDrawing" Target="../drawings/vmlDrawing5.vml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2.xml"/><Relationship Id="rId9" Type="http://schemas.openxmlformats.org/officeDocument/2006/relationships/oleObject" Target="../embeddings/oleObject5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4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5.xml"/><Relationship Id="rId7" Type="http://schemas.openxmlformats.org/officeDocument/2006/relationships/tags" Target="../tags/tag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vmlDrawing" Target="../drawings/vmlDrawing6.vml"/><Relationship Id="rId5" Type="http://schemas.openxmlformats.org/officeDocument/2006/relationships/theme" Target="../theme/theme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66.xml"/><Relationship Id="rId9" Type="http://schemas.openxmlformats.org/officeDocument/2006/relationships/oleObject" Target="../embeddings/oleObject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3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1" r:id="rId3"/>
    <p:sldLayoutId id="2147483663" r:id="rId4"/>
    <p:sldLayoutId id="2147483742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79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296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1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5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69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434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6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17/07/2015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17/07/2015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fld id="{159B8E50-2913-534B-9255-2DC851564FC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17/07/2015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/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239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12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2.xml"/><Relationship Id="rId4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654" y="2339632"/>
            <a:ext cx="4369271" cy="1051612"/>
          </a:xfrm>
        </p:spPr>
        <p:txBody>
          <a:bodyPr>
            <a:normAutofit fontScale="90000"/>
          </a:bodyPr>
          <a:lstStyle/>
          <a:p>
            <a:r>
              <a:rPr lang="es-MX" sz="2500" b="1" dirty="0" smtClean="0">
                <a:latin typeface="Century Gothic" pitchFamily="34" charset="0"/>
              </a:rPr>
              <a:t>Grupo de Trabajo de Inversiones </a:t>
            </a:r>
            <a:r>
              <a:rPr lang="es-MX" sz="2500" b="1" dirty="0">
                <a:latin typeface="Century Gothic" pitchFamily="34" charset="0"/>
              </a:rPr>
              <a:t>Sesión número </a:t>
            </a:r>
            <a:r>
              <a:rPr lang="es-MX" sz="2500" b="1" dirty="0" smtClean="0">
                <a:latin typeface="Century Gothic" pitchFamily="34" charset="0"/>
              </a:rPr>
              <a:t>10</a:t>
            </a:r>
            <a:endParaRPr lang="es-MX" sz="2500" b="1" dirty="0">
              <a:latin typeface="Century Gothic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504654" y="3501768"/>
            <a:ext cx="4119605" cy="980989"/>
          </a:xfrm>
        </p:spPr>
        <p:txBody>
          <a:bodyPr>
            <a:normAutofit/>
          </a:bodyPr>
          <a:lstStyle/>
          <a:p>
            <a:r>
              <a:rPr lang="es-MX" sz="2000" dirty="0" smtClean="0">
                <a:latin typeface="Century Gothic" pitchFamily="34" charset="0"/>
              </a:rPr>
              <a:t>Julio 2015</a:t>
            </a:r>
            <a:endParaRPr lang="es-MX" sz="2000" dirty="0"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0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215221"/>
            <a:ext cx="80092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Informe sobre el entorno económico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 del FINVIT.</a:t>
            </a:r>
          </a:p>
          <a:p>
            <a:pPr algn="just" defTabSz="457200">
              <a:spcAft>
                <a:spcPts val="2400"/>
              </a:spcAft>
            </a:pPr>
            <a:endParaRPr lang="es-MX" sz="1600" b="1" dirty="0">
              <a:solidFill>
                <a:srgbClr val="CD0000"/>
              </a:solidFill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51156" y="1125128"/>
            <a:ext cx="832312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</a:t>
            </a:r>
            <a:r>
              <a:rPr lang="es-MX" sz="1600" b="1" dirty="0" smtClean="0">
                <a:latin typeface="Century Gothic" pitchFamily="34" charset="0"/>
              </a:rPr>
              <a:t>10</a:t>
            </a:r>
            <a:endParaRPr lang="es-MX" sz="1600" b="1" dirty="0">
              <a:latin typeface="Century Gothic" pitchFamily="34" charset="0"/>
            </a:endParaRPr>
          </a:p>
          <a:p>
            <a:pPr algn="ctr" defTabSz="457200"/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20 </a:t>
            </a:r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de </a:t>
            </a:r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julio </a:t>
            </a:r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311235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Entorno económico nacional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1897" y="1085135"/>
            <a:ext cx="8470397" cy="1157962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itchFamily="34" charset="0"/>
              </a:rPr>
              <a:t>Cambio de motores para México: </a:t>
            </a:r>
            <a:r>
              <a:rPr lang="es-ES" sz="1200" dirty="0" smtClean="0">
                <a:latin typeface="Century Gothic" pitchFamily="34" charset="0"/>
              </a:rPr>
              <a:t>Originalmente, se esperaba que el país creciera en 2015 basado en un mayor gasto gubernamental y en inversión (inducida por la Reforma Energética y un mayor crecimiento de Estados Unidos). En la segunda mitad de 2014 vimos un descenso marcado en el petróleo y una depreciación en el tipo de cambio, lo que cambió la ecuación a un crecimiento sustentado en exportaciones, que no ha sido tan robusto. Dado eso, ha habido una baja en los pronósticos de crecimiento.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ES" sz="1200" b="1" dirty="0" smtClean="0">
                <a:latin typeface="Century Gothic" pitchFamily="34" charset="0"/>
              </a:rPr>
              <a:t>En precios, este año se ha dado el menor aumento en inflación en los meses de enero a junio desde que hay registro. </a:t>
            </a:r>
            <a:r>
              <a:rPr lang="es-ES" sz="1200" dirty="0" smtClean="0">
                <a:latin typeface="Century Gothic" pitchFamily="34" charset="0"/>
              </a:rPr>
              <a:t>El tipo de cambio no ha sido factor y el recorte en tarifas eléctricas y menores precios en telecomunicaciones han beneficiado a los consumidores. </a:t>
            </a:r>
            <a:endParaRPr lang="es-ES" sz="1200" dirty="0">
              <a:latin typeface="Century Gothic" pitchFamily="34" charset="0"/>
            </a:endParaRPr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34093" y="6584796"/>
            <a:ext cx="37353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Century Gothic" pitchFamily="34" charset="0"/>
              </a:rPr>
              <a:t>Fuente: INFONAVIT con datos del INEGI, Banco de México y </a:t>
            </a:r>
            <a:r>
              <a:rPr lang="es-ES" sz="800" dirty="0" err="1" smtClean="0">
                <a:latin typeface="Century Gothic" pitchFamily="34" charset="0"/>
              </a:rPr>
              <a:t>Bloomberg</a:t>
            </a:r>
            <a:endParaRPr lang="es-MX" sz="800" dirty="0">
              <a:latin typeface="Century Gothic" pitchFamily="34" charset="0"/>
            </a:endParaRPr>
          </a:p>
        </p:txBody>
      </p: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785440"/>
              </p:ext>
            </p:extLst>
          </p:nvPr>
        </p:nvGraphicFramePr>
        <p:xfrm>
          <a:off x="3037398" y="2916224"/>
          <a:ext cx="2798859" cy="34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Gráfico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018282"/>
              </p:ext>
            </p:extLst>
          </p:nvPr>
        </p:nvGraphicFramePr>
        <p:xfrm>
          <a:off x="6090699" y="2995737"/>
          <a:ext cx="2946393" cy="3363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Gráfico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780572"/>
              </p:ext>
            </p:extLst>
          </p:nvPr>
        </p:nvGraphicFramePr>
        <p:xfrm>
          <a:off x="144000" y="2916224"/>
          <a:ext cx="2658136" cy="331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621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3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215221"/>
            <a:ext cx="80092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 smtClean="0">
                <a:solidFill>
                  <a:srgbClr val="B2B2B2"/>
                </a:solidFill>
                <a:latin typeface="Century Gothic" pitchFamily="34" charset="0"/>
              </a:rPr>
              <a:t>Informe </a:t>
            </a: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sobre resultados, estrategia de inversión y composición  del FINVIT.</a:t>
            </a:r>
          </a:p>
          <a:p>
            <a:pPr algn="just" defTabSz="457200">
              <a:spcAft>
                <a:spcPts val="2400"/>
              </a:spcAft>
            </a:pPr>
            <a:endParaRPr lang="es-MX" sz="1600" b="1" dirty="0">
              <a:solidFill>
                <a:srgbClr val="CD0000"/>
              </a:solidFill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51156" y="1125128"/>
            <a:ext cx="832312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</a:t>
            </a:r>
            <a:r>
              <a:rPr lang="es-MX" sz="1600" b="1" dirty="0" smtClean="0">
                <a:latin typeface="Century Gothic" pitchFamily="34" charset="0"/>
              </a:rPr>
              <a:t>10</a:t>
            </a:r>
            <a:endParaRPr lang="es-MX" sz="1600" b="1" dirty="0">
              <a:latin typeface="Century Gothic" pitchFamily="34" charset="0"/>
            </a:endParaRPr>
          </a:p>
          <a:p>
            <a:pPr algn="ctr" defTabSz="457200"/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20 </a:t>
            </a:r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de </a:t>
            </a:r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julio </a:t>
            </a:r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37829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Estrategia de inversión 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5" name="Rectangle 54"/>
          <p:cNvSpPr/>
          <p:nvPr/>
        </p:nvSpPr>
        <p:spPr>
          <a:xfrm>
            <a:off x="146140" y="1575294"/>
            <a:ext cx="1440000" cy="3333133"/>
          </a:xfrm>
          <a:prstGeom prst="rect">
            <a:avLst/>
          </a:prstGeom>
          <a:solidFill>
            <a:srgbClr val="017475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Renta Fija</a:t>
            </a:r>
          </a:p>
        </p:txBody>
      </p:sp>
      <p:sp>
        <p:nvSpPr>
          <p:cNvPr id="6" name="Rectangle 55"/>
          <p:cNvSpPr/>
          <p:nvPr/>
        </p:nvSpPr>
        <p:spPr>
          <a:xfrm>
            <a:off x="163392" y="5128484"/>
            <a:ext cx="1440000" cy="1299612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0" tIns="91440" rIns="36000" bIns="91440" rtlCol="0" anchor="ctr" anchorCtr="1"/>
          <a:lstStyle/>
          <a:p>
            <a:pPr algn="ctr"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Renta Variable</a:t>
            </a:r>
          </a:p>
        </p:txBody>
      </p:sp>
      <p:cxnSp>
        <p:nvCxnSpPr>
          <p:cNvPr id="7" name="Straight Connector 74"/>
          <p:cNvCxnSpPr/>
          <p:nvPr/>
        </p:nvCxnSpPr>
        <p:spPr>
          <a:xfrm>
            <a:off x="255493" y="5017842"/>
            <a:ext cx="8565777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lumnHeader"/>
          <p:cNvSpPr>
            <a:spLocks noChangeArrowheads="1"/>
          </p:cNvSpPr>
          <p:nvPr/>
        </p:nvSpPr>
        <p:spPr bwMode="gray">
          <a:xfrm>
            <a:off x="35496" y="1190006"/>
            <a:ext cx="1620000" cy="25179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Dimensión</a:t>
            </a:r>
            <a:endParaRPr lang="es-MX" sz="1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1835696" y="1190006"/>
            <a:ext cx="6444000" cy="25179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Descripción</a:t>
            </a:r>
            <a:endParaRPr lang="es-MX" sz="1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810764" y="1575296"/>
            <a:ext cx="64800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itchFamily="34" charset="0"/>
                <a:cs typeface="Myriad Pro"/>
              </a:rPr>
              <a:t>Durante el mes 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se tomaron utilidades en Bonos nominales en la parte media y corta de la curva.</a:t>
            </a:r>
            <a:endParaRPr lang="es-MX" sz="1400" dirty="0">
              <a:latin typeface="Century Gothic" pitchFamily="34" charset="0"/>
              <a:cs typeface="Myriad Pro"/>
            </a:endParaRP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  <a:cs typeface="Myriad Pro"/>
              </a:rPr>
              <a:t>Se </a:t>
            </a:r>
            <a:r>
              <a:rPr lang="es-MX" sz="1400" dirty="0">
                <a:latin typeface="Century Gothic" pitchFamily="34" charset="0"/>
                <a:cs typeface="Myriad Pro"/>
              </a:rPr>
              <a:t>continuará con 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estrategias de valor relativo a lo largo de la curva nominal y real.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  <a:cs typeface="Myriad Pro"/>
              </a:rPr>
              <a:t>Se </a:t>
            </a:r>
            <a:r>
              <a:rPr lang="es-MX" sz="1400" dirty="0">
                <a:latin typeface="Century Gothic" pitchFamily="34" charset="0"/>
                <a:cs typeface="Myriad Pro"/>
              </a:rPr>
              <a:t>buscará aprovechar 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el periodo inflacionario a partir del segundo semestre del año, aumentando la duración en los bonos de tasa real que muestren las mejores tasas de inflación implícitas.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  <a:cs typeface="Myriad Pro"/>
              </a:rPr>
              <a:t>Compra </a:t>
            </a:r>
            <a:r>
              <a:rPr lang="es-MX" sz="1400" dirty="0">
                <a:latin typeface="Century Gothic" pitchFamily="34" charset="0"/>
                <a:cs typeface="Myriad Pro"/>
              </a:rPr>
              <a:t>de emisiones 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corporativas:  América Móvil, Gas Natural, Cemex, Pemex, CFE, TFOVIS, Estados y Municipios, Banca de Desarrollo y emisiones con buena calidad crediticia y buen spread.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  <a:cs typeface="Myriad Pro"/>
              </a:rPr>
              <a:t>Compra de instrumentos de tasa variable de corporativos con sobretasa referenciados a la TIIE como protección ante posibles alzas en la tasa de referencia de Banxico.</a:t>
            </a:r>
            <a:endParaRPr lang="es-MX" sz="1400" dirty="0">
              <a:latin typeface="Century Gothic" pitchFamily="34" charset="0"/>
              <a:cs typeface="Myriad Pro"/>
            </a:endParaRP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4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10764" y="5148616"/>
            <a:ext cx="66474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itchFamily="34" charset="0"/>
                <a:cs typeface="Myriad Pro"/>
              </a:rPr>
              <a:t>Se buscará diversificación internacional vía </a:t>
            </a:r>
            <a:r>
              <a:rPr lang="es-MX" sz="1400" dirty="0" err="1" smtClean="0">
                <a:latin typeface="Century Gothic" pitchFamily="34" charset="0"/>
                <a:cs typeface="Myriad Pro"/>
              </a:rPr>
              <a:t>ETF’s</a:t>
            </a:r>
            <a:r>
              <a:rPr lang="es-MX" sz="1400" dirty="0">
                <a:latin typeface="Century Gothic" pitchFamily="34" charset="0"/>
                <a:cs typeface="Myriad Pro"/>
              </a:rPr>
              <a:t>.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 Se participó en el ETF de Europa </a:t>
            </a:r>
            <a:r>
              <a:rPr lang="es-MX" sz="1400" dirty="0">
                <a:latin typeface="Century Gothic" pitchFamily="34" charset="0"/>
                <a:cs typeface="Myriad Pro"/>
              </a:rPr>
              <a:t>(EZU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), buscando exposición a la zona euro con expectativas de recuperación económica en esta zona.</a:t>
            </a:r>
          </a:p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itchFamily="34" charset="0"/>
                <a:cs typeface="Myriad Pro"/>
              </a:rPr>
              <a:t>Se buscarán mejores niveles de entrada para Renta Variable en EUA y </a:t>
            </a:r>
            <a:r>
              <a:rPr lang="es-MX" sz="1400" dirty="0">
                <a:latin typeface="Century Gothic" pitchFamily="34" charset="0"/>
                <a:cs typeface="Myriad Pro"/>
              </a:rPr>
              <a:t>México. 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Se participo en el ETF del S&amp;P 500 (</a:t>
            </a:r>
            <a:r>
              <a:rPr lang="es-MX" sz="1400" dirty="0" err="1" smtClean="0">
                <a:latin typeface="Century Gothic" pitchFamily="34" charset="0"/>
                <a:cs typeface="Myriad Pro"/>
              </a:rPr>
              <a:t>IVVPeso</a:t>
            </a:r>
            <a:r>
              <a:rPr lang="es-MX" sz="1400" dirty="0" smtClean="0">
                <a:latin typeface="Century Gothic" pitchFamily="34" charset="0"/>
                <a:cs typeface="Myriad Pro"/>
              </a:rPr>
              <a:t>,). </a:t>
            </a:r>
            <a:endParaRPr lang="es-MX" sz="1400" dirty="0">
              <a:latin typeface="Century Gothic" pitchFamily="34" charset="0"/>
              <a:cs typeface="Myriad Pro"/>
            </a:endParaRPr>
          </a:p>
          <a:p>
            <a:endParaRPr lang="es-MX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2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3690464"/>
              </p:ext>
            </p:extLst>
          </p:nvPr>
        </p:nvGraphicFramePr>
        <p:xfrm>
          <a:off x="3061658" y="2764095"/>
          <a:ext cx="5913043" cy="303185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13043"/>
              </a:tblGrid>
              <a:tr h="931605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50" b="0" dirty="0" smtClean="0">
                          <a:latin typeface="Century Gothic" pitchFamily="34" charset="0"/>
                        </a:rPr>
                        <a:t>Tomar utilidades</a:t>
                      </a:r>
                      <a:r>
                        <a:rPr lang="es-MX" sz="1150" b="0" baseline="0" dirty="0" smtClean="0">
                          <a:latin typeface="Century Gothic" pitchFamily="34" charset="0"/>
                        </a:rPr>
                        <a:t> en las posiciones de mediano plazo y disminuir la duración comprando emisoras de 2 y 5 años. Se compraron emisiones valor 95 con sobretasa por arriba de los 100 puntos base sobre bonos gubernamentales para incrementar el cupón del portafolio</a:t>
                      </a:r>
                    </a:p>
                    <a:p>
                      <a:pPr marL="0" indent="0" algn="just">
                        <a:buClr>
                          <a:schemeClr val="tx2"/>
                        </a:buClr>
                        <a:buFont typeface="Arial" pitchFamily="34" charset="0"/>
                        <a:buNone/>
                      </a:pPr>
                      <a:endParaRPr lang="es-MX" sz="1150" b="0" dirty="0" smtClean="0">
                        <a:latin typeface="Century Gothic" pitchFamily="34" charset="0"/>
                      </a:endParaRPr>
                    </a:p>
                    <a:p>
                      <a:pPr marL="285750" indent="-285750" algn="just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50" b="0" dirty="0" smtClean="0">
                          <a:latin typeface="Century Gothic" pitchFamily="34" charset="0"/>
                        </a:rPr>
                        <a:t>Ante la expectativa de alza de tasas, ponderar emisiones de tasa flotante.</a:t>
                      </a:r>
                      <a:endParaRPr lang="es-MX" sz="1150" b="0" dirty="0">
                        <a:latin typeface="Century Gothic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8231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50" dirty="0" smtClean="0">
                          <a:latin typeface="Century Gothic" pitchFamily="34" charset="0"/>
                        </a:rPr>
                        <a:t>Optimizar</a:t>
                      </a:r>
                      <a:r>
                        <a:rPr lang="es-MX" sz="1150" baseline="0" dirty="0" smtClean="0">
                          <a:latin typeface="Century Gothic" pitchFamily="34" charset="0"/>
                        </a:rPr>
                        <a:t> la relación entre calidad crediticia y sobretasa de mercado.</a:t>
                      </a:r>
                    </a:p>
                    <a:p>
                      <a:pPr marL="285750" indent="-285750" algn="just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50" baseline="0" dirty="0" smtClean="0">
                          <a:latin typeface="Century Gothic" pitchFamily="34" charset="0"/>
                        </a:rPr>
                        <a:t>Aumentar la tasa cupón del portafolio.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50" dirty="0" smtClean="0">
                          <a:latin typeface="Century Gothic" pitchFamily="34" charset="0"/>
                        </a:rPr>
                        <a:t>Tomar ventaja de la implementación del QE europeo participando</a:t>
                      </a:r>
                      <a:r>
                        <a:rPr lang="es-MX" sz="1150" baseline="0" dirty="0" smtClean="0">
                          <a:latin typeface="Century Gothic" pitchFamily="34" charset="0"/>
                        </a:rPr>
                        <a:t> en los ETF: HEZU y EZU.</a:t>
                      </a:r>
                    </a:p>
                    <a:p>
                      <a:pPr marL="285750" indent="-285750" algn="just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150" dirty="0" smtClean="0">
                          <a:latin typeface="Century Gothic" pitchFamily="34" charset="0"/>
                        </a:rPr>
                        <a:t>Construcción de posiciones tácticas en el mercado de renta variable mexicano (NAFTRAC) y estadounidense (IVV y IWM)</a:t>
                      </a:r>
                      <a:r>
                        <a:rPr lang="es-MX" sz="1150" baseline="0" dirty="0" smtClean="0">
                          <a:latin typeface="Century Gothic" pitchFamily="34" charset="0"/>
                        </a:rPr>
                        <a:t>. Se tomo utilidades a al IVV aprovechando  que el S&amp;P500 alcanzo niveles históricos</a:t>
                      </a:r>
                      <a:endParaRPr lang="es-MX" sz="1150" dirty="0" smtClean="0">
                        <a:latin typeface="Century Gothic" pitchFamily="34" charset="0"/>
                      </a:endParaRPr>
                    </a:p>
                    <a:p>
                      <a:pPr marL="0" indent="0" algn="just">
                        <a:buClr>
                          <a:schemeClr val="tx2"/>
                        </a:buClr>
                        <a:buFont typeface="Arial" pitchFamily="34" charset="0"/>
                        <a:buNone/>
                      </a:pPr>
                      <a:endParaRPr lang="es-MX" sz="1200" dirty="0">
                        <a:latin typeface="Century Gothic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144000" y="288000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b="1" dirty="0" smtClean="0">
                <a:latin typeface="Century Gothic" pitchFamily="34" charset="0"/>
              </a:rPr>
              <a:t>Estrategia por producto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6" name="ColumnHeader"/>
          <p:cNvSpPr>
            <a:spLocks noChangeArrowheads="1"/>
          </p:cNvSpPr>
          <p:nvPr/>
        </p:nvSpPr>
        <p:spPr bwMode="gray">
          <a:xfrm>
            <a:off x="275619" y="935297"/>
            <a:ext cx="2688482" cy="37490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itchFamily="34" charset="0"/>
              </a:rPr>
              <a:t>Tipo de instrumento</a:t>
            </a:r>
            <a:endParaRPr kumimoji="0" lang="es-MX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78611" y="1333959"/>
            <a:ext cx="2520000" cy="0"/>
          </a:xfrm>
          <a:prstGeom prst="line">
            <a:avLst/>
          </a:prstGeom>
          <a:noFill/>
          <a:ln w="22225" cap="flat" cmpd="sng" algn="ctr">
            <a:solidFill>
              <a:srgbClr val="BB2D2C"/>
            </a:solidFill>
            <a:prstDash val="solid"/>
          </a:ln>
          <a:effectLst/>
        </p:spPr>
      </p:cxnSp>
      <p:cxnSp>
        <p:nvCxnSpPr>
          <p:cNvPr id="8" name="7 Conector recto"/>
          <p:cNvCxnSpPr/>
          <p:nvPr/>
        </p:nvCxnSpPr>
        <p:spPr>
          <a:xfrm>
            <a:off x="3147338" y="1333959"/>
            <a:ext cx="5724000" cy="0"/>
          </a:xfrm>
          <a:prstGeom prst="line">
            <a:avLst/>
          </a:prstGeom>
          <a:noFill/>
          <a:ln w="22225" cap="flat" cmpd="sng" algn="ctr">
            <a:solidFill>
              <a:srgbClr val="BB2D2C"/>
            </a:solidFill>
            <a:prstDash val="solid"/>
          </a:ln>
          <a:effectLst/>
        </p:spPr>
      </p:cxnSp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4275659" y="935214"/>
            <a:ext cx="2834020" cy="37490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itchFamily="34" charset="0"/>
              </a:rPr>
              <a:t>Estrategia</a:t>
            </a:r>
            <a:endParaRPr kumimoji="0" lang="es-MX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0" name="Rectangle 62"/>
          <p:cNvSpPr/>
          <p:nvPr/>
        </p:nvSpPr>
        <p:spPr>
          <a:xfrm>
            <a:off x="382845" y="2760446"/>
            <a:ext cx="2175809" cy="742735"/>
          </a:xfrm>
          <a:prstGeom prst="rect">
            <a:avLst/>
          </a:prstGeom>
          <a:solidFill>
            <a:srgbClr val="017475">
              <a:alpha val="39000"/>
            </a:srgb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Bonos Tasa Nominal</a:t>
            </a:r>
          </a:p>
        </p:txBody>
      </p:sp>
      <p:sp>
        <p:nvSpPr>
          <p:cNvPr id="11" name="Rectangle 62"/>
          <p:cNvSpPr/>
          <p:nvPr/>
        </p:nvSpPr>
        <p:spPr>
          <a:xfrm>
            <a:off x="382845" y="3605843"/>
            <a:ext cx="2175809" cy="871266"/>
          </a:xfrm>
          <a:prstGeom prst="rect">
            <a:avLst/>
          </a:prstGeom>
          <a:solidFill>
            <a:srgbClr val="017475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Certificados Bursátiles</a:t>
            </a:r>
          </a:p>
        </p:txBody>
      </p:sp>
      <p:sp>
        <p:nvSpPr>
          <p:cNvPr id="12" name="Rectangle 62"/>
          <p:cNvSpPr/>
          <p:nvPr/>
        </p:nvSpPr>
        <p:spPr>
          <a:xfrm>
            <a:off x="382845" y="4572001"/>
            <a:ext cx="2175809" cy="947832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0" tIns="91440" rIns="36000" bIns="91440" rtlCol="0" anchor="ctr" anchorCtr="1"/>
          <a:lstStyle/>
          <a:p>
            <a:pPr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Renta Variable</a:t>
            </a:r>
          </a:p>
        </p:txBody>
      </p:sp>
      <p:sp>
        <p:nvSpPr>
          <p:cNvPr id="13" name="Rectangle 62"/>
          <p:cNvSpPr/>
          <p:nvPr/>
        </p:nvSpPr>
        <p:spPr>
          <a:xfrm>
            <a:off x="382845" y="5697534"/>
            <a:ext cx="2175809" cy="10178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>
                <a:lumMod val="85000"/>
              </a:schemeClr>
            </a:solidFill>
            <a:miter lim="800000"/>
            <a:headEnd type="none" w="lg" len="lg"/>
            <a:tailEnd type="none" w="lg" len="lg"/>
          </a:ln>
        </p:spPr>
        <p:txBody>
          <a:bodyPr wrap="square" lIns="0" tIns="91440" rIns="36000" bIns="91440" rtlCol="0" anchor="ctr" anchorCtr="1"/>
          <a:lstStyle/>
          <a:p>
            <a:pPr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Fibras</a:t>
            </a:r>
          </a:p>
        </p:txBody>
      </p:sp>
      <p:cxnSp>
        <p:nvCxnSpPr>
          <p:cNvPr id="14" name="13 Conector recto"/>
          <p:cNvCxnSpPr/>
          <p:nvPr/>
        </p:nvCxnSpPr>
        <p:spPr>
          <a:xfrm>
            <a:off x="572308" y="2691439"/>
            <a:ext cx="8208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572308" y="3560074"/>
            <a:ext cx="8208000" cy="86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572308" y="4526012"/>
            <a:ext cx="8208000" cy="86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5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7" name="Rectangle 62"/>
          <p:cNvSpPr/>
          <p:nvPr/>
        </p:nvSpPr>
        <p:spPr>
          <a:xfrm>
            <a:off x="382845" y="1409460"/>
            <a:ext cx="2175809" cy="1152585"/>
          </a:xfrm>
          <a:prstGeom prst="rect">
            <a:avLst/>
          </a:prstGeom>
          <a:solidFill>
            <a:schemeClr val="accent3"/>
          </a:solidFill>
          <a:ln w="9525" algn="ctr">
            <a:solidFill>
              <a:schemeClr val="accent3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b="1" dirty="0">
                <a:solidFill>
                  <a:schemeClr val="bg1"/>
                </a:solidFill>
                <a:latin typeface="Century Gothic" pitchFamily="34" charset="0"/>
              </a:rPr>
              <a:t>Bonos Tasa </a:t>
            </a:r>
            <a:r>
              <a:rPr lang="es-MX" b="1" dirty="0" smtClean="0">
                <a:solidFill>
                  <a:schemeClr val="bg1"/>
                </a:solidFill>
                <a:latin typeface="Century Gothic" pitchFamily="34" charset="0"/>
              </a:rPr>
              <a:t>Real</a:t>
            </a:r>
            <a:endParaRPr lang="es-MX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" name="3 Marcador de contenido"/>
          <p:cNvSpPr txBox="1">
            <a:spLocks/>
          </p:cNvSpPr>
          <p:nvPr/>
        </p:nvSpPr>
        <p:spPr>
          <a:xfrm>
            <a:off x="3096387" y="1409462"/>
            <a:ext cx="5718650" cy="1152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just">
              <a:buClr>
                <a:srgbClr val="CD0000"/>
              </a:buClr>
            </a:pPr>
            <a:r>
              <a:rPr lang="es-MX" sz="1150" dirty="0" smtClean="0">
                <a:latin typeface="Century Gothic" pitchFamily="34" charset="0"/>
              </a:rPr>
              <a:t>El escenario base de inflación para 2015 del portafolio es de 3.01%, en línea con las expectativas de Banxico de 3.00%.</a:t>
            </a:r>
          </a:p>
          <a:p>
            <a:pPr marL="266700" indent="-266700" algn="just">
              <a:buClr>
                <a:srgbClr val="CD0000"/>
              </a:buClr>
            </a:pPr>
            <a:r>
              <a:rPr lang="es-MX" sz="1150" dirty="0" smtClean="0">
                <a:latin typeface="Century Gothic" pitchFamily="34" charset="0"/>
              </a:rPr>
              <a:t>Se la posición de </a:t>
            </a:r>
            <a:r>
              <a:rPr lang="es-MX" sz="1150" dirty="0" err="1" smtClean="0">
                <a:latin typeface="Century Gothic" pitchFamily="34" charset="0"/>
              </a:rPr>
              <a:t>Udibonos</a:t>
            </a:r>
            <a:r>
              <a:rPr lang="es-MX" sz="1150" dirty="0" smtClean="0">
                <a:latin typeface="Century Gothic" pitchFamily="34" charset="0"/>
              </a:rPr>
              <a:t> 17,19, 20. El régimen de inversión contempla un mínimo de 51% del portafolio en instrumentos con protección inflacionaria.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3053031" y="5666475"/>
            <a:ext cx="575337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 defTabSz="457200">
              <a:spcBef>
                <a:spcPct val="20000"/>
              </a:spcBef>
              <a:buClr>
                <a:srgbClr val="CD0000"/>
              </a:buClr>
              <a:buFont typeface="Arial"/>
              <a:buChar char="•"/>
            </a:pPr>
            <a:r>
              <a:rPr lang="es-MX" sz="1200" dirty="0">
                <a:latin typeface="Century Gothic" pitchFamily="34" charset="0"/>
                <a:cs typeface="Myriad Pro Light"/>
              </a:rPr>
              <a:t>El sector automotriz es de los más dinámicos de la economía. Se espera que el consumo interno se revigorice, y tenga un efecto positivo en las plazas comerciales.</a:t>
            </a:r>
          </a:p>
          <a:p>
            <a:pPr marL="266700" indent="-266700" algn="just" defTabSz="457200">
              <a:spcBef>
                <a:spcPct val="20000"/>
              </a:spcBef>
              <a:buClr>
                <a:srgbClr val="CD0000"/>
              </a:buClr>
              <a:buFont typeface="Arial"/>
              <a:buChar char="•"/>
            </a:pPr>
            <a:r>
              <a:rPr lang="es-MX" sz="1200" dirty="0">
                <a:latin typeface="Century Gothic" pitchFamily="34" charset="0"/>
                <a:cs typeface="Myriad Pro Light"/>
              </a:rPr>
              <a:t>Se mantendrán Fibras con exposición a ambos factores</a:t>
            </a:r>
            <a:r>
              <a:rPr lang="es-MX" sz="1200" dirty="0">
                <a:latin typeface="Century Gothic" pitchFamily="34" charset="0"/>
              </a:rPr>
              <a:t>.</a:t>
            </a:r>
          </a:p>
        </p:txBody>
      </p:sp>
      <p:cxnSp>
        <p:nvCxnSpPr>
          <p:cNvPr id="21" name="20 Conector recto"/>
          <p:cNvCxnSpPr/>
          <p:nvPr/>
        </p:nvCxnSpPr>
        <p:spPr>
          <a:xfrm flipV="1">
            <a:off x="578066" y="5676694"/>
            <a:ext cx="8208000" cy="86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72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MX" sz="2400" b="1" dirty="0" smtClean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Riesgo y rendimiento del FANVIT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097187"/>
              </p:ext>
            </p:extLst>
          </p:nvPr>
        </p:nvGraphicFramePr>
        <p:xfrm>
          <a:off x="174060" y="1515180"/>
          <a:ext cx="5208973" cy="1998360"/>
        </p:xfrm>
        <a:graphic>
          <a:graphicData uri="http://schemas.openxmlformats.org/drawingml/2006/table">
            <a:tbl>
              <a:tblPr/>
              <a:tblGrid>
                <a:gridCol w="2513481"/>
                <a:gridCol w="1335819"/>
                <a:gridCol w="1359673"/>
              </a:tblGrid>
              <a:tr h="34556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Principales indicadores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 Mayo-</a:t>
                      </a:r>
                      <a:r>
                        <a:rPr lang="es-MX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Junio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Junio-Julio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67">
                <a:tc>
                  <a:txBody>
                    <a:bodyPr/>
                    <a:lstStyle/>
                    <a:p>
                      <a:pPr lvl="0"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Tasa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a vencimiento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(YTM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)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5.23%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4.97%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lvl="0" algn="l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Fondeo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3.09%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3.07%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9045">
                <a:tc>
                  <a:txBody>
                    <a:bodyPr/>
                    <a:lstStyle/>
                    <a:p>
                      <a:pPr marL="0" lvl="0" algn="l" defTabSz="4572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Inflación (anual)</a:t>
                      </a:r>
                      <a:endParaRPr lang="es-MX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6000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2.87%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2.87%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0101">
                <a:tc>
                  <a:txBody>
                    <a:bodyPr/>
                    <a:lstStyle/>
                    <a:p>
                      <a:pPr marL="0" lvl="0" algn="l" defTabSz="4572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Duración</a:t>
                      </a:r>
                      <a:endParaRPr lang="es-MX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6000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4.76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4.33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1156">
                <a:tc>
                  <a:txBody>
                    <a:bodyPr/>
                    <a:lstStyle/>
                    <a:p>
                      <a:pPr marL="0" lvl="0" algn="l" defTabSz="4572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VaR</a:t>
                      </a:r>
                      <a:endParaRPr lang="es-MX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6000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0.43%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6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944128" y="1706025"/>
            <a:ext cx="3029594" cy="4339650"/>
          </a:xfrm>
          <a:prstGeom prst="rect">
            <a:avLst/>
          </a:prstGeom>
          <a:noFill/>
          <a:ln w="19050" cap="rnd">
            <a:noFill/>
          </a:ln>
        </p:spPr>
        <p:txBody>
          <a:bodyPr wrap="square" rtlCol="0">
            <a:spAutoFit/>
          </a:bodyPr>
          <a:lstStyle/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600" dirty="0" smtClean="0">
                <a:latin typeface="Century Gothic" pitchFamily="34" charset="0"/>
              </a:rPr>
              <a:t>Durante </a:t>
            </a:r>
            <a:r>
              <a:rPr lang="es-MX" sz="1600" dirty="0">
                <a:latin typeface="Century Gothic" pitchFamily="34" charset="0"/>
              </a:rPr>
              <a:t>el periodo del </a:t>
            </a:r>
            <a:r>
              <a:rPr lang="es-MX" sz="1600" dirty="0" smtClean="0">
                <a:latin typeface="Century Gothic" pitchFamily="34" charset="0"/>
              </a:rPr>
              <a:t>15 </a:t>
            </a:r>
            <a:r>
              <a:rPr lang="es-MX" sz="1600" dirty="0">
                <a:latin typeface="Century Gothic" pitchFamily="34" charset="0"/>
              </a:rPr>
              <a:t>de </a:t>
            </a:r>
            <a:r>
              <a:rPr lang="es-MX" sz="1600" dirty="0" smtClean="0">
                <a:latin typeface="Century Gothic" pitchFamily="34" charset="0"/>
              </a:rPr>
              <a:t>junio </a:t>
            </a:r>
            <a:r>
              <a:rPr lang="es-MX" sz="1600" dirty="0">
                <a:latin typeface="Century Gothic" pitchFamily="34" charset="0"/>
              </a:rPr>
              <a:t>al 15 de </a:t>
            </a:r>
            <a:r>
              <a:rPr lang="es-MX" sz="1600" dirty="0" smtClean="0">
                <a:latin typeface="Century Gothic" pitchFamily="34" charset="0"/>
              </a:rPr>
              <a:t>julio del </a:t>
            </a:r>
            <a:r>
              <a:rPr lang="es-MX" sz="1600" dirty="0">
                <a:latin typeface="Century Gothic" pitchFamily="34" charset="0"/>
              </a:rPr>
              <a:t>2015, el FANVIT presentó un </a:t>
            </a:r>
            <a:r>
              <a:rPr lang="es-MX" sz="1600" dirty="0" smtClean="0">
                <a:latin typeface="Century Gothic" pitchFamily="34" charset="0"/>
              </a:rPr>
              <a:t>rendimiento</a:t>
            </a:r>
            <a:r>
              <a:rPr lang="es-MX" sz="1600" baseline="30000" dirty="0" smtClean="0">
                <a:latin typeface="Century Gothic" pitchFamily="34" charset="0"/>
              </a:rPr>
              <a:t>1</a:t>
            </a:r>
            <a:r>
              <a:rPr lang="es-MX" sz="1600" dirty="0" smtClean="0">
                <a:latin typeface="Century Gothic" pitchFamily="34" charset="0"/>
              </a:rPr>
              <a:t> mayor al de fondeo de ~191 </a:t>
            </a:r>
            <a:r>
              <a:rPr lang="es-MX" sz="1600" dirty="0">
                <a:latin typeface="Century Gothic" pitchFamily="34" charset="0"/>
              </a:rPr>
              <a:t>puntos base. 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600" dirty="0" smtClean="0">
                <a:latin typeface="Century Gothic" pitchFamily="34" charset="0"/>
              </a:rPr>
              <a:t>El </a:t>
            </a:r>
            <a:r>
              <a:rPr lang="es-MX" sz="1600" dirty="0">
                <a:latin typeface="Century Gothic" pitchFamily="34" charset="0"/>
              </a:rPr>
              <a:t>límite de riesgo (VaR) para las SB1 establecido por la Consar es de .</a:t>
            </a:r>
            <a:r>
              <a:rPr lang="es-MX" sz="1600" dirty="0" smtClean="0">
                <a:latin typeface="Century Gothic" pitchFamily="34" charset="0"/>
              </a:rPr>
              <a:t>70, durante el periodo, el </a:t>
            </a:r>
            <a:r>
              <a:rPr lang="es-MX" sz="1600" dirty="0">
                <a:latin typeface="Century Gothic" pitchFamily="34" charset="0"/>
              </a:rPr>
              <a:t>FANVIT presentó un VaR de </a:t>
            </a:r>
            <a:r>
              <a:rPr lang="es-MX" sz="1600" dirty="0" smtClean="0">
                <a:latin typeface="Century Gothic" pitchFamily="34" charset="0"/>
              </a:rPr>
              <a:t>.43</a:t>
            </a:r>
            <a:r>
              <a:rPr lang="es-MX" sz="1600" baseline="30000" dirty="0" smtClean="0">
                <a:latin typeface="Century Gothic" pitchFamily="34" charset="0"/>
              </a:rPr>
              <a:t>1</a:t>
            </a:r>
            <a:r>
              <a:rPr lang="es-MX" sz="1600" dirty="0">
                <a:latin typeface="Century Gothic" pitchFamily="34" charset="0"/>
              </a:rPr>
              <a:t>, entre los menores en comparación al resto de las Siefores.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600" dirty="0">
                <a:latin typeface="Century Gothic" pitchFamily="34" charset="0"/>
              </a:rPr>
              <a:t>La duración del portafolio fue de </a:t>
            </a:r>
            <a:r>
              <a:rPr lang="es-MX" sz="1600" dirty="0" smtClean="0">
                <a:latin typeface="Century Gothic" pitchFamily="34" charset="0"/>
              </a:rPr>
              <a:t>4.33.</a:t>
            </a:r>
            <a:endParaRPr lang="es-MX" sz="16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44000" y="1149445"/>
            <a:ext cx="76746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defTabSz="913881"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 smtClean="0">
                <a:latin typeface="Century Gothic" pitchFamily="34" charset="0"/>
              </a:rPr>
              <a:t>Al 15 de julio el FANVIT registró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los siguientes resultados:</a:t>
            </a:r>
            <a:endParaRPr lang="es-ES" sz="16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28342" y="3721746"/>
            <a:ext cx="47128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 smtClean="0">
                <a:latin typeface="Century Gothic" pitchFamily="34" charset="0"/>
              </a:rPr>
              <a:t>Comparativo de riesgo  (VaR) de las SB1 y el FANVIT</a:t>
            </a:r>
          </a:p>
          <a:p>
            <a:pPr algn="ctr"/>
            <a:r>
              <a:rPr lang="es-MX" sz="1100" dirty="0" smtClean="0">
                <a:latin typeface="Century Gothic" pitchFamily="34" charset="0"/>
              </a:rPr>
              <a:t>(Porcentaje al cierre de mayo de 2015)</a:t>
            </a:r>
            <a:endParaRPr lang="es-MX" sz="1100" dirty="0">
              <a:latin typeface="Century Gothic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-6638" y="6603916"/>
            <a:ext cx="25987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" dirty="0">
                <a:latin typeface="Century Gothic" pitchFamily="34" charset="0"/>
              </a:rPr>
              <a:t>Fuente: CONSAR, </a:t>
            </a:r>
            <a:r>
              <a:rPr lang="it-IT" sz="600" dirty="0" smtClean="0">
                <a:latin typeface="Century Gothic" pitchFamily="34" charset="0"/>
              </a:rPr>
              <a:t> INFONAVIT.</a:t>
            </a:r>
          </a:p>
          <a:p>
            <a:r>
              <a:rPr lang="es-MX" sz="600" dirty="0" smtClean="0">
                <a:latin typeface="Century Gothic" pitchFamily="34" charset="0"/>
              </a:rPr>
              <a:t>*Fanvit VaR al 15 de  julio de 2015.   </a:t>
            </a:r>
            <a:r>
              <a:rPr lang="it-IT" sz="600" dirty="0" smtClean="0">
                <a:latin typeface="Century Gothic" pitchFamily="34" charset="0"/>
              </a:rPr>
              <a:t>** Sistema : </a:t>
            </a:r>
            <a:r>
              <a:rPr lang="it-IT" sz="600" dirty="0">
                <a:latin typeface="Century Gothic" pitchFamily="34" charset="0"/>
              </a:rPr>
              <a:t>p</a:t>
            </a:r>
            <a:r>
              <a:rPr lang="it-IT" sz="600" dirty="0" smtClean="0">
                <a:latin typeface="Century Gothic" pitchFamily="34" charset="0"/>
              </a:rPr>
              <a:t>romedio de SB 1</a:t>
            </a:r>
            <a:endParaRPr lang="es-MX" sz="600" dirty="0">
              <a:latin typeface="Century Gothic" pitchFamily="34" charset="0"/>
            </a:endParaRPr>
          </a:p>
        </p:txBody>
      </p:sp>
      <p:sp>
        <p:nvSpPr>
          <p:cNvPr id="15" name="FlowTriangle"/>
          <p:cNvSpPr>
            <a:spLocks noChangeArrowheads="1"/>
          </p:cNvSpPr>
          <p:nvPr/>
        </p:nvSpPr>
        <p:spPr bwMode="gray">
          <a:xfrm rot="5400000">
            <a:off x="3780388" y="3688186"/>
            <a:ext cx="3956769" cy="266279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812396" y="6449265"/>
            <a:ext cx="3299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00" dirty="0" smtClean="0">
                <a:latin typeface="Century Gothic" pitchFamily="34" charset="0"/>
              </a:rPr>
              <a:t>1. Cálculo con </a:t>
            </a:r>
            <a:r>
              <a:rPr lang="es-MX" sz="900" dirty="0">
                <a:latin typeface="Century Gothic" pitchFamily="34" charset="0"/>
              </a:rPr>
              <a:t>base al diferencial de tasa de rendimiento a vencimiento (YTM),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954677" y="4150581"/>
            <a:ext cx="2118413" cy="215140"/>
          </a:xfrm>
          <a:prstGeom prst="rect">
            <a:avLst/>
          </a:prstGeom>
          <a:solidFill>
            <a:srgbClr val="017475">
              <a:alpha val="39000"/>
            </a:srgb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sz="1200" b="1" dirty="0">
                <a:solidFill>
                  <a:schemeClr val="bg1"/>
                </a:solidFill>
                <a:latin typeface="Century Gothic" pitchFamily="34" charset="0"/>
              </a:rPr>
              <a:t>Límite VaR SB1: 0.70</a:t>
            </a:r>
          </a:p>
        </p:txBody>
      </p:sp>
      <p:cxnSp>
        <p:nvCxnSpPr>
          <p:cNvPr id="17" name="16 Conector recto"/>
          <p:cNvCxnSpPr/>
          <p:nvPr/>
        </p:nvCxnSpPr>
        <p:spPr>
          <a:xfrm>
            <a:off x="152388" y="1852223"/>
            <a:ext cx="2448000" cy="0"/>
          </a:xfrm>
          <a:prstGeom prst="line">
            <a:avLst/>
          </a:prstGeom>
          <a:ln>
            <a:solidFill>
              <a:srgbClr val="BB2D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2833206" y="1853554"/>
            <a:ext cx="1008000" cy="0"/>
          </a:xfrm>
          <a:prstGeom prst="line">
            <a:avLst/>
          </a:prstGeom>
          <a:ln>
            <a:solidFill>
              <a:srgbClr val="BB2D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4225962" y="1854885"/>
            <a:ext cx="1080000" cy="0"/>
          </a:xfrm>
          <a:prstGeom prst="line">
            <a:avLst/>
          </a:prstGeom>
          <a:ln>
            <a:solidFill>
              <a:srgbClr val="BB2D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1 Conector recto"/>
          <p:cNvCxnSpPr/>
          <p:nvPr/>
        </p:nvCxnSpPr>
        <p:spPr>
          <a:xfrm>
            <a:off x="749181" y="4400525"/>
            <a:ext cx="439197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905878"/>
              </p:ext>
            </p:extLst>
          </p:nvPr>
        </p:nvGraphicFramePr>
        <p:xfrm>
          <a:off x="295990" y="4027637"/>
          <a:ext cx="4977516" cy="2781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082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Resultados económicos del FANVIT</a:t>
            </a:r>
            <a:endParaRPr lang="en-US" sz="2400" b="1" dirty="0">
              <a:latin typeface="Century Gothic" pitchFamily="34" charset="0"/>
            </a:endParaRPr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7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578706"/>
              </p:ext>
            </p:extLst>
          </p:nvPr>
        </p:nvGraphicFramePr>
        <p:xfrm>
          <a:off x="482601" y="2177298"/>
          <a:ext cx="7735560" cy="2914081"/>
        </p:xfrm>
        <a:graphic>
          <a:graphicData uri="http://schemas.openxmlformats.org/drawingml/2006/table">
            <a:tbl>
              <a:tblPr/>
              <a:tblGrid>
                <a:gridCol w="5206158"/>
                <a:gridCol w="2529402"/>
              </a:tblGrid>
              <a:tr h="610851">
                <a:tc gridSpan="2">
                  <a:txBody>
                    <a:bodyPr/>
                    <a:lstStyle/>
                    <a:p>
                      <a:pPr marL="0" indent="0" algn="ctr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Resultados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con base al rendimiento al vencimiento (YTM) </a:t>
                      </a:r>
                    </a:p>
                    <a:p>
                      <a:pPr marL="0" indent="0" algn="ctr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(del 15 de junio al 15 de julio de 2015)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MX" sz="1100" b="0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475"/>
                    </a:solidFill>
                  </a:tcPr>
                </a:tc>
              </a:tr>
              <a:tr h="355994">
                <a:tc>
                  <a:txBody>
                    <a:bodyPr/>
                    <a:lstStyle/>
                    <a:p>
                      <a:pPr marL="457200" lvl="1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Tasa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Fondeo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3.07%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720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9433">
                <a:tc>
                  <a:txBody>
                    <a:bodyPr/>
                    <a:lstStyle/>
                    <a:p>
                      <a:pPr marL="457200" lvl="1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FANVIT (YTM)</a:t>
                      </a: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4.97%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720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8662">
                <a:tc>
                  <a:txBody>
                    <a:bodyPr/>
                    <a:lstStyle/>
                    <a:p>
                      <a:pPr marL="457200" lvl="1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Ganancia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(YTM)</a:t>
                      </a:r>
                      <a:r>
                        <a:rPr lang="es-MX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</a:t>
                      </a:r>
                      <a:endParaRPr lang="es-MX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$188,191,080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720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558">
                <a:tc>
                  <a:txBody>
                    <a:bodyPr/>
                    <a:lstStyle/>
                    <a:p>
                      <a:pPr marL="457200" lvl="1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Ganancia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con Fondeo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$116,046,000</a:t>
                      </a:r>
                    </a:p>
                  </a:txBody>
                  <a:tcPr marL="9525" marR="720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0292">
                <a:tc>
                  <a:txBody>
                    <a:bodyPr/>
                    <a:lstStyle/>
                    <a:p>
                      <a:pPr marL="457200" lvl="1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Diferencia (costo de oportunidad)  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$72,145,080</a:t>
                      </a:r>
                    </a:p>
                  </a:txBody>
                  <a:tcPr marL="9525" marR="720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9291">
                <a:tc>
                  <a:txBody>
                    <a:bodyPr/>
                    <a:lstStyle/>
                    <a:p>
                      <a:pPr marL="457200" lvl="1" indent="0" algn="l" fontAlgn="b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% sobre Fondeo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gubernamental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62%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720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51951" y="6406508"/>
            <a:ext cx="846356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10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1. Se utilizó el promedio de los activos durante el periodo del 15 de junio al 15 de julio de 2015 para el cálculo de las ganancias y el costo de oportunidad: 45,360 millones.</a:t>
            </a:r>
            <a:endParaRPr lang="es-MX" sz="1100" dirty="0">
              <a:solidFill>
                <a:prstClr val="black"/>
              </a:solidFill>
              <a:latin typeface="Century Gothic" pitchFamily="34" charset="0"/>
              <a:ea typeface="Batang"/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360737" y="1361829"/>
            <a:ext cx="8254780" cy="521672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ct val="0"/>
              </a:spcBef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•"/>
            </a:pPr>
            <a:r>
              <a:rPr lang="es-MX" b="0" dirty="0" smtClean="0">
                <a:latin typeface="Century Gothic" pitchFamily="34" charset="0"/>
                <a:cs typeface="Times New Roman" pitchFamily="18" charset="0"/>
              </a:rPr>
              <a:t>Se presentan los resultados del FANVIT con base al rendimiento al vencimiento (YTM) del periodo d</a:t>
            </a:r>
            <a:r>
              <a:rPr lang="es-MX" b="0" dirty="0" smtClean="0">
                <a:latin typeface="Century Gothic" pitchFamily="34" charset="0"/>
              </a:rPr>
              <a:t>el </a:t>
            </a:r>
            <a:r>
              <a:rPr lang="es-MX" b="0" dirty="0">
                <a:latin typeface="Century Gothic" pitchFamily="34" charset="0"/>
              </a:rPr>
              <a:t>15 de </a:t>
            </a:r>
            <a:r>
              <a:rPr lang="es-MX" b="0" dirty="0" smtClean="0">
                <a:latin typeface="Century Gothic" pitchFamily="34" charset="0"/>
              </a:rPr>
              <a:t>junio al </a:t>
            </a:r>
            <a:r>
              <a:rPr lang="es-MX" b="0" dirty="0">
                <a:latin typeface="Century Gothic" pitchFamily="34" charset="0"/>
              </a:rPr>
              <a:t>15 de </a:t>
            </a:r>
            <a:r>
              <a:rPr lang="es-MX" b="0" dirty="0" smtClean="0">
                <a:latin typeface="Century Gothic" pitchFamily="34" charset="0"/>
              </a:rPr>
              <a:t>julio </a:t>
            </a:r>
            <a:r>
              <a:rPr lang="es-MX" b="0" dirty="0">
                <a:latin typeface="Century Gothic" pitchFamily="34" charset="0"/>
              </a:rPr>
              <a:t>de </a:t>
            </a:r>
            <a:r>
              <a:rPr lang="es-MX" b="0" dirty="0" smtClean="0">
                <a:latin typeface="Century Gothic" pitchFamily="34" charset="0"/>
              </a:rPr>
              <a:t>2015:</a:t>
            </a:r>
            <a:endParaRPr lang="es-MX" b="0" dirty="0">
              <a:latin typeface="Century Gothic" pitchFamily="34" charset="0"/>
              <a:cs typeface="Times New Roman" pitchFamily="18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645801" y="2769913"/>
            <a:ext cx="7668000" cy="0"/>
          </a:xfrm>
          <a:prstGeom prst="line">
            <a:avLst/>
          </a:prstGeom>
          <a:ln w="38100">
            <a:solidFill>
              <a:srgbClr val="BB2D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83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561811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Resultados económicos del FANVIT</a:t>
            </a:r>
            <a:endParaRPr lang="en-US" sz="2400" b="1" dirty="0">
              <a:latin typeface="Century Gothic" pitchFamily="34" charset="0"/>
            </a:endParaRPr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8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6686761" y="1495947"/>
            <a:ext cx="2305190" cy="4374747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Century Gothic" pitchFamily="34" charset="0"/>
              </a:rPr>
              <a:t>Al 15 de julio de 2015,  el FANVIT han generado un rendimiento aproximado de $935.52 millones de pesos, con un promedio de activos bajo gestión (AUM) de $32,662 millones de pesos.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Century Gothic" pitchFamily="34" charset="0"/>
              </a:rPr>
              <a:t>La gráfica muestra las minusvalías y plusvalías registradas durante el periodo derivado de movimientos del mercado,  por lo que representan sólo valuaciones diarias y no constituyen pérdidas o ganancias realizadas.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endParaRPr lang="es-MX" sz="1400" b="0" dirty="0">
              <a:latin typeface="Century Gothic" pitchFamily="34" charset="0"/>
            </a:endParaRPr>
          </a:p>
        </p:txBody>
      </p:sp>
      <p:sp>
        <p:nvSpPr>
          <p:cNvPr id="10" name="FlowTriangle"/>
          <p:cNvSpPr>
            <a:spLocks noChangeArrowheads="1"/>
          </p:cNvSpPr>
          <p:nvPr/>
        </p:nvSpPr>
        <p:spPr bwMode="gray">
          <a:xfrm rot="5400000">
            <a:off x="4583407" y="3510151"/>
            <a:ext cx="3956769" cy="250126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29326" y="1278965"/>
            <a:ext cx="4572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050" b="1" i="0" u="none" strike="noStrike" kern="1200" baseline="0">
                <a:solidFill>
                  <a:prstClr val="black"/>
                </a:solidFill>
                <a:latin typeface="Century Gothic" pitchFamily="34" charset="0"/>
                <a:ea typeface="+mn-ea"/>
                <a:cs typeface="+mn-cs"/>
              </a:defRPr>
            </a:pPr>
            <a:r>
              <a:rPr lang="es-MX" dirty="0"/>
              <a:t>Valuación al corte diaria FANVIT incluyendo costo por asesoría financiera </a:t>
            </a:r>
          </a:p>
          <a:p>
            <a:pPr algn="ctr">
              <a:defRPr sz="1050" b="1" i="0" u="none" strike="noStrike" kern="1200" baseline="0">
                <a:solidFill>
                  <a:prstClr val="black"/>
                </a:solidFill>
                <a:latin typeface="Century Gothic" pitchFamily="34" charset="0"/>
                <a:ea typeface="+mn-ea"/>
                <a:cs typeface="+mn-cs"/>
              </a:defRPr>
            </a:pPr>
            <a:r>
              <a:rPr lang="es-MX" dirty="0"/>
              <a:t>(periodo de julio a </a:t>
            </a:r>
            <a:r>
              <a:rPr lang="es-MX" dirty="0" smtClean="0"/>
              <a:t>julio </a:t>
            </a:r>
            <a:r>
              <a:rPr lang="es-MX" dirty="0"/>
              <a:t>2015)</a:t>
            </a:r>
          </a:p>
        </p:txBody>
      </p:sp>
      <p:graphicFrame>
        <p:nvGraphicFramePr>
          <p:cNvPr id="9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638921"/>
              </p:ext>
            </p:extLst>
          </p:nvPr>
        </p:nvGraphicFramePr>
        <p:xfrm>
          <a:off x="111322" y="1728388"/>
          <a:ext cx="6355057" cy="4553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319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454842" y="1852764"/>
            <a:ext cx="3454956" cy="3680819"/>
          </a:xfrm>
          <a:prstGeom prst="rect">
            <a:avLst/>
          </a:prstGeom>
          <a:solidFill>
            <a:srgbClr val="0070C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5 CuadroTexto"/>
          <p:cNvSpPr txBox="1"/>
          <p:nvPr/>
        </p:nvSpPr>
        <p:spPr>
          <a:xfrm>
            <a:off x="771164" y="1872801"/>
            <a:ext cx="3038475" cy="3143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b="1">
                <a:latin typeface="Century Gothic" pitchFamily="34" charset="0"/>
              </a:rPr>
              <a:t>ETAPA</a:t>
            </a:r>
            <a:r>
              <a:rPr lang="es-MX" sz="1200" b="1" baseline="0">
                <a:latin typeface="Century Gothic" pitchFamily="34" charset="0"/>
              </a:rPr>
              <a:t> INICIAL</a:t>
            </a:r>
            <a:endParaRPr lang="es-MX" sz="1200" b="1">
              <a:latin typeface="Century Gothic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357118" y="1852710"/>
            <a:ext cx="944551" cy="3683331"/>
          </a:xfrm>
          <a:prstGeom prst="rect">
            <a:avLst/>
          </a:pr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3917830" y="1852709"/>
            <a:ext cx="1439288" cy="3683331"/>
          </a:xfrm>
          <a:prstGeom prst="rect">
            <a:avLst/>
          </a:prstGeom>
          <a:solidFill>
            <a:schemeClr val="accent3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6 CuadroTexto"/>
          <p:cNvSpPr txBox="1"/>
          <p:nvPr/>
        </p:nvSpPr>
        <p:spPr>
          <a:xfrm>
            <a:off x="3717408" y="1872801"/>
            <a:ext cx="1915390" cy="3143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b="1" dirty="0">
                <a:latin typeface="Century Gothic" pitchFamily="34" charset="0"/>
              </a:rPr>
              <a:t>ETAPA</a:t>
            </a:r>
            <a:r>
              <a:rPr lang="es-MX" sz="1200" b="1" baseline="0" dirty="0">
                <a:latin typeface="Century Gothic" pitchFamily="34" charset="0"/>
              </a:rPr>
              <a:t> HÍBRIDA</a:t>
            </a:r>
            <a:endParaRPr lang="es-MX" sz="1200" b="1" dirty="0">
              <a:latin typeface="Century Gothic" pitchFamily="34" charset="0"/>
            </a:endParaRPr>
          </a:p>
        </p:txBody>
      </p:sp>
      <p:sp>
        <p:nvSpPr>
          <p:cNvPr id="19" name="6 CuadroTexto"/>
          <p:cNvSpPr txBox="1"/>
          <p:nvPr/>
        </p:nvSpPr>
        <p:spPr>
          <a:xfrm>
            <a:off x="5451292" y="1870344"/>
            <a:ext cx="850377" cy="3143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200" b="1" dirty="0">
                <a:latin typeface="Century Gothic" pitchFamily="34" charset="0"/>
              </a:rPr>
              <a:t>ETAPA</a:t>
            </a:r>
            <a:r>
              <a:rPr lang="es-MX" sz="1200" b="1" baseline="0" dirty="0">
                <a:latin typeface="Century Gothic" pitchFamily="34" charset="0"/>
              </a:rPr>
              <a:t> </a:t>
            </a:r>
            <a:r>
              <a:rPr lang="es-MX" sz="1200" b="1" dirty="0" smtClean="0">
                <a:latin typeface="Century Gothic" pitchFamily="34" charset="0"/>
              </a:rPr>
              <a:t>INTERNA</a:t>
            </a:r>
            <a:endParaRPr lang="es-MX" sz="1200" b="1" dirty="0">
              <a:latin typeface="Century Gothic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Resultados económicos del FANVIT </a:t>
            </a:r>
            <a:endParaRPr lang="en-US" sz="2400" b="1" dirty="0">
              <a:latin typeface="Century Gothic" pitchFamily="34" charset="0"/>
            </a:endParaRPr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7023858" y="1510195"/>
            <a:ext cx="2032468" cy="3406826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>
                <a:latin typeface="Century Gothic" pitchFamily="34" charset="0"/>
              </a:rPr>
              <a:t>Con base en la diferencia de tasa de rendimiento a vencimiento (YTM</a:t>
            </a:r>
            <a:r>
              <a:rPr lang="es-MX" sz="1400" b="0" dirty="0" smtClean="0">
                <a:latin typeface="Century Gothic" pitchFamily="34" charset="0"/>
              </a:rPr>
              <a:t>), al 15 de julio de 2015, el FANVIT presentó un </a:t>
            </a:r>
            <a:r>
              <a:rPr lang="es-MX" sz="1400" dirty="0" smtClean="0">
                <a:latin typeface="Century Gothic" pitchFamily="34" charset="0"/>
              </a:rPr>
              <a:t>rendimiento mayor al de fondeo de ~191</a:t>
            </a:r>
            <a:r>
              <a:rPr lang="es-MX" sz="1400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s-MX" sz="1400" dirty="0" smtClean="0">
                <a:latin typeface="Century Gothic" pitchFamily="34" charset="0"/>
              </a:rPr>
              <a:t>puntos base </a:t>
            </a:r>
            <a:r>
              <a:rPr lang="es-MX" sz="1400" b="0" dirty="0" smtClean="0">
                <a:latin typeface="Century Gothic" pitchFamily="34" charset="0"/>
              </a:rPr>
              <a:t>y registra una </a:t>
            </a:r>
            <a:r>
              <a:rPr lang="es-MX" sz="1400" dirty="0" smtClean="0">
                <a:latin typeface="Century Gothic" pitchFamily="34" charset="0"/>
              </a:rPr>
              <a:t>ganancia adicional promedio aproximada de 318 millones</a:t>
            </a:r>
            <a:r>
              <a:rPr lang="es-MX" sz="1400" b="0" baseline="30000" dirty="0" smtClean="0">
                <a:latin typeface="Century Gothic" pitchFamily="34" charset="0"/>
              </a:rPr>
              <a:t>1</a:t>
            </a:r>
            <a:r>
              <a:rPr lang="es-MX" sz="1400" dirty="0" smtClean="0">
                <a:latin typeface="Century Gothic" pitchFamily="34" charset="0"/>
              </a:rPr>
              <a:t> </a:t>
            </a:r>
            <a:r>
              <a:rPr lang="es-MX" sz="1400" b="0" dirty="0" smtClean="0">
                <a:latin typeface="Century Gothic" pitchFamily="34" charset="0"/>
              </a:rPr>
              <a:t>a lo generado por fondeo.</a:t>
            </a:r>
          </a:p>
          <a:p>
            <a:pPr marL="177800" indent="-177800">
              <a:spcAft>
                <a:spcPts val="1200"/>
              </a:spcAft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400" b="0" dirty="0" smtClean="0">
                <a:latin typeface="Century Gothic" pitchFamily="34" charset="0"/>
              </a:rPr>
              <a:t>Actualmente, el </a:t>
            </a:r>
            <a:r>
              <a:rPr lang="es-MX" sz="1400" dirty="0" smtClean="0">
                <a:latin typeface="Century Gothic" pitchFamily="34" charset="0"/>
              </a:rPr>
              <a:t>INFONAVIT  gestiona el 100%</a:t>
            </a:r>
            <a:r>
              <a:rPr lang="es-MX" sz="1400" b="0" dirty="0" smtClean="0">
                <a:latin typeface="Century Gothic" pitchFamily="34" charset="0"/>
              </a:rPr>
              <a:t> de los activos del FANVIT.</a:t>
            </a:r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5185846" y="3532557"/>
            <a:ext cx="3693933" cy="189466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51951" y="6406508"/>
            <a:ext cx="84635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00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1. Para el cálculo se utilizaron los siguientes datos: 35,000 millones en activos y un diferencial de tasas de 1.30 (YTM promedio al 15 de julio FANVIT:4.36, Fondeo: 3.06).</a:t>
            </a:r>
            <a:endParaRPr lang="es-MX" sz="1000" dirty="0">
              <a:solidFill>
                <a:prstClr val="black"/>
              </a:solidFill>
              <a:latin typeface="Century Gothic" pitchFamily="34" charset="0"/>
              <a:ea typeface="Batang"/>
            </a:endParaRPr>
          </a:p>
        </p:txBody>
      </p:sp>
      <p:sp>
        <p:nvSpPr>
          <p:cNvPr id="17" name="2 Rectángulo"/>
          <p:cNvSpPr/>
          <p:nvPr/>
        </p:nvSpPr>
        <p:spPr>
          <a:xfrm>
            <a:off x="5674379" y="3013553"/>
            <a:ext cx="692818" cy="40011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latin typeface="Century Gothic" pitchFamily="34" charset="0"/>
              </a:rPr>
              <a:t>1,224</a:t>
            </a:r>
          </a:p>
          <a:p>
            <a:pPr algn="ctr"/>
            <a:r>
              <a:rPr lang="es-MX" sz="1000" b="1" dirty="0" smtClean="0">
                <a:latin typeface="Century Gothic" pitchFamily="34" charset="0"/>
              </a:rPr>
              <a:t>millones</a:t>
            </a:r>
            <a:endParaRPr lang="es-MX" sz="1000" b="1" dirty="0">
              <a:latin typeface="Century Gothic" pitchFamily="34" charset="0"/>
            </a:endParaRPr>
          </a:p>
        </p:txBody>
      </p:sp>
      <p:sp>
        <p:nvSpPr>
          <p:cNvPr id="20" name="2 Rectángulo"/>
          <p:cNvSpPr/>
          <p:nvPr/>
        </p:nvSpPr>
        <p:spPr>
          <a:xfrm>
            <a:off x="5605965" y="5030016"/>
            <a:ext cx="692817" cy="40011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latin typeface="Century Gothic" pitchFamily="34" charset="0"/>
              </a:rPr>
              <a:t>755</a:t>
            </a:r>
          </a:p>
          <a:p>
            <a:pPr algn="ctr"/>
            <a:r>
              <a:rPr lang="es-MX" sz="1000" b="1" dirty="0" smtClean="0">
                <a:latin typeface="Century Gothic" pitchFamily="34" charset="0"/>
              </a:rPr>
              <a:t>millones</a:t>
            </a:r>
            <a:endParaRPr lang="es-MX" sz="1000" b="1" dirty="0">
              <a:latin typeface="Century Gothic" pitchFamily="34" charset="0"/>
            </a:endParaRPr>
          </a:p>
        </p:txBody>
      </p:sp>
      <p:sp>
        <p:nvSpPr>
          <p:cNvPr id="3" name="2 Cerrar llave"/>
          <p:cNvSpPr/>
          <p:nvPr/>
        </p:nvSpPr>
        <p:spPr>
          <a:xfrm>
            <a:off x="5554618" y="2769078"/>
            <a:ext cx="220456" cy="2458529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2 Rectángulo"/>
          <p:cNvSpPr/>
          <p:nvPr/>
        </p:nvSpPr>
        <p:spPr>
          <a:xfrm>
            <a:off x="1361094" y="2096712"/>
            <a:ext cx="4273504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 smtClean="0">
                <a:solidFill>
                  <a:srgbClr val="017475"/>
                </a:solidFill>
                <a:latin typeface="Century Gothic" pitchFamily="34" charset="0"/>
              </a:rPr>
              <a:t>Ganancia Adicional Promedio</a:t>
            </a:r>
          </a:p>
          <a:p>
            <a:pPr algn="ctr"/>
            <a:r>
              <a:rPr lang="es-MX" b="1" dirty="0" smtClean="0">
                <a:latin typeface="Century Gothic" pitchFamily="34" charset="0"/>
              </a:rPr>
              <a:t>318  millones</a:t>
            </a:r>
            <a:endParaRPr lang="es-MX" b="1" dirty="0">
              <a:latin typeface="Century Gothic" pitchFamily="34" charset="0"/>
            </a:endParaRPr>
          </a:p>
        </p:txBody>
      </p:sp>
      <p:sp>
        <p:nvSpPr>
          <p:cNvPr id="24" name="23 Cerrar llave"/>
          <p:cNvSpPr/>
          <p:nvPr/>
        </p:nvSpPr>
        <p:spPr>
          <a:xfrm rot="16200000">
            <a:off x="2831489" y="217577"/>
            <a:ext cx="289469" cy="4761786"/>
          </a:xfrm>
          <a:prstGeom prst="rightBrace">
            <a:avLst>
              <a:gd name="adj1" fmla="val 0"/>
              <a:gd name="adj2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 Rectángulo"/>
          <p:cNvSpPr/>
          <p:nvPr/>
        </p:nvSpPr>
        <p:spPr>
          <a:xfrm>
            <a:off x="5636949" y="3510924"/>
            <a:ext cx="782586" cy="78483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900" b="1" dirty="0" smtClean="0">
                <a:solidFill>
                  <a:srgbClr val="017475"/>
                </a:solidFill>
                <a:latin typeface="Century Gothic" pitchFamily="34" charset="0"/>
              </a:rPr>
              <a:t>Ganancia </a:t>
            </a:r>
          </a:p>
          <a:p>
            <a:pPr algn="ctr"/>
            <a:r>
              <a:rPr lang="es-MX" sz="900" b="1" dirty="0" smtClean="0">
                <a:solidFill>
                  <a:srgbClr val="017475"/>
                </a:solidFill>
                <a:latin typeface="Century Gothic" pitchFamily="34" charset="0"/>
              </a:rPr>
              <a:t>Adicional </a:t>
            </a:r>
          </a:p>
          <a:p>
            <a:pPr algn="ctr"/>
            <a:r>
              <a:rPr lang="es-MX" sz="900" b="1" dirty="0" smtClean="0">
                <a:solidFill>
                  <a:srgbClr val="017475"/>
                </a:solidFill>
                <a:latin typeface="Century Gothic" pitchFamily="34" charset="0"/>
              </a:rPr>
              <a:t>al Corte</a:t>
            </a:r>
          </a:p>
          <a:p>
            <a:pPr algn="ctr"/>
            <a:r>
              <a:rPr lang="es-MX" sz="900" b="1" dirty="0" smtClean="0">
                <a:latin typeface="Century Gothic" pitchFamily="34" charset="0"/>
              </a:rPr>
              <a:t>469</a:t>
            </a:r>
          </a:p>
          <a:p>
            <a:pPr algn="ctr"/>
            <a:r>
              <a:rPr lang="es-MX" sz="900" b="1" dirty="0" smtClean="0">
                <a:latin typeface="Century Gothic" pitchFamily="34" charset="0"/>
              </a:rPr>
              <a:t>millones</a:t>
            </a:r>
            <a:endParaRPr lang="es-MX" sz="900" b="1" dirty="0">
              <a:latin typeface="Century Gothic" pitchFamily="34" charset="0"/>
            </a:endParaRPr>
          </a:p>
        </p:txBody>
      </p:sp>
      <p:graphicFrame>
        <p:nvGraphicFramePr>
          <p:cNvPr id="26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331562"/>
              </p:ext>
            </p:extLst>
          </p:nvPr>
        </p:nvGraphicFramePr>
        <p:xfrm>
          <a:off x="-27777" y="1030950"/>
          <a:ext cx="6867961" cy="517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95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19095" y="1025919"/>
            <a:ext cx="8499467" cy="425281"/>
          </a:xfrm>
        </p:spPr>
        <p:txBody>
          <a:bodyPr>
            <a:normAutofit fontScale="92500"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MX" sz="1600" b="0" dirty="0" smtClean="0">
                <a:latin typeface="Century Gothic" pitchFamily="34" charset="0"/>
              </a:rPr>
              <a:t>A partir del 11 de julio de 2014, se han tenido las siguientes aportaciones al FANVIT: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 smtClean="0">
              <a:latin typeface="Century Gothi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b="0" dirty="0">
              <a:latin typeface="Century Gothic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062801"/>
              </p:ext>
            </p:extLst>
          </p:nvPr>
        </p:nvGraphicFramePr>
        <p:xfrm>
          <a:off x="200873" y="1573314"/>
          <a:ext cx="2032270" cy="4947421"/>
        </p:xfrm>
        <a:graphic>
          <a:graphicData uri="http://schemas.openxmlformats.org/drawingml/2006/table">
            <a:tbl>
              <a:tblPr/>
              <a:tblGrid>
                <a:gridCol w="1076906"/>
                <a:gridCol w="955364"/>
              </a:tblGrid>
              <a:tr h="30092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Fecha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Aportaciones (millones)</a:t>
                      </a:r>
                      <a:endParaRPr lang="es-MX" sz="11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11/07/2014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10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97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15/07/2014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50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24/07/2014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2,000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31/07/2014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2,000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07/08/2014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2,000,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14/08/2014</a:t>
                      </a: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2,000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21/08/2014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 2,000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28/08/2014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 2,000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04/09/2014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 2,000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11/09/2014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 1,000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17/09/2014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 smtClean="0">
                          <a:latin typeface="Century Gothic" pitchFamily="34" charset="0"/>
                        </a:rPr>
                        <a:t>3,300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22/09/2014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 smtClean="0">
                          <a:latin typeface="Century Gothic" pitchFamily="34" charset="0"/>
                        </a:rPr>
                        <a:t>3,000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29/09/2014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 smtClean="0">
                          <a:latin typeface="Century Gothic" pitchFamily="34" charset="0"/>
                        </a:rPr>
                        <a:t>3,000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06/10/2014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 smtClean="0">
                          <a:latin typeface="Century Gothic" pitchFamily="34" charset="0"/>
                        </a:rPr>
                        <a:t>3,000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13/10/2014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 smtClean="0">
                          <a:latin typeface="Century Gothic" pitchFamily="34" charset="0"/>
                        </a:rPr>
                        <a:t>3,000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16/12/14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 smtClean="0">
                          <a:latin typeface="Century Gothic" pitchFamily="34" charset="0"/>
                        </a:rPr>
                        <a:t>5,000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22/12/2014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>
                          <a:latin typeface="Century Gothic" pitchFamily="34" charset="0"/>
                        </a:rPr>
                        <a:t>5,000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2731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>
                          <a:latin typeface="Century Gothic" pitchFamily="34" charset="0"/>
                        </a:rPr>
                        <a:t>27/03/2015</a:t>
                      </a:r>
                      <a:endParaRPr lang="es-MX" sz="1100" dirty="0">
                        <a:latin typeface="Century Gothic" pitchFamily="34" charset="0"/>
                      </a:endParaRP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>
                          <a:latin typeface="Century Gothic" pitchFamily="34" charset="0"/>
                        </a:rPr>
                        <a:t>5,000</a:t>
                      </a:r>
                    </a:p>
                  </a:txBody>
                  <a:tcPr marL="36000" marR="36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Total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45,360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36000" marT="36000" marB="36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Autofit/>
          </a:bodyPr>
          <a:lstStyle/>
          <a:p>
            <a:r>
              <a:rPr lang="es-MX" sz="2400" b="1" dirty="0">
                <a:latin typeface="Century Gothic" pitchFamily="34" charset="0"/>
              </a:rPr>
              <a:t>Activos bajo gestión </a:t>
            </a:r>
            <a:r>
              <a:rPr lang="es-MX" sz="2400" b="1" dirty="0" smtClean="0">
                <a:latin typeface="Century Gothic" pitchFamily="34" charset="0"/>
              </a:rPr>
              <a:t>etapas </a:t>
            </a:r>
            <a:r>
              <a:rPr lang="es-MX" sz="2400" b="1" dirty="0">
                <a:latin typeface="Century Gothic" pitchFamily="34" charset="0"/>
              </a:rPr>
              <a:t>Inicial e Híbrida</a:t>
            </a:r>
          </a:p>
        </p:txBody>
      </p:sp>
      <p:sp>
        <p:nvSpPr>
          <p:cNvPr id="9" name="Rectangular Callout 74"/>
          <p:cNvSpPr/>
          <p:nvPr/>
        </p:nvSpPr>
        <p:spPr>
          <a:xfrm>
            <a:off x="4975320" y="2720157"/>
            <a:ext cx="1963882" cy="484371"/>
          </a:xfrm>
          <a:prstGeom prst="wedgeRectCallout">
            <a:avLst>
              <a:gd name="adj1" fmla="val 29870"/>
              <a:gd name="adj2" fmla="val 88319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b="1" dirty="0"/>
              <a:t>Comienzo de etapa híbrida</a:t>
            </a:r>
          </a:p>
        </p:txBody>
      </p:sp>
      <p:graphicFrame>
        <p:nvGraphicFramePr>
          <p:cNvPr id="10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832967"/>
              </p:ext>
            </p:extLst>
          </p:nvPr>
        </p:nvGraphicFramePr>
        <p:xfrm>
          <a:off x="2321348" y="1834397"/>
          <a:ext cx="6692023" cy="4376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713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11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400" b="1" dirty="0">
                <a:solidFill>
                  <a:srgbClr val="CD0000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Orden del Día</a:t>
            </a:r>
            <a:endParaRPr lang="es-MX" sz="2400" b="1" dirty="0">
              <a:solidFill>
                <a:srgbClr val="CD0000"/>
              </a:solidFill>
              <a:latin typeface="Century Gothic" pitchFamily="34" charset="0"/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215221"/>
            <a:ext cx="80092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el entorno económico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B2B2B2"/>
                </a:solidFill>
                <a:latin typeface="Century Gothic" pitchFamily="34" charset="0"/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2400"/>
              </a:spcAft>
              <a:buFont typeface="+mj-lt"/>
              <a:buAutoNum type="arabicPeriod"/>
            </a:pPr>
            <a:r>
              <a:rPr lang="es-MX" sz="1600" b="1" dirty="0">
                <a:solidFill>
                  <a:srgbClr val="CD0000"/>
                </a:solidFill>
                <a:latin typeface="Century Gothic" pitchFamily="34" charset="0"/>
              </a:rPr>
              <a:t>Informe sobre resultados, estrategia de inversión y composición  del FINVIT.</a:t>
            </a:r>
          </a:p>
          <a:p>
            <a:pPr algn="just" defTabSz="457200">
              <a:spcAft>
                <a:spcPts val="2400"/>
              </a:spcAft>
            </a:pPr>
            <a:endParaRPr lang="es-MX" sz="1600" b="1" dirty="0">
              <a:solidFill>
                <a:srgbClr val="CD0000"/>
              </a:solidFill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51156" y="1125128"/>
            <a:ext cx="832312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600" b="1" dirty="0">
                <a:latin typeface="Century Gothic" pitchFamily="34" charset="0"/>
              </a:rPr>
              <a:t>Grupo de Trabajo de Inversiones</a:t>
            </a:r>
            <a:br>
              <a:rPr lang="es-MX" sz="1600" b="1" dirty="0">
                <a:latin typeface="Century Gothic" pitchFamily="34" charset="0"/>
              </a:rPr>
            </a:br>
            <a:r>
              <a:rPr lang="es-MX" sz="1600" b="1" dirty="0">
                <a:latin typeface="Century Gothic" pitchFamily="34" charset="0"/>
              </a:rPr>
              <a:t>Sesión número </a:t>
            </a:r>
            <a:r>
              <a:rPr lang="es-MX" sz="1600" b="1" dirty="0" smtClean="0">
                <a:latin typeface="Century Gothic" pitchFamily="34" charset="0"/>
              </a:rPr>
              <a:t>10</a:t>
            </a:r>
            <a:endParaRPr lang="es-MX" sz="1600" b="1" dirty="0">
              <a:latin typeface="Century Gothic" pitchFamily="34" charset="0"/>
            </a:endParaRPr>
          </a:p>
          <a:p>
            <a:pPr algn="ctr" defTabSz="457200"/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20 </a:t>
            </a:r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de </a:t>
            </a:r>
            <a:r>
              <a:rPr lang="es-MX" sz="1600" b="1" dirty="0" smtClean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julio </a:t>
            </a:r>
            <a:r>
              <a:rPr lang="es-MX" sz="1600" b="1" dirty="0">
                <a:solidFill>
                  <a:prstClr val="black"/>
                </a:solidFill>
                <a:latin typeface="Century Gothic" pitchFamily="34" charset="0"/>
                <a:ea typeface="MS PGothic" pitchFamily="34" charset="-128"/>
                <a:cs typeface="Arial" pitchFamily="34" charset="0"/>
              </a:rPr>
              <a:t>de 2015</a:t>
            </a:r>
          </a:p>
        </p:txBody>
      </p:sp>
    </p:spTree>
    <p:extLst>
      <p:ext uri="{BB962C8B-B14F-4D97-AF65-F5344CB8AC3E}">
        <p14:creationId xmlns:p14="http://schemas.microsoft.com/office/powerpoint/2010/main" val="251817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4005648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113698" y="1318611"/>
            <a:ext cx="4692620" cy="110799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/>
            <a:r>
              <a:rPr lang="es-MX" sz="2800" b="1" dirty="0" smtClean="0">
                <a:solidFill>
                  <a:prstClr val="black"/>
                </a:solidFill>
                <a:latin typeface="Century Gothic" pitchFamily="34" charset="0"/>
              </a:rPr>
              <a:t>833</a:t>
            </a:r>
            <a:r>
              <a:rPr lang="es-MX" sz="2100" b="1" dirty="0" smtClean="0">
                <a:solidFill>
                  <a:prstClr val="black"/>
                </a:solidFill>
                <a:latin typeface="Century Gothic" pitchFamily="34" charset="0"/>
              </a:rPr>
              <a:t> </a:t>
            </a:r>
            <a:r>
              <a:rPr lang="es-MX" sz="2100" b="1" dirty="0">
                <a:solidFill>
                  <a:prstClr val="black"/>
                </a:solidFill>
                <a:latin typeface="Century Gothic" pitchFamily="34" charset="0"/>
              </a:rPr>
              <a:t>trabajadores inscritos </a:t>
            </a:r>
          </a:p>
          <a:p>
            <a:pPr marL="0" lvl="2" algn="ctr" defTabSz="913881"/>
            <a:r>
              <a:rPr lang="es-MX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rPr>
              <a:t>(</a:t>
            </a:r>
            <a:r>
              <a:rPr lang="es-MX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rPr>
              <a:t>19% </a:t>
            </a:r>
            <a:r>
              <a:rPr lang="es-MX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rPr>
              <a:t>del total de la plantilla que corresponde a </a:t>
            </a:r>
            <a:r>
              <a:rPr lang="es-MX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rPr>
              <a:t>4,378</a:t>
            </a:r>
            <a:r>
              <a:rPr lang="es-MX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rPr>
              <a:t> </a:t>
            </a:r>
            <a:r>
              <a:rPr lang="es-MX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rPr>
              <a:t>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43999" y="5373623"/>
            <a:ext cx="3336179" cy="12926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latin typeface="Century Gothic" pitchFamily="34" charset="0"/>
              </a:rPr>
              <a:t>Personal Sindicalizado</a:t>
            </a:r>
          </a:p>
          <a:p>
            <a:pPr algn="ctr" defTabSz="457200"/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2,821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trabajadores</a:t>
            </a:r>
          </a:p>
          <a:p>
            <a:pPr algn="ctr" defTabSz="457200"/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448 </a:t>
            </a:r>
            <a:r>
              <a:rPr lang="es-MX" sz="2400" b="1" dirty="0">
                <a:solidFill>
                  <a:srgbClr val="C00000"/>
                </a:solidFill>
                <a:latin typeface="Century Gothic" pitchFamily="34" charset="0"/>
              </a:rPr>
              <a:t>inscritos –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54%</a:t>
            </a:r>
            <a:r>
              <a:rPr lang="es-MX" b="1" dirty="0" smtClean="0">
                <a:solidFill>
                  <a:srgbClr val="C00000"/>
                </a:solidFill>
                <a:latin typeface="Century Gothic" pitchFamily="34" charset="0"/>
              </a:rPr>
              <a:t>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530895"/>
            <a:ext cx="324000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/>
            <a:r>
              <a:rPr lang="es-MX" dirty="0">
                <a:solidFill>
                  <a:prstClr val="black"/>
                </a:solidFill>
                <a:latin typeface="Century Gothic" pitchFamily="34" charset="0"/>
              </a:rPr>
              <a:t>Oficinas de Apoyo y Zona Metropolitana</a:t>
            </a:r>
          </a:p>
          <a:p>
            <a:pPr defTabSz="457200"/>
            <a:r>
              <a:rPr lang="es-MX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2,136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trabajadores</a:t>
            </a:r>
          </a:p>
          <a:p>
            <a:pPr defTabSz="457200"/>
            <a:r>
              <a:rPr lang="es-MX" sz="1600" dirty="0" smtClean="0">
                <a:solidFill>
                  <a:srgbClr val="C00000"/>
                </a:solidFill>
                <a:latin typeface="Century Gothic" pitchFamily="34" charset="0"/>
              </a:rPr>
              <a:t>456 </a:t>
            </a:r>
            <a:r>
              <a:rPr lang="es-MX" sz="1600" dirty="0">
                <a:solidFill>
                  <a:srgbClr val="C00000"/>
                </a:solidFill>
                <a:latin typeface="Century Gothic" pitchFamily="34" charset="0"/>
              </a:rPr>
              <a:t>inscritos – </a:t>
            </a:r>
            <a:r>
              <a:rPr lang="es-MX" sz="1600" dirty="0" smtClean="0">
                <a:solidFill>
                  <a:srgbClr val="C00000"/>
                </a:solidFill>
                <a:latin typeface="Century Gothic" pitchFamily="34" charset="0"/>
              </a:rPr>
              <a:t>55%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del total del </a:t>
            </a:r>
            <a:r>
              <a:rPr lang="es-MX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personal inscrito</a:t>
            </a:r>
            <a:endParaRPr lang="es-MX" sz="1600" dirty="0">
              <a:solidFill>
                <a:prstClr val="black">
                  <a:lumMod val="75000"/>
                  <a:lumOff val="25000"/>
                </a:prstClr>
              </a:solidFill>
              <a:latin typeface="Century Gothic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44000" y="870536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15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julio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2015 se tiene los siguientes avances: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  <a:cs typeface="Microsoft Uighur" pitchFamily="2" charset="-78"/>
              </a:rPr>
              <a:t>Participación en el FINVIT</a:t>
            </a:r>
            <a:endParaRPr lang="es-MX" sz="2400" b="1" dirty="0">
              <a:latin typeface="Century Gothic" pitchFamily="34" charset="0"/>
              <a:cs typeface="Microsoft Uighur" pitchFamily="2" charset="-78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1559" y="2555190"/>
            <a:ext cx="3408620" cy="12926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latin typeface="Century Gothic" pitchFamily="34" charset="0"/>
              </a:rPr>
              <a:t>Delegaciones</a:t>
            </a:r>
          </a:p>
          <a:p>
            <a:pPr algn="ctr" defTabSz="457200"/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2,242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trabajadores</a:t>
            </a:r>
          </a:p>
          <a:p>
            <a:pPr algn="ctr" defTabSz="457200"/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377 </a:t>
            </a:r>
            <a:r>
              <a:rPr lang="es-MX" sz="2400" b="1" dirty="0">
                <a:solidFill>
                  <a:srgbClr val="C00000"/>
                </a:solidFill>
                <a:latin typeface="Century Gothic" pitchFamily="34" charset="0"/>
              </a:rPr>
              <a:t>inscritos –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45%</a:t>
            </a:r>
            <a:r>
              <a:rPr lang="es-MX" b="1" dirty="0" smtClean="0">
                <a:solidFill>
                  <a:srgbClr val="C00000"/>
                </a:solidFill>
                <a:latin typeface="Century Gothic" pitchFamily="34" charset="0"/>
              </a:rPr>
              <a:t>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del total del personal  inscrito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486400" y="5373623"/>
            <a:ext cx="3518897" cy="12926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latin typeface="Century Gothic" pitchFamily="34" charset="0"/>
              </a:rPr>
              <a:t>Personal no Sindicalizado</a:t>
            </a:r>
          </a:p>
          <a:p>
            <a:pPr algn="ctr" defTabSz="457200"/>
            <a:r>
              <a:rPr lang="es-MX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1,557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trabajadores</a:t>
            </a:r>
          </a:p>
          <a:p>
            <a:pPr algn="ctr" defTabSz="457200"/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385 </a:t>
            </a:r>
            <a:r>
              <a:rPr lang="es-MX" sz="2400" b="1" dirty="0">
                <a:solidFill>
                  <a:srgbClr val="C00000"/>
                </a:solidFill>
                <a:latin typeface="Century Gothic" pitchFamily="34" charset="0"/>
              </a:rPr>
              <a:t>inscritos –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46%</a:t>
            </a:r>
            <a:r>
              <a:rPr lang="es-MX" b="1" dirty="0" smtClean="0">
                <a:solidFill>
                  <a:srgbClr val="C00000"/>
                </a:solidFill>
                <a:latin typeface="Century Gothic" pitchFamily="34" charset="0"/>
              </a:rPr>
              <a:t> </a:t>
            </a:r>
            <a:r>
              <a:rPr lang="es-MX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itchFamily="34" charset="0"/>
              </a:rPr>
              <a:t>del total del personal inscrito</a:t>
            </a:r>
          </a:p>
        </p:txBody>
      </p:sp>
      <p:sp>
        <p:nvSpPr>
          <p:cNvPr id="2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12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75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44000" y="1117017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15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julio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2015 se tiene los siguientes avances: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449496" cy="631524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latin typeface="Century Gothic" pitchFamily="34" charset="0"/>
                <a:cs typeface="Microsoft Uighur" pitchFamily="2" charset="-78"/>
              </a:rPr>
              <a:t>Participación en el FINVIT en delegaciones</a:t>
            </a:r>
            <a:endParaRPr lang="es-MX" sz="2400" b="1" dirty="0">
              <a:latin typeface="Century Gothic" pitchFamily="34" charset="0"/>
              <a:cs typeface="Microsoft Uighur" pitchFamily="2" charset="-78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236520" y="1523834"/>
            <a:ext cx="3901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>
                <a:srgbClr val="C00000"/>
              </a:buClr>
              <a:tabLst>
                <a:tab pos="180975" algn="l"/>
              </a:tabLst>
            </a:pPr>
            <a:r>
              <a:rPr lang="es-MX" sz="1400" b="1" dirty="0">
                <a:solidFill>
                  <a:prstClr val="black"/>
                </a:solidFill>
                <a:latin typeface="Century Gothic" pitchFamily="34" charset="0"/>
              </a:rPr>
              <a:t>Participación en el  FINVIT  por delegación</a:t>
            </a:r>
          </a:p>
        </p:txBody>
      </p:sp>
      <p:sp>
        <p:nvSpPr>
          <p:cNvPr id="19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13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825422"/>
              </p:ext>
            </p:extLst>
          </p:nvPr>
        </p:nvGraphicFramePr>
        <p:xfrm>
          <a:off x="313122" y="1988840"/>
          <a:ext cx="8294443" cy="447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03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748649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solidFill>
                  <a:srgbClr val="CD0000"/>
                </a:solidFill>
                <a:latin typeface="Myriad Pro"/>
                <a:cs typeface="Myriad Pro"/>
              </a:rPr>
              <a:t>Aportaciones al FINVIT</a:t>
            </a:r>
            <a:endParaRPr lang="es-MX" sz="2200" dirty="0"/>
          </a:p>
        </p:txBody>
      </p: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44467" y="1213103"/>
            <a:ext cx="8212030" cy="50405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Desde su lanzamiento el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3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marzo al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15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julio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de 2015, el FINVIT presenta los siguientes resultados:</a:t>
            </a:r>
          </a:p>
        </p:txBody>
      </p:sp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887481"/>
              </p:ext>
            </p:extLst>
          </p:nvPr>
        </p:nvGraphicFramePr>
        <p:xfrm>
          <a:off x="249943" y="2171911"/>
          <a:ext cx="4602584" cy="3147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8260"/>
                <a:gridCol w="1764324"/>
              </a:tblGrid>
              <a:tr h="433480"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CD0000"/>
                        </a:buClr>
                        <a:buSzPct val="140000"/>
                        <a:buFont typeface="Wingdings" pitchFamily="2" charset="2"/>
                        <a:buNone/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Indicadores</a:t>
                      </a:r>
                      <a:endParaRPr lang="es-MX" sz="14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T="72000" marB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Cifras</a:t>
                      </a:r>
                      <a:r>
                        <a:rPr lang="es-MX" sz="14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al 8 de julio</a:t>
                      </a:r>
                      <a:endParaRPr lang="es-MX" sz="1400" b="1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0000"/>
                    </a:solidFill>
                  </a:tcPr>
                </a:tc>
              </a:tr>
              <a:tr h="450294">
                <a:tc>
                  <a:txBody>
                    <a:bodyPr/>
                    <a:lstStyle/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D0000"/>
                        </a:buClr>
                        <a:buSzPct val="14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Total</a:t>
                      </a:r>
                      <a:r>
                        <a:rPr lang="es-MX" sz="1400" b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aportado </a:t>
                      </a:r>
                      <a:endParaRPr lang="es-MX" sz="14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T="72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itchFamily="34" charset="0"/>
                        <a:buNone/>
                      </a:pPr>
                      <a:r>
                        <a:rPr lang="es-MX" sz="1400" b="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$11,421,214.14 </a:t>
                      </a:r>
                      <a:endParaRPr lang="es-MX" sz="1400" b="0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R="396000" marT="72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980">
                <a:tc>
                  <a:txBody>
                    <a:bodyPr/>
                    <a:lstStyle/>
                    <a:p>
                      <a:pPr marL="349250" lvl="1" indent="-171450" algn="l">
                        <a:buClr>
                          <a:srgbClr val="CD0000"/>
                        </a:buClr>
                        <a:buSzPct val="120000"/>
                        <a:buFont typeface="Calibri" pitchFamily="34" charset="0"/>
                        <a:buChar char="‒"/>
                      </a:pPr>
                      <a:r>
                        <a:rPr lang="es-MX" sz="1400" b="1" dirty="0" smtClean="0">
                          <a:latin typeface="Century Gothic" pitchFamily="34" charset="0"/>
                        </a:rPr>
                        <a:t>Aportaciones directas al FINVIT</a:t>
                      </a:r>
                      <a:endParaRPr lang="es-MX" sz="1400" b="1" dirty="0">
                        <a:latin typeface="Century Gothic" pitchFamily="34" charset="0"/>
                      </a:endParaRPr>
                    </a:p>
                  </a:txBody>
                  <a:tcPr marT="72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b="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$9,004,051.37</a:t>
                      </a:r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MX" sz="1400" b="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R="396000" marT="72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1034">
                <a:tc>
                  <a:txBody>
                    <a:bodyPr/>
                    <a:lstStyle/>
                    <a:p>
                      <a:pPr marL="3492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D0000"/>
                        </a:buClr>
                        <a:buSzPct val="120000"/>
                        <a:buFont typeface="Calibri" pitchFamily="34" charset="0"/>
                        <a:buChar char="‒"/>
                        <a:tabLst/>
                        <a:defRPr/>
                      </a:pPr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Aportaciones vía nómina </a:t>
                      </a:r>
                    </a:p>
                  </a:txBody>
                  <a:tcPr marT="72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$</a:t>
                      </a:r>
                      <a:r>
                        <a:rPr lang="es-MX" sz="1400" b="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3,277,814.57 </a:t>
                      </a:r>
                      <a:endParaRPr lang="es-MX" sz="1400" b="0" kern="1200" dirty="0">
                        <a:solidFill>
                          <a:schemeClr val="tx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R="396000" marT="72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1034">
                <a:tc>
                  <a:txBody>
                    <a:bodyPr/>
                    <a:lstStyle/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D0000"/>
                        </a:buClr>
                        <a:buSzPct val="14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1" dirty="0" smtClean="0">
                          <a:latin typeface="Century Gothic" pitchFamily="34" charset="0"/>
                        </a:rPr>
                        <a:t>Aportaciones vía nómina  (descuento</a:t>
                      </a:r>
                      <a:r>
                        <a:rPr lang="es-MX" sz="1400" b="1" baseline="0" dirty="0" smtClean="0">
                          <a:latin typeface="Century Gothic" pitchFamily="34" charset="0"/>
                        </a:rPr>
                        <a:t> catorcenal)</a:t>
                      </a:r>
                      <a:endParaRPr lang="es-MX" sz="1400" b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T="72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Clr>
                          <a:srgbClr val="CD0000"/>
                        </a:buClr>
                        <a:buFont typeface="Arial" pitchFamily="34" charset="0"/>
                        <a:buNone/>
                      </a:pPr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$524,374.70</a:t>
                      </a:r>
                      <a:endParaRPr lang="es-MX" sz="140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R="396000" marT="72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980">
                <a:tc>
                  <a:txBody>
                    <a:bodyPr/>
                    <a:lstStyle/>
                    <a:p>
                      <a:pPr marL="171450" marR="0" lvl="1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D0000"/>
                        </a:buClr>
                        <a:buSzPct val="140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Solicitudes</a:t>
                      </a:r>
                      <a:r>
                        <a:rPr lang="es-MX" sz="1400" b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de descuento ví</a:t>
                      </a:r>
                      <a:r>
                        <a:rPr lang="es-MX" sz="1400" b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a nómina</a:t>
                      </a:r>
                    </a:p>
                  </a:txBody>
                  <a:tcPr marT="72000" marB="36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itchFamily="34" charset="0"/>
                        <a:buNone/>
                      </a:pPr>
                      <a:r>
                        <a:rPr lang="es-MX" sz="140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677</a:t>
                      </a:r>
                      <a:endParaRPr lang="es-MX" sz="1400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R="396000" marT="72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3847528684"/>
              </p:ext>
            </p:extLst>
          </p:nvPr>
        </p:nvGraphicFramePr>
        <p:xfrm>
          <a:off x="4852527" y="2345819"/>
          <a:ext cx="396044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39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748649" cy="631524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solidFill>
                  <a:srgbClr val="CD0000"/>
                </a:solidFill>
                <a:latin typeface="Century Gothic" pitchFamily="34" charset="0"/>
              </a:rPr>
              <a:t>Actividades de difusión y apoyo</a:t>
            </a:r>
            <a:endParaRPr lang="es-MX" sz="2200" dirty="0">
              <a:latin typeface="Century Gothic" pitchFamily="34" charset="0"/>
            </a:endParaRPr>
          </a:p>
        </p:txBody>
      </p:sp>
      <p:sp>
        <p:nvSpPr>
          <p:cNvPr id="1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4131" y="1092156"/>
            <a:ext cx="3233733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 algn="just" defTabSz="913881">
              <a:spcAft>
                <a:spcPts val="600"/>
              </a:spcAft>
              <a:buClr>
                <a:srgbClr val="BB2D2C"/>
              </a:buClr>
              <a:buFontTx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Se han realizado sesiones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informativas </a:t>
            </a: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a Delegaciones (Guadalajara, Guanajuato, Monterrey, Aguascalientes, Puebla, Querétaro, Hermosillo, Pachuca, Toluca y Tlalnepantla) donde </a:t>
            </a:r>
            <a:r>
              <a:rPr lang="es-MX" sz="1400" dirty="0">
                <a:solidFill>
                  <a:prstClr val="black"/>
                </a:solidFill>
                <a:latin typeface="Century Gothic" pitchFamily="34" charset="0"/>
              </a:rPr>
              <a:t>se instaló una mesa de apoyo para brindar información y orientar a los trabajadores para realizar su inscripción y aportaciones. </a:t>
            </a:r>
            <a:endParaRPr lang="es-MX" sz="1400" dirty="0" smtClean="0">
              <a:solidFill>
                <a:prstClr val="black"/>
              </a:solidFill>
              <a:latin typeface="Century Gothic" pitchFamily="34" charset="0"/>
            </a:endParaRPr>
          </a:p>
          <a:p>
            <a:pPr marL="180975" lvl="1" indent="-174625" algn="just" defTabSz="913881">
              <a:spcAft>
                <a:spcPts val="600"/>
              </a:spcAft>
              <a:buClr>
                <a:srgbClr val="BB2D2C"/>
              </a:buClr>
              <a:buFontTx/>
              <a:buChar char="•"/>
            </a:pPr>
            <a:r>
              <a:rPr lang="es-MX" sz="1400" dirty="0" smtClean="0">
                <a:solidFill>
                  <a:prstClr val="black"/>
                </a:solidFill>
                <a:latin typeface="Century Gothic" pitchFamily="34" charset="0"/>
              </a:rPr>
              <a:t>Se realizó una sesión infamativa para el personal de la Subdirección General Jurídica</a:t>
            </a:r>
            <a:endParaRPr lang="es-MX" sz="14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4" name="4 Marcador de texto"/>
          <p:cNvSpPr txBox="1">
            <a:spLocks/>
          </p:cNvSpPr>
          <p:nvPr/>
        </p:nvSpPr>
        <p:spPr>
          <a:xfrm>
            <a:off x="3698067" y="3557845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MX" sz="1800" dirty="0" smtClean="0">
                <a:solidFill>
                  <a:prstClr val="black"/>
                </a:solidFill>
                <a:latin typeface="Century Gothic" pitchFamily="34" charset="0"/>
              </a:rPr>
              <a:t>22 de junio de 2015</a:t>
            </a:r>
            <a:endParaRPr lang="es-MX" sz="18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9" name="4 Marcador de texto"/>
          <p:cNvSpPr txBox="1">
            <a:spLocks/>
          </p:cNvSpPr>
          <p:nvPr/>
        </p:nvSpPr>
        <p:spPr>
          <a:xfrm>
            <a:off x="3547940" y="1159323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1800" b="1" dirty="0" smtClean="0">
                <a:solidFill>
                  <a:prstClr val="black"/>
                </a:solidFill>
                <a:latin typeface="Century Gothic" pitchFamily="34" charset="0"/>
              </a:rPr>
              <a:t>Puebla</a:t>
            </a:r>
            <a:endParaRPr lang="es-MX" sz="18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2" name="4 Marcador de texto"/>
          <p:cNvSpPr txBox="1">
            <a:spLocks/>
          </p:cNvSpPr>
          <p:nvPr/>
        </p:nvSpPr>
        <p:spPr>
          <a:xfrm>
            <a:off x="6464479" y="3557845"/>
            <a:ext cx="25720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MX" sz="1800" dirty="0" smtClean="0">
                <a:solidFill>
                  <a:prstClr val="black"/>
                </a:solidFill>
                <a:latin typeface="Century Gothic" pitchFamily="34" charset="0"/>
              </a:rPr>
              <a:t>25 de junio de 2015</a:t>
            </a:r>
            <a:endParaRPr lang="es-MX" sz="18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4" name="4 Marcador de texto"/>
          <p:cNvSpPr txBox="1">
            <a:spLocks/>
          </p:cNvSpPr>
          <p:nvPr/>
        </p:nvSpPr>
        <p:spPr>
          <a:xfrm>
            <a:off x="6233859" y="1159323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1800" b="1" dirty="0" smtClean="0">
                <a:solidFill>
                  <a:prstClr val="black"/>
                </a:solidFill>
                <a:latin typeface="Century Gothic" pitchFamily="34" charset="0"/>
              </a:rPr>
              <a:t>Querétaro</a:t>
            </a:r>
            <a:endParaRPr lang="es-MX" sz="18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6" name="4 Marcador de texto"/>
          <p:cNvSpPr txBox="1">
            <a:spLocks/>
          </p:cNvSpPr>
          <p:nvPr/>
        </p:nvSpPr>
        <p:spPr>
          <a:xfrm>
            <a:off x="6516216" y="6309320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MX" sz="1800" dirty="0" smtClean="0">
                <a:solidFill>
                  <a:prstClr val="black"/>
                </a:solidFill>
                <a:latin typeface="Century Gothic" pitchFamily="34" charset="0"/>
              </a:rPr>
              <a:t>8 de julio de 2015</a:t>
            </a:r>
            <a:endParaRPr lang="es-MX" sz="18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7" name="4 Marcador de texto"/>
          <p:cNvSpPr txBox="1">
            <a:spLocks/>
          </p:cNvSpPr>
          <p:nvPr/>
        </p:nvSpPr>
        <p:spPr>
          <a:xfrm>
            <a:off x="3396942" y="3919495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1800" b="1" dirty="0" smtClean="0">
                <a:solidFill>
                  <a:prstClr val="black"/>
                </a:solidFill>
                <a:latin typeface="Century Gothic" pitchFamily="34" charset="0"/>
              </a:rPr>
              <a:t>Pachuca</a:t>
            </a:r>
            <a:endParaRPr lang="es-MX" sz="18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8" name="4 Marcador de texto"/>
          <p:cNvSpPr txBox="1">
            <a:spLocks/>
          </p:cNvSpPr>
          <p:nvPr/>
        </p:nvSpPr>
        <p:spPr>
          <a:xfrm>
            <a:off x="3535478" y="6309320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MX" sz="1800" dirty="0" smtClean="0">
                <a:solidFill>
                  <a:prstClr val="black"/>
                </a:solidFill>
                <a:latin typeface="Century Gothic" pitchFamily="34" charset="0"/>
              </a:rPr>
              <a:t>6 de julio de 2015</a:t>
            </a:r>
            <a:endParaRPr lang="es-MX" sz="18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1" name="4 Marcador de texto"/>
          <p:cNvSpPr txBox="1">
            <a:spLocks/>
          </p:cNvSpPr>
          <p:nvPr/>
        </p:nvSpPr>
        <p:spPr>
          <a:xfrm>
            <a:off x="6525745" y="3919495"/>
            <a:ext cx="229472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1800" b="1" dirty="0" smtClean="0">
                <a:solidFill>
                  <a:prstClr val="black"/>
                </a:solidFill>
                <a:latin typeface="Century Gothic" pitchFamily="34" charset="0"/>
              </a:rPr>
              <a:t>Toluca</a:t>
            </a:r>
            <a:endParaRPr lang="es-MX" sz="18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pic>
        <p:nvPicPr>
          <p:cNvPr id="18" name="Picture 17" descr="C:\Users\Ileana\Downloads\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62" y="1470675"/>
            <a:ext cx="2818423" cy="2063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0"/>
          </a:effectLst>
        </p:spPr>
      </p:pic>
      <p:pic>
        <p:nvPicPr>
          <p:cNvPr id="21" name="Picture 20" descr="C:\Users\Ileana\Downloads\FOTO FINVIT 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632" y="1470675"/>
            <a:ext cx="2549371" cy="2088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867" y="4232435"/>
            <a:ext cx="2812858" cy="2076885"/>
          </a:xfrm>
          <a:prstGeom prst="rect">
            <a:avLst/>
          </a:prstGeom>
          <a:solidFill>
            <a:schemeClr val="tx1"/>
          </a:solidFill>
          <a:effectLst>
            <a:softEdge rad="0"/>
          </a:effectLst>
        </p:spPr>
      </p:pic>
      <p:pic>
        <p:nvPicPr>
          <p:cNvPr id="23" name="Picture 22" descr="C:\Users\Ileana\Downloads\SAM_21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632" y="4232435"/>
            <a:ext cx="2549371" cy="207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6"/>
          <a:stretch/>
        </p:blipFill>
        <p:spPr>
          <a:xfrm rot="5400000">
            <a:off x="602539" y="4302117"/>
            <a:ext cx="2169498" cy="2295472"/>
          </a:xfrm>
          <a:prstGeom prst="rect">
            <a:avLst/>
          </a:prstGeom>
        </p:spPr>
      </p:pic>
      <p:sp>
        <p:nvSpPr>
          <p:cNvPr id="20" name="4 Marcador de texto"/>
          <p:cNvSpPr txBox="1">
            <a:spLocks/>
          </p:cNvSpPr>
          <p:nvPr/>
        </p:nvSpPr>
        <p:spPr>
          <a:xfrm>
            <a:off x="284813" y="6521025"/>
            <a:ext cx="2822517" cy="36004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MX" sz="1800" dirty="0">
                <a:solidFill>
                  <a:prstClr val="black"/>
                </a:solidFill>
                <a:latin typeface="Century Gothic" pitchFamily="34" charset="0"/>
              </a:rPr>
              <a:t>6</a:t>
            </a:r>
            <a:r>
              <a:rPr lang="es-MX" sz="1800" dirty="0" smtClean="0">
                <a:solidFill>
                  <a:prstClr val="black"/>
                </a:solidFill>
                <a:latin typeface="Century Gothic" pitchFamily="34" charset="0"/>
              </a:rPr>
              <a:t> de julio de 2015</a:t>
            </a:r>
            <a:endParaRPr lang="es-MX" sz="1800" dirty="0">
              <a:solidFill>
                <a:prstClr val="black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0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813051" cy="677773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Estrategia de inversión FINVIT 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5" name="Rectangle 54"/>
          <p:cNvSpPr/>
          <p:nvPr/>
        </p:nvSpPr>
        <p:spPr>
          <a:xfrm>
            <a:off x="186532" y="1670990"/>
            <a:ext cx="1800000" cy="1571939"/>
          </a:xfrm>
          <a:prstGeom prst="rect">
            <a:avLst/>
          </a:prstGeom>
          <a:solidFill>
            <a:schemeClr val="accent3"/>
          </a:solidFill>
          <a:ln w="9525" algn="ctr">
            <a:solidFill>
              <a:schemeClr val="accent3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400" b="1" dirty="0">
                <a:solidFill>
                  <a:schemeClr val="bg1"/>
                </a:solidFill>
                <a:latin typeface="Century Gothic" pitchFamily="34" charset="0"/>
              </a:rPr>
              <a:t>Bonos Corporativos</a:t>
            </a:r>
          </a:p>
        </p:txBody>
      </p:sp>
      <p:sp>
        <p:nvSpPr>
          <p:cNvPr id="8" name="ColumnHeader"/>
          <p:cNvSpPr>
            <a:spLocks noChangeArrowheads="1"/>
          </p:cNvSpPr>
          <p:nvPr/>
        </p:nvSpPr>
        <p:spPr bwMode="gray">
          <a:xfrm>
            <a:off x="144000" y="1190008"/>
            <a:ext cx="1961247" cy="25179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Tipo de instrumento</a:t>
            </a:r>
            <a:endParaRPr lang="es-MX" sz="1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9" name="ColumnHeader"/>
          <p:cNvSpPr>
            <a:spLocks noChangeArrowheads="1"/>
          </p:cNvSpPr>
          <p:nvPr/>
        </p:nvSpPr>
        <p:spPr bwMode="gray">
          <a:xfrm>
            <a:off x="2346080" y="1190006"/>
            <a:ext cx="6444000" cy="25179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BB2D2C"/>
            </a:outerShdw>
          </a:effectLst>
        </p:spPr>
        <p:txBody>
          <a:bodyPr wrap="square" tIns="0" bIns="36000" anchor="b">
            <a:spAutoFit/>
          </a:bodyPr>
          <a:lstStyle/>
          <a:p>
            <a:pPr algn="ctr" defTabSz="913881"/>
            <a:r>
              <a:rPr lang="es-MX" sz="1400" b="1" dirty="0" smtClean="0">
                <a:solidFill>
                  <a:prstClr val="black"/>
                </a:solidFill>
                <a:latin typeface="Century Gothic" pitchFamily="34" charset="0"/>
              </a:rPr>
              <a:t>Descripción</a:t>
            </a:r>
            <a:endParaRPr lang="es-MX" sz="1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385051" y="4955797"/>
            <a:ext cx="625987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Century Gothic" pitchFamily="34" charset="0"/>
                <a:cs typeface="Myriad Pro"/>
              </a:rPr>
              <a:t>Compra </a:t>
            </a:r>
            <a:r>
              <a:rPr lang="es-MX" sz="1600" dirty="0">
                <a:latin typeface="Century Gothic" pitchFamily="34" charset="0"/>
                <a:cs typeface="Myriad Pro"/>
              </a:rPr>
              <a:t>de Bonos Gubernamentales de </a:t>
            </a:r>
            <a:r>
              <a:rPr lang="es-MX" sz="1600" dirty="0" smtClean="0">
                <a:latin typeface="Century Gothic" pitchFamily="34" charset="0"/>
                <a:cs typeface="Myriad Pro"/>
              </a:rPr>
              <a:t>tasa real</a:t>
            </a:r>
          </a:p>
          <a:p>
            <a:pPr marL="1094856" lvl="4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Courier New" pitchFamily="49" charset="0"/>
              <a:buChar char="o"/>
            </a:pPr>
            <a:r>
              <a:rPr lang="es-MX" sz="1600" dirty="0" smtClean="0">
                <a:latin typeface="Century Gothic" pitchFamily="34" charset="0"/>
                <a:cs typeface="Myriad Pro"/>
              </a:rPr>
              <a:t>Se </a:t>
            </a:r>
            <a:r>
              <a:rPr lang="es-MX" sz="1600" dirty="0">
                <a:latin typeface="Century Gothic" pitchFamily="34" charset="0"/>
                <a:cs typeface="Myriad Pro"/>
              </a:rPr>
              <a:t>buscará aprovechar </a:t>
            </a:r>
            <a:r>
              <a:rPr lang="es-MX" sz="1600" dirty="0" smtClean="0">
                <a:latin typeface="Century Gothic" pitchFamily="34" charset="0"/>
                <a:cs typeface="Myriad Pro"/>
              </a:rPr>
              <a:t>el periodo inflacionario, aumentando la duración en los bonos de tasa real que muestren las mejores tasas de inflación implícitas.</a:t>
            </a:r>
          </a:p>
        </p:txBody>
      </p:sp>
      <p:sp>
        <p:nvSpPr>
          <p:cNvPr id="10" name="Rectangle 54"/>
          <p:cNvSpPr/>
          <p:nvPr/>
        </p:nvSpPr>
        <p:spPr>
          <a:xfrm>
            <a:off x="186532" y="3522934"/>
            <a:ext cx="1800000" cy="1152000"/>
          </a:xfrm>
          <a:prstGeom prst="rect">
            <a:avLst/>
          </a:prstGeom>
          <a:solidFill>
            <a:srgbClr val="017475">
              <a:alpha val="39000"/>
            </a:srgb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sz="1400" b="1" dirty="0">
                <a:solidFill>
                  <a:schemeClr val="bg1"/>
                </a:solidFill>
                <a:latin typeface="Century Gothic" pitchFamily="34" charset="0"/>
              </a:rPr>
              <a:t>Bonos Gubernamentales</a:t>
            </a:r>
          </a:p>
          <a:p>
            <a:pPr algn="ctr" defTabSz="914400"/>
            <a:r>
              <a:rPr lang="es-MX" sz="1400" b="1" dirty="0">
                <a:solidFill>
                  <a:schemeClr val="bg1"/>
                </a:solidFill>
                <a:latin typeface="Century Gothic" pitchFamily="34" charset="0"/>
              </a:rPr>
              <a:t>Tasa Flotante</a:t>
            </a:r>
          </a:p>
        </p:txBody>
      </p:sp>
      <p:sp>
        <p:nvSpPr>
          <p:cNvPr id="13" name="Rectangle 54"/>
          <p:cNvSpPr/>
          <p:nvPr/>
        </p:nvSpPr>
        <p:spPr>
          <a:xfrm>
            <a:off x="186532" y="5050058"/>
            <a:ext cx="1800000" cy="1476250"/>
          </a:xfrm>
          <a:prstGeom prst="rect">
            <a:avLst/>
          </a:prstGeom>
          <a:solidFill>
            <a:srgbClr val="017475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sz="1400" b="1" dirty="0">
                <a:solidFill>
                  <a:schemeClr val="bg1"/>
                </a:solidFill>
                <a:latin typeface="Century Gothic" pitchFamily="34" charset="0"/>
              </a:rPr>
              <a:t>Bonos Gubernamentales</a:t>
            </a:r>
          </a:p>
          <a:p>
            <a:pPr algn="ctr" defTabSz="914400"/>
            <a:r>
              <a:rPr lang="es-MX" sz="1400" b="1" dirty="0">
                <a:solidFill>
                  <a:schemeClr val="bg1"/>
                </a:solidFill>
                <a:latin typeface="Century Gothic" pitchFamily="34" charset="0"/>
              </a:rPr>
              <a:t>Tasa Real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385051" y="1575294"/>
            <a:ext cx="597214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600" dirty="0">
                <a:latin typeface="Century Gothic" pitchFamily="34" charset="0"/>
                <a:cs typeface="Myriad Pro"/>
              </a:rPr>
              <a:t>Compra de Bonos Corporativos</a:t>
            </a:r>
          </a:p>
          <a:p>
            <a:pPr marL="1199631" lvl="2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600" dirty="0">
                <a:latin typeface="Century Gothic" pitchFamily="34" charset="0"/>
                <a:cs typeface="Myriad Pro"/>
              </a:rPr>
              <a:t>Buscar CB mayor sobretasa respecto a su referencia de mercado</a:t>
            </a:r>
          </a:p>
          <a:p>
            <a:pPr marL="1199631" lvl="2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600" dirty="0">
                <a:latin typeface="Century Gothic" pitchFamily="34" charset="0"/>
                <a:cs typeface="Myriad Pro"/>
              </a:rPr>
              <a:t>Incrementar el rendimiento y tasa de cupón del portafolio</a:t>
            </a:r>
          </a:p>
          <a:p>
            <a:pPr marL="1199631" lvl="2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600" dirty="0">
                <a:latin typeface="Century Gothic" pitchFamily="34" charset="0"/>
                <a:cs typeface="Myriad Pro"/>
              </a:rPr>
              <a:t>Incluir en el portafolio CB con buena calidad crediticia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385051" y="3636960"/>
            <a:ext cx="597214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2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600" dirty="0">
                <a:latin typeface="Century Gothic" pitchFamily="34" charset="0"/>
                <a:cs typeface="Myriad Pro"/>
              </a:rPr>
              <a:t>Compra de Bonos Gubernamentales de tasa flotante</a:t>
            </a:r>
          </a:p>
          <a:p>
            <a:pPr marL="1094856" lvl="4" indent="-180975" algn="just">
              <a:spcAft>
                <a:spcPts val="600"/>
              </a:spcAft>
              <a:buClr>
                <a:srgbClr val="CD0000"/>
              </a:buClr>
              <a:buSzPct val="110000"/>
              <a:buFont typeface="Courier New" pitchFamily="49" charset="0"/>
              <a:buChar char="o"/>
            </a:pPr>
            <a:r>
              <a:rPr lang="es-MX" sz="1600" dirty="0">
                <a:latin typeface="Century Gothic" pitchFamily="34" charset="0"/>
                <a:cs typeface="Myriad Pro Light"/>
              </a:rPr>
              <a:t>Buscar protección ante una posible alza de tasas de Banxico</a:t>
            </a:r>
          </a:p>
        </p:txBody>
      </p:sp>
      <p:sp>
        <p:nvSpPr>
          <p:cNvPr id="2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16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cxnSp>
        <p:nvCxnSpPr>
          <p:cNvPr id="12" name="Straight Connector 9"/>
          <p:cNvCxnSpPr/>
          <p:nvPr/>
        </p:nvCxnSpPr>
        <p:spPr>
          <a:xfrm flipV="1">
            <a:off x="96800" y="3468119"/>
            <a:ext cx="8904001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9"/>
          <p:cNvCxnSpPr/>
          <p:nvPr/>
        </p:nvCxnSpPr>
        <p:spPr>
          <a:xfrm flipV="1">
            <a:off x="144000" y="4843595"/>
            <a:ext cx="8904001" cy="1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64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4000" y="374260"/>
            <a:ext cx="7680158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Resultados y composición de la cartera del FINVIT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47154" y="1260085"/>
            <a:ext cx="7583487" cy="451234"/>
          </a:xfrm>
        </p:spPr>
        <p:txBody>
          <a:bodyPr>
            <a:noAutofit/>
          </a:bodyPr>
          <a:lstStyle/>
          <a:p>
            <a:pPr marL="171450" indent="-171450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n-US" sz="1400" b="0" dirty="0" smtClean="0">
                <a:latin typeface="Century Gothic" pitchFamily="34" charset="0"/>
                <a:ea typeface="Myriad Pro"/>
                <a:cs typeface="Times New Roman" pitchFamily="18" charset="0"/>
              </a:rPr>
              <a:t>Al </a:t>
            </a:r>
            <a:r>
              <a:rPr lang="es-MX" altLang="en-US" sz="1400" dirty="0" smtClean="0">
                <a:latin typeface="Century Gothic" pitchFamily="34" charset="0"/>
                <a:ea typeface="Myriad Pro"/>
                <a:cs typeface="Times New Roman" pitchFamily="18" charset="0"/>
              </a:rPr>
              <a:t>15</a:t>
            </a:r>
            <a:r>
              <a:rPr lang="es-MX" altLang="en-US" sz="1400" b="0" dirty="0" smtClean="0">
                <a:latin typeface="Century Gothic" pitchFamily="34" charset="0"/>
                <a:ea typeface="Myriad Pro"/>
                <a:cs typeface="Times New Roman" pitchFamily="18" charset="0"/>
              </a:rPr>
              <a:t> de julio</a:t>
            </a:r>
            <a:r>
              <a:rPr lang="es-MX" altLang="en-US" sz="1400" dirty="0" smtClean="0">
                <a:latin typeface="Century Gothic" pitchFamily="34" charset="0"/>
                <a:ea typeface="Myriad Pro"/>
                <a:cs typeface="Times New Roman" pitchFamily="18" charset="0"/>
              </a:rPr>
              <a:t> </a:t>
            </a:r>
            <a:r>
              <a:rPr lang="es-MX" altLang="en-US" sz="1400" b="0" dirty="0" smtClean="0">
                <a:latin typeface="Century Gothic" pitchFamily="34" charset="0"/>
                <a:ea typeface="Myriad Pro"/>
                <a:cs typeface="Times New Roman" pitchFamily="18" charset="0"/>
              </a:rPr>
              <a:t>de 2015 se tienen los siguientes analíticos</a:t>
            </a:r>
            <a:r>
              <a:rPr lang="es-MX" altLang="en-US" sz="1400" dirty="0" smtClean="0">
                <a:latin typeface="Century Gothic" pitchFamily="34" charset="0"/>
                <a:ea typeface="Myriad Pro"/>
                <a:cs typeface="Times New Roman" pitchFamily="18" charset="0"/>
              </a:rPr>
              <a:t>:</a:t>
            </a:r>
            <a:endParaRPr lang="es-MX" altLang="en-US" sz="1400" dirty="0">
              <a:latin typeface="Century Gothic" pitchFamily="34" charset="0"/>
              <a:ea typeface="Myriad Pro"/>
              <a:cs typeface="Times New Roman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204635"/>
              </p:ext>
            </p:extLst>
          </p:nvPr>
        </p:nvGraphicFramePr>
        <p:xfrm>
          <a:off x="595422" y="1711317"/>
          <a:ext cx="7387688" cy="1896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8742"/>
                <a:gridCol w="1716879"/>
                <a:gridCol w="1622067"/>
              </a:tblGrid>
              <a:tr h="2885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Principales </a:t>
                      </a:r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Analíticos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15932">
                <a:tc>
                  <a:txBody>
                    <a:bodyPr/>
                    <a:lstStyle/>
                    <a:p>
                      <a:pPr algn="ctr" fontAlgn="b"/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al 15 de junio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al 15 de julio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Tasa de Rendimiento</a:t>
                      </a:r>
                      <a:r>
                        <a:rPr lang="es-MX" sz="14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Anualizada (Valuación al corte)</a:t>
                      </a:r>
                      <a:endParaRPr lang="es-MX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3.62%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3.52%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9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Century Gothic" pitchFamily="34" charset="0"/>
                        </a:rPr>
                        <a:t>Tasa de </a:t>
                      </a:r>
                      <a:r>
                        <a:rPr lang="es-MX" sz="1400" b="1" u="none" strike="noStrike" dirty="0" smtClean="0">
                          <a:effectLst/>
                          <a:latin typeface="Century Gothic" pitchFamily="34" charset="0"/>
                        </a:rPr>
                        <a:t>rendimiento (a</a:t>
                      </a:r>
                      <a:r>
                        <a:rPr lang="es-MX" sz="1400" b="1" u="none" strike="noStrike" baseline="0" dirty="0" smtClean="0">
                          <a:effectLst/>
                          <a:latin typeface="Century Gothic" pitchFamily="34" charset="0"/>
                        </a:rPr>
                        <a:t> vencimiento) YTM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3.50%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3.53%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980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Duración (años)</a:t>
                      </a:r>
                      <a:endParaRPr lang="es-MX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1.44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1.60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974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VaR</a:t>
                      </a:r>
                      <a:endParaRPr lang="es-MX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-0.01%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-0.01%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17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8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878354"/>
              </p:ext>
            </p:extLst>
          </p:nvPr>
        </p:nvGraphicFramePr>
        <p:xfrm>
          <a:off x="144000" y="39052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554131"/>
              </p:ext>
            </p:extLst>
          </p:nvPr>
        </p:nvGraphicFramePr>
        <p:xfrm>
          <a:off x="4556097" y="3701041"/>
          <a:ext cx="4142629" cy="304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237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4000" y="374260"/>
            <a:ext cx="7680158" cy="742950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Resultados y composición de la cartera del FINVIT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1037173" y="2894276"/>
            <a:ext cx="5852754" cy="451234"/>
          </a:xfr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None/>
            </a:pPr>
            <a:r>
              <a:rPr lang="es-MX" altLang="en-US" sz="1400" b="1" dirty="0" smtClean="0">
                <a:latin typeface="Century Gothic" pitchFamily="34" charset="0"/>
                <a:ea typeface="Myriad Pro"/>
                <a:cs typeface="Times New Roman" pitchFamily="18" charset="0"/>
              </a:rPr>
              <a:t>Composición de la cartera</a:t>
            </a:r>
            <a:endParaRPr lang="es-MX" altLang="en-US" sz="1400" b="1" dirty="0">
              <a:latin typeface="Century Gothic" pitchFamily="34" charset="0"/>
              <a:ea typeface="Myriad Pro"/>
              <a:cs typeface="Times New Roman" pitchFamily="18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18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538814"/>
              </p:ext>
            </p:extLst>
          </p:nvPr>
        </p:nvGraphicFramePr>
        <p:xfrm>
          <a:off x="1499191" y="1502706"/>
          <a:ext cx="5997197" cy="1384733"/>
        </p:xfrm>
        <a:graphic>
          <a:graphicData uri="http://schemas.openxmlformats.org/drawingml/2006/table">
            <a:tbl>
              <a:tblPr/>
              <a:tblGrid>
                <a:gridCol w="2876925"/>
                <a:gridCol w="1405854"/>
                <a:gridCol w="1714418"/>
              </a:tblGrid>
              <a:tr h="30523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Información general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Myriad Pro Ligh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</a:tr>
              <a:tr h="364911">
                <a:tc>
                  <a:txBody>
                    <a:bodyPr/>
                    <a:lstStyle/>
                    <a:p>
                      <a:pPr lvl="0" algn="l" fontAlgn="b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al 15 de junio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al 15 de julio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4911">
                <a:tc>
                  <a:txBody>
                    <a:bodyPr/>
                    <a:lstStyle/>
                    <a:p>
                      <a:pPr lvl="0"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Activos netos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8,000,111</a:t>
                      </a:r>
                      <a:endParaRPr lang="es-MX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11,379,614</a:t>
                      </a:r>
                      <a:endParaRPr lang="es-MX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674">
                <a:tc>
                  <a:txBody>
                    <a:bodyPr/>
                    <a:lstStyle/>
                    <a:p>
                      <a:pPr lvl="0"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Precio de la acción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36000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1.099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1.0128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2 Marcador de contenido"/>
          <p:cNvSpPr txBox="1">
            <a:spLocks/>
          </p:cNvSpPr>
          <p:nvPr/>
        </p:nvSpPr>
        <p:spPr>
          <a:xfrm>
            <a:off x="414494" y="1167818"/>
            <a:ext cx="7583487" cy="451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n-US" sz="1400" dirty="0" smtClean="0">
                <a:latin typeface="Century Gothic" pitchFamily="34" charset="0"/>
                <a:ea typeface="Myriad Pro"/>
                <a:cs typeface="Times New Roman" pitchFamily="18" charset="0"/>
              </a:rPr>
              <a:t>Al 15 de julio de 2015 se tienen los siguientes analíticos :</a:t>
            </a:r>
            <a:endParaRPr lang="es-MX" altLang="en-US" sz="1400" dirty="0">
              <a:latin typeface="Century Gothic" pitchFamily="34" charset="0"/>
              <a:ea typeface="Myriad Pro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219450"/>
            <a:ext cx="84296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34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4000" y="374260"/>
            <a:ext cx="7680158" cy="742950"/>
          </a:xfrm>
        </p:spPr>
        <p:txBody>
          <a:bodyPr>
            <a:noAutofit/>
          </a:bodyPr>
          <a:lstStyle/>
          <a:p>
            <a:r>
              <a:rPr lang="es-MX" sz="2400" b="1" dirty="0">
                <a:latin typeface="Century Gothic" pitchFamily="34" charset="0"/>
              </a:rPr>
              <a:t>Composición por tipo de activo</a:t>
            </a:r>
            <a:endParaRPr lang="en-US" sz="2400" b="1" dirty="0">
              <a:solidFill>
                <a:srgbClr val="C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19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9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3527752"/>
              </p:ext>
            </p:extLst>
          </p:nvPr>
        </p:nvGraphicFramePr>
        <p:xfrm>
          <a:off x="304800" y="1199250"/>
          <a:ext cx="4572000" cy="2730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257185"/>
              </p:ext>
            </p:extLst>
          </p:nvPr>
        </p:nvGraphicFramePr>
        <p:xfrm>
          <a:off x="4608512" y="11869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4844642"/>
              </p:ext>
            </p:extLst>
          </p:nvPr>
        </p:nvGraphicFramePr>
        <p:xfrm>
          <a:off x="2286000" y="38291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90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4654" y="2339632"/>
            <a:ext cx="4369271" cy="1051612"/>
          </a:xfrm>
        </p:spPr>
        <p:txBody>
          <a:bodyPr>
            <a:normAutofit fontScale="90000"/>
          </a:bodyPr>
          <a:lstStyle/>
          <a:p>
            <a:r>
              <a:rPr lang="es-MX" sz="2500" b="1" dirty="0" smtClean="0">
                <a:latin typeface="Century Gothic" pitchFamily="34" charset="0"/>
              </a:rPr>
              <a:t>Grupo de Trabajo de Inversiones </a:t>
            </a:r>
            <a:r>
              <a:rPr lang="es-MX" sz="2500" b="1" dirty="0">
                <a:latin typeface="Century Gothic" pitchFamily="34" charset="0"/>
              </a:rPr>
              <a:t>Sesión número </a:t>
            </a:r>
            <a:r>
              <a:rPr lang="es-MX" sz="2500" b="1" dirty="0" smtClean="0">
                <a:latin typeface="Century Gothic" pitchFamily="34" charset="0"/>
              </a:rPr>
              <a:t>10</a:t>
            </a:r>
            <a:endParaRPr lang="es-MX" sz="2500" b="1" dirty="0">
              <a:latin typeface="Century Gothic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subTitle" idx="1"/>
          </p:nvPr>
        </p:nvSpPr>
        <p:spPr>
          <a:xfrm>
            <a:off x="504654" y="3501768"/>
            <a:ext cx="4119605" cy="980989"/>
          </a:xfrm>
        </p:spPr>
        <p:txBody>
          <a:bodyPr>
            <a:normAutofit/>
          </a:bodyPr>
          <a:lstStyle/>
          <a:p>
            <a:r>
              <a:rPr lang="es-MX" sz="2000" dirty="0" smtClean="0">
                <a:latin typeface="Century Gothic" pitchFamily="34" charset="0"/>
              </a:rPr>
              <a:t>Julio 2015</a:t>
            </a:r>
            <a:endParaRPr lang="es-MX" sz="2000" dirty="0"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86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Anexo 1: Composición de la cartera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21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492" y="884055"/>
            <a:ext cx="8010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>
                <a:latin typeface="Century Gothic" pitchFamily="34" charset="0"/>
              </a:rPr>
              <a:t>Composición </a:t>
            </a:r>
            <a:r>
              <a:rPr lang="es-MX" sz="1400" dirty="0" smtClean="0">
                <a:latin typeface="Century Gothic" pitchFamily="34" charset="0"/>
              </a:rPr>
              <a:t>por clase </a:t>
            </a:r>
            <a:r>
              <a:rPr lang="es-MX" sz="1400" dirty="0">
                <a:latin typeface="Century Gothic" pitchFamily="34" charset="0"/>
              </a:rPr>
              <a:t>de </a:t>
            </a:r>
            <a:r>
              <a:rPr lang="es-MX" sz="1400" dirty="0" smtClean="0">
                <a:latin typeface="Century Gothic" pitchFamily="34" charset="0"/>
              </a:rPr>
              <a:t>activo al </a:t>
            </a:r>
            <a:r>
              <a:rPr lang="es-MX" sz="1400" dirty="0" smtClean="0">
                <a:latin typeface="Century Gothic" pitchFamily="34" charset="0"/>
              </a:rPr>
              <a:t>15 </a:t>
            </a:r>
            <a:r>
              <a:rPr lang="es-MX" sz="1400" dirty="0" smtClean="0">
                <a:latin typeface="Century Gothic" pitchFamily="34" charset="0"/>
              </a:rPr>
              <a:t>de </a:t>
            </a:r>
            <a:r>
              <a:rPr lang="es-MX" sz="1400" dirty="0" smtClean="0">
                <a:latin typeface="Century Gothic" pitchFamily="34" charset="0"/>
              </a:rPr>
              <a:t>julio </a:t>
            </a:r>
            <a:r>
              <a:rPr lang="es-MX" sz="1400" dirty="0" smtClean="0">
                <a:latin typeface="Century Gothic" pitchFamily="34" charset="0"/>
              </a:rPr>
              <a:t>de 2015         </a:t>
            </a:r>
            <a:endParaRPr lang="es-MX" sz="1400" dirty="0">
              <a:latin typeface="Century Gothic" pitchFamily="34" charset="0"/>
            </a:endParaRPr>
          </a:p>
        </p:txBody>
      </p:sp>
      <p:pic>
        <p:nvPicPr>
          <p:cNvPr id="389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8490" y="1124203"/>
            <a:ext cx="7997588" cy="572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5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Composición de la cartera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29816" y="1361582"/>
            <a:ext cx="3239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>
                <a:latin typeface="Century Gothic" pitchFamily="34" charset="0"/>
              </a:rPr>
              <a:t>Composición </a:t>
            </a:r>
            <a:r>
              <a:rPr lang="es-MX" sz="1400" dirty="0" smtClean="0">
                <a:latin typeface="Century Gothic" pitchFamily="34" charset="0"/>
              </a:rPr>
              <a:t>por clase </a:t>
            </a:r>
            <a:r>
              <a:rPr lang="es-MX" sz="1400" dirty="0">
                <a:latin typeface="Century Gothic" pitchFamily="34" charset="0"/>
              </a:rPr>
              <a:t>de </a:t>
            </a:r>
            <a:r>
              <a:rPr lang="es-MX" sz="1400" dirty="0" smtClean="0">
                <a:latin typeface="Century Gothic" pitchFamily="34" charset="0"/>
              </a:rPr>
              <a:t>activo</a:t>
            </a:r>
            <a:r>
              <a:rPr lang="es-MX" sz="1400" baseline="30000" dirty="0" smtClean="0">
                <a:latin typeface="Century Gothic" pitchFamily="34" charset="0"/>
              </a:rPr>
              <a:t>1</a:t>
            </a:r>
            <a:r>
              <a:rPr lang="es-MX" sz="1400" dirty="0" smtClean="0">
                <a:latin typeface="Century Gothic" pitchFamily="34" charset="0"/>
              </a:rPr>
              <a:t>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sz="1400" dirty="0" smtClean="0">
                <a:latin typeface="Century Gothic" pitchFamily="34" charset="0"/>
              </a:rPr>
              <a:t>(al 15 de julio de 2015)         </a:t>
            </a:r>
            <a:endParaRPr lang="es-MX" sz="1400" dirty="0">
              <a:latin typeface="Century Gothic" pitchFamily="34" charset="0"/>
            </a:endParaRP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22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481752"/>
              </p:ext>
            </p:extLst>
          </p:nvPr>
        </p:nvGraphicFramePr>
        <p:xfrm>
          <a:off x="152932" y="2010922"/>
          <a:ext cx="4146113" cy="3821803"/>
        </p:xfrm>
        <a:graphic>
          <a:graphicData uri="http://schemas.openxmlformats.org/drawingml/2006/table">
            <a:tbl>
              <a:tblPr/>
              <a:tblGrid>
                <a:gridCol w="1738699"/>
                <a:gridCol w="1424775"/>
                <a:gridCol w="982639"/>
              </a:tblGrid>
              <a:tr h="3807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Clase de activo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Valor de Mercado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Porcentaje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Derivados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0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35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Divisas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0%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Liquidez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2,715,314,508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5.90%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Renta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Fija Tasa Real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23,993,861,216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52.14%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Renta Fija Tasa Nominal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11,706,506,720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25.44%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Renta Variable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1,983,502,004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4.31%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Estructurados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2,243,790,037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4.88%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Certificados Bursátiles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3,378,035,338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7.34%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1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Total Activos </a:t>
                      </a: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Netos</a:t>
                      </a:r>
                      <a:r>
                        <a:rPr lang="es-MX" sz="12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</a:t>
                      </a:r>
                      <a:endParaRPr lang="es-MX" sz="12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46,022,279,804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100%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151951" y="6406508"/>
            <a:ext cx="846356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228600" indent="-228600" defTabSz="457200" fontAlgn="base">
              <a:spcBef>
                <a:spcPct val="0"/>
              </a:spcBef>
              <a:buAutoNum type="arabicPeriod"/>
            </a:pPr>
            <a:r>
              <a:rPr lang="es-ES" sz="110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El detalle de la cartera se encuentra en el Anexo 1.</a:t>
            </a:r>
          </a:p>
          <a:p>
            <a:pPr marL="228600" indent="-228600" defTabSz="457200" fontAlgn="base">
              <a:spcBef>
                <a:spcPct val="0"/>
              </a:spcBef>
              <a:buAutoNum type="arabicPeriod"/>
            </a:pPr>
            <a:r>
              <a:rPr lang="es-ES" sz="1100" dirty="0" smtClean="0">
                <a:solidFill>
                  <a:prstClr val="black"/>
                </a:solidFill>
                <a:latin typeface="Century Gothic" pitchFamily="34" charset="0"/>
                <a:ea typeface="Batang"/>
              </a:rPr>
              <a:t>Total aproximado con base a valores nominales y contabilizado al 15 de julio.</a:t>
            </a:r>
            <a:endParaRPr lang="es-MX" sz="1100" dirty="0">
              <a:solidFill>
                <a:prstClr val="black"/>
              </a:solidFill>
              <a:latin typeface="Century Gothic" pitchFamily="34" charset="0"/>
              <a:ea typeface="Batang"/>
            </a:endParaRPr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435447"/>
              </p:ext>
            </p:extLst>
          </p:nvPr>
        </p:nvGraphicFramePr>
        <p:xfrm>
          <a:off x="4447345" y="2010922"/>
          <a:ext cx="4572000" cy="3821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9363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Composición por tipo de activo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23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15674" y="994445"/>
            <a:ext cx="6509467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just" defTabSz="457200">
              <a:spcBef>
                <a:spcPct val="20000"/>
              </a:spcBef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La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cartera de inversión tiene activos en tasas reales correspondiente al 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53.6%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del total de activos, la cual está diversificada de la siguiente forma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:</a:t>
            </a:r>
            <a:endParaRPr lang="es-MX" sz="1200" dirty="0">
              <a:solidFill>
                <a:prstClr val="black"/>
              </a:solidFill>
              <a:latin typeface="Century Gothic" pitchFamily="34" charset="0"/>
            </a:endParaRPr>
          </a:p>
          <a:p>
            <a:pPr marL="444500" indent="-174625" algn="just" defTabSz="457200">
              <a:spcBef>
                <a:spcPct val="20000"/>
              </a:spcBef>
              <a:buClr>
                <a:srgbClr val="CD0000"/>
              </a:buClr>
              <a:buFont typeface="Courier New" pitchFamily="49" charset="0"/>
              <a:buChar char="o"/>
              <a:tabLst>
                <a:tab pos="1343025" algn="l"/>
                <a:tab pos="1431925" algn="l"/>
                <a:tab pos="1612900" algn="l"/>
              </a:tabLst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Udibono: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	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87%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 Bonos Tasa Real</a:t>
            </a:r>
          </a:p>
          <a:p>
            <a:pPr marL="444500" lvl="4" indent="-174625" algn="just" defTabSz="457200">
              <a:spcBef>
                <a:spcPct val="20000"/>
              </a:spcBef>
              <a:buClr>
                <a:srgbClr val="CD0000"/>
              </a:buClr>
            </a:pP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			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	Udibono 2019	31.6%</a:t>
            </a:r>
            <a:endParaRPr lang="es-MX" sz="1200" dirty="0">
              <a:solidFill>
                <a:prstClr val="black"/>
              </a:solidFill>
              <a:latin typeface="Century Gothic" pitchFamily="34" charset="0"/>
            </a:endParaRPr>
          </a:p>
          <a:p>
            <a:pPr marL="444500" lvl="7" indent="-174625" algn="just" defTabSz="457200">
              <a:spcBef>
                <a:spcPct val="20000"/>
              </a:spcBef>
              <a:buClr>
                <a:srgbClr val="CD0000"/>
              </a:buClr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  <a:cs typeface="Myriad Pro Light"/>
              </a:rPr>
              <a:t>				Udibono 2017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  <a:cs typeface="Myriad Pro Light"/>
              </a:rPr>
              <a:t>	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  <a:cs typeface="Myriad Pro Light"/>
              </a:rPr>
              <a:t>20.1%</a:t>
            </a:r>
            <a:endParaRPr lang="es-MX" sz="1200" dirty="0">
              <a:solidFill>
                <a:prstClr val="black"/>
              </a:solidFill>
              <a:latin typeface="Century Gothic" pitchFamily="34" charset="0"/>
              <a:cs typeface="Myriad Pro Light"/>
            </a:endParaRPr>
          </a:p>
          <a:p>
            <a:pPr marL="444500" lvl="7" indent="-174625" algn="just" defTabSz="457200">
              <a:spcBef>
                <a:spcPct val="20000"/>
              </a:spcBef>
              <a:buClr>
                <a:srgbClr val="CD0000"/>
              </a:buClr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  <a:cs typeface="Myriad Pro Light"/>
              </a:rPr>
              <a:t>				Udibono 2016	6.9%</a:t>
            </a:r>
            <a:endParaRPr lang="es-MX" sz="1200" dirty="0">
              <a:solidFill>
                <a:prstClr val="black"/>
              </a:solidFill>
              <a:latin typeface="Century Gothic" pitchFamily="34" charset="0"/>
              <a:cs typeface="Myriad Pro Light"/>
            </a:endParaRPr>
          </a:p>
          <a:p>
            <a:pPr marL="444500" indent="-174625" algn="just" defTabSz="457200">
              <a:spcBef>
                <a:spcPct val="20000"/>
              </a:spcBef>
              <a:buClr>
                <a:srgbClr val="CD0000"/>
              </a:buClr>
            </a:pP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				Otros </a:t>
            </a:r>
            <a:r>
              <a:rPr lang="es-MX" sz="1200" dirty="0" err="1" smtClean="0">
                <a:solidFill>
                  <a:prstClr val="black"/>
                </a:solidFill>
                <a:latin typeface="Century Gothic" pitchFamily="34" charset="0"/>
              </a:rPr>
              <a:t>Udibonos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	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41.6%</a:t>
            </a:r>
            <a:endParaRPr lang="es-MX" sz="1200" dirty="0">
              <a:solidFill>
                <a:prstClr val="black"/>
              </a:solidFill>
              <a:latin typeface="Century Gothic" pitchFamily="34" charset="0"/>
            </a:endParaRPr>
          </a:p>
          <a:p>
            <a:pPr marL="444500" indent="-174625" algn="just" defTabSz="457200">
              <a:spcBef>
                <a:spcPct val="20000"/>
              </a:spcBef>
              <a:buClr>
                <a:srgbClr val="CD0000"/>
              </a:buClr>
              <a:buFont typeface="Courier New" pitchFamily="49" charset="0"/>
              <a:buChar char="o"/>
              <a:tabLst>
                <a:tab pos="1258888" algn="l"/>
                <a:tab pos="1612900" algn="l"/>
              </a:tabLst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BPA182: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	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	5.5%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 Bonos Tasa Real</a:t>
            </a:r>
          </a:p>
          <a:p>
            <a:pPr marL="444500" indent="-174625" algn="just" defTabSz="457200">
              <a:spcBef>
                <a:spcPct val="20000"/>
              </a:spcBef>
              <a:buClr>
                <a:srgbClr val="CD0000"/>
              </a:buClr>
              <a:buFont typeface="Courier New" pitchFamily="49" charset="0"/>
              <a:buChar char="o"/>
              <a:tabLst>
                <a:tab pos="1612900" algn="l"/>
              </a:tabLst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TFOVIS		3.6%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 Bonos Tasa 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Real</a:t>
            </a:r>
          </a:p>
          <a:p>
            <a:pPr marL="444500" indent="-174625" algn="just" defTabSz="457200">
              <a:spcBef>
                <a:spcPct val="20000"/>
              </a:spcBef>
              <a:buClr>
                <a:srgbClr val="CD0000"/>
              </a:buClr>
              <a:buFont typeface="Courier New" pitchFamily="49" charset="0"/>
              <a:buChar char="o"/>
              <a:tabLst>
                <a:tab pos="1612900" algn="l"/>
              </a:tabLst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CFE		0.8% de Bonos Tasa Real</a:t>
            </a:r>
          </a:p>
          <a:p>
            <a:pPr marL="581025" lvl="1" indent="-180975" algn="just" defTabSz="457200">
              <a:spcBef>
                <a:spcPct val="20000"/>
              </a:spcBef>
              <a:buClr>
                <a:srgbClr val="CD0000"/>
              </a:buClr>
              <a:buFont typeface="Arial"/>
              <a:buChar char="–"/>
            </a:pPr>
            <a:endParaRPr lang="es-MX" sz="1200" dirty="0" smtClean="0">
              <a:solidFill>
                <a:prstClr val="black"/>
              </a:solidFill>
              <a:latin typeface="Century Gothic" pitchFamily="34" charset="0"/>
            </a:endParaRPr>
          </a:p>
          <a:p>
            <a:pPr marL="180975" indent="-180975" algn="just" defTabSz="457200">
              <a:spcBef>
                <a:spcPct val="20000"/>
              </a:spcBef>
              <a:buClr>
                <a:srgbClr val="CD0000"/>
              </a:buClr>
              <a:buFont typeface="Arial" pitchFamily="34" charset="0"/>
              <a:buChar char="•"/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En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tasas nominales contiene el 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25.4%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del total de activos, diversificado de la siguiente forma:</a:t>
            </a:r>
          </a:p>
          <a:p>
            <a:pPr marL="630238" lvl="1" indent="-174625" algn="just">
              <a:spcAft>
                <a:spcPts val="600"/>
              </a:spcAft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Bonos M: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	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42% 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 la posición en Bonos Tasa Nominal</a:t>
            </a:r>
          </a:p>
          <a:p>
            <a:pPr marL="630238" lvl="1" indent="-174625" algn="just">
              <a:spcAft>
                <a:spcPts val="600"/>
              </a:spcAft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Paraestatales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:	58% </a:t>
            </a:r>
            <a:r>
              <a:rPr lang="es-MX" sz="1200" dirty="0">
                <a:solidFill>
                  <a:prstClr val="black"/>
                </a:solidFill>
                <a:latin typeface="Century Gothic" pitchFamily="34" charset="0"/>
              </a:rPr>
              <a:t>de la posición en Bonos Tasa </a:t>
            </a:r>
            <a:r>
              <a:rPr lang="es-MX" sz="1200" dirty="0" smtClean="0">
                <a:solidFill>
                  <a:prstClr val="black"/>
                </a:solidFill>
                <a:latin typeface="Century Gothic" pitchFamily="34" charset="0"/>
              </a:rPr>
              <a:t>Nominal</a:t>
            </a:r>
            <a:endParaRPr lang="es-MX" sz="12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8" name="Rectangle 62"/>
          <p:cNvSpPr/>
          <p:nvPr/>
        </p:nvSpPr>
        <p:spPr>
          <a:xfrm>
            <a:off x="51755" y="994445"/>
            <a:ext cx="1047600" cy="2318098"/>
          </a:xfrm>
          <a:prstGeom prst="rect">
            <a:avLst/>
          </a:prstGeom>
          <a:solidFill>
            <a:schemeClr val="accent3"/>
          </a:solidFill>
          <a:ln w="9525" algn="ctr">
            <a:solidFill>
              <a:schemeClr val="accent3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600" b="1" dirty="0">
                <a:solidFill>
                  <a:schemeClr val="bg1"/>
                </a:solidFill>
                <a:latin typeface="Century Gothic" pitchFamily="34" charset="0"/>
              </a:rPr>
              <a:t>Tasa Real</a:t>
            </a:r>
          </a:p>
        </p:txBody>
      </p:sp>
      <p:sp>
        <p:nvSpPr>
          <p:cNvPr id="9" name="Rectangle 62"/>
          <p:cNvSpPr/>
          <p:nvPr/>
        </p:nvSpPr>
        <p:spPr>
          <a:xfrm>
            <a:off x="51755" y="3416066"/>
            <a:ext cx="1046666" cy="869725"/>
          </a:xfrm>
          <a:prstGeom prst="rect">
            <a:avLst/>
          </a:prstGeom>
          <a:solidFill>
            <a:srgbClr val="017475">
              <a:alpha val="39000"/>
            </a:srgbClr>
          </a:solidFill>
          <a:ln w="9525" algn="ctr">
            <a:solidFill>
              <a:srgbClr val="017475">
                <a:alpha val="10000"/>
              </a:srgbClr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sz="1600" b="1" dirty="0">
                <a:solidFill>
                  <a:schemeClr val="bg1"/>
                </a:solidFill>
                <a:latin typeface="Century Gothic" pitchFamily="34" charset="0"/>
              </a:rPr>
              <a:t>Tasa Nominal</a:t>
            </a:r>
          </a:p>
        </p:txBody>
      </p:sp>
      <p:cxnSp>
        <p:nvCxnSpPr>
          <p:cNvPr id="10" name="9 Conector recto"/>
          <p:cNvCxnSpPr/>
          <p:nvPr/>
        </p:nvCxnSpPr>
        <p:spPr>
          <a:xfrm flipV="1">
            <a:off x="109270" y="3368000"/>
            <a:ext cx="8640000" cy="86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54"/>
          <p:cNvSpPr/>
          <p:nvPr/>
        </p:nvSpPr>
        <p:spPr>
          <a:xfrm>
            <a:off x="51755" y="4391696"/>
            <a:ext cx="1044000" cy="2397293"/>
          </a:xfrm>
          <a:prstGeom prst="rect">
            <a:avLst/>
          </a:prstGeom>
          <a:solidFill>
            <a:srgbClr val="017475"/>
          </a:solidFill>
          <a:ln w="9525" algn="ctr">
            <a:solidFill>
              <a:schemeClr val="accent1"/>
            </a:solidFill>
            <a:miter lim="800000"/>
            <a:headEnd type="none" w="lg" len="lg"/>
            <a:tailEnd type="none" w="lg" len="lg"/>
          </a:ln>
        </p:spPr>
        <p:txBody>
          <a:bodyPr wrap="square" lIns="36000" tIns="91440" bIns="91440" rtlCol="0" anchor="ctr" anchorCtr="1"/>
          <a:lstStyle/>
          <a:p>
            <a:pPr algn="ctr" defTabSz="914400"/>
            <a:r>
              <a:rPr lang="es-MX" sz="1400" b="1" dirty="0" smtClean="0">
                <a:solidFill>
                  <a:schemeClr val="bg1"/>
                </a:solidFill>
                <a:latin typeface="Century Gothic" pitchFamily="34" charset="0"/>
              </a:rPr>
              <a:t>Nueva</a:t>
            </a:r>
          </a:p>
          <a:p>
            <a:pPr algn="ctr" defTabSz="914400"/>
            <a:r>
              <a:rPr lang="es-MX" sz="1400" b="1" dirty="0" smtClean="0">
                <a:solidFill>
                  <a:schemeClr val="bg1"/>
                </a:solidFill>
                <a:latin typeface="Century Gothic" pitchFamily="34" charset="0"/>
              </a:rPr>
              <a:t>Adhesión</a:t>
            </a:r>
            <a:endParaRPr lang="es-MX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3" name="12 Conector recto"/>
          <p:cNvCxnSpPr/>
          <p:nvPr/>
        </p:nvCxnSpPr>
        <p:spPr>
          <a:xfrm flipV="1">
            <a:off x="50407" y="4357192"/>
            <a:ext cx="8640000" cy="86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1179512" y="4452078"/>
            <a:ext cx="8001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buClr>
                <a:srgbClr val="CD0000"/>
              </a:buClr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En Certificados Bursátiles:</a:t>
            </a:r>
          </a:p>
          <a:p>
            <a:pPr marL="180975" lvl="1" indent="-180975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Sector Bancario</a:t>
            </a:r>
            <a:endParaRPr lang="es-MX" sz="1200" dirty="0">
              <a:latin typeface="Century Gothic" pitchFamily="34" charset="0"/>
              <a:cs typeface="Myriad Pro Light"/>
            </a:endParaRPr>
          </a:p>
          <a:p>
            <a:pPr marL="742950" lvl="1" indent="-285750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Emisiones de Deuda Privada</a:t>
            </a:r>
          </a:p>
          <a:p>
            <a:pPr marL="742950" lvl="1" indent="-285750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Notas relacionadas con el rendimiento de USDMXN y TIIE</a:t>
            </a:r>
            <a:endParaRPr lang="es-MX" sz="1200" dirty="0">
              <a:latin typeface="Century Gothic" pitchFamily="34" charset="0"/>
              <a:cs typeface="Myriad Pro Light"/>
            </a:endParaRPr>
          </a:p>
          <a:p>
            <a:pPr marL="180975" lvl="1" indent="-180975" algn="just">
              <a:buClr>
                <a:srgbClr val="CD0000"/>
              </a:buClr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Sector Paraestatales</a:t>
            </a:r>
          </a:p>
          <a:p>
            <a:pPr marL="742950" lvl="1" indent="-285750" algn="just">
              <a:buClr>
                <a:srgbClr val="CD0000"/>
              </a:buClr>
              <a:buFont typeface="Courier New" panose="02070309020205020404" pitchFamily="49" charset="0"/>
              <a:buChar char="o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Aumento de Posición en bonos con tenencia previa</a:t>
            </a:r>
            <a:endParaRPr lang="es-MX" sz="1200" dirty="0">
              <a:latin typeface="Century Gothic" pitchFamily="34" charset="0"/>
              <a:cs typeface="Myriad Pro Light"/>
            </a:endParaRPr>
          </a:p>
          <a:p>
            <a:pPr marL="0" lvl="1" algn="just"/>
            <a:r>
              <a:rPr lang="es-MX" sz="1200" dirty="0" smtClean="0">
                <a:latin typeface="Century Gothic" pitchFamily="34" charset="0"/>
                <a:cs typeface="Myriad Pro Light"/>
              </a:rPr>
              <a:t>En Renta Variable:</a:t>
            </a:r>
            <a:endParaRPr lang="es-MX" sz="1200" dirty="0">
              <a:latin typeface="Century Gothic" pitchFamily="34" charset="0"/>
              <a:cs typeface="Myriad Pro Light"/>
            </a:endParaRPr>
          </a:p>
          <a:p>
            <a:pPr marL="9784" indent="-285750" algn="just">
              <a:buClr>
                <a:srgbClr val="CD0000"/>
              </a:buClr>
              <a:buFont typeface="Arial" pitchFamily="34" charset="0"/>
              <a:buChar char="•"/>
              <a:tabLst>
                <a:tab pos="361950" algn="l"/>
              </a:tabLst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Sector Especializado en Fondos</a:t>
            </a:r>
            <a:endParaRPr lang="es-MX" sz="1200" dirty="0">
              <a:latin typeface="Century Gothic" pitchFamily="34" charset="0"/>
              <a:cs typeface="Myriad Pro Light"/>
            </a:endParaRPr>
          </a:p>
          <a:p>
            <a:pPr marL="742950" lvl="1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Renta Variable Nacional</a:t>
            </a:r>
            <a:endParaRPr lang="es-MX" sz="1200" dirty="0">
              <a:latin typeface="Century Gothic" pitchFamily="34" charset="0"/>
              <a:cs typeface="Myriad Pro Light"/>
            </a:endParaRPr>
          </a:p>
          <a:p>
            <a:pPr marL="742950" lvl="1" indent="-285750" algn="just">
              <a:buClr>
                <a:srgbClr val="CD0000"/>
              </a:buClr>
              <a:buFont typeface="Courier New" pitchFamily="49" charset="0"/>
              <a:buChar char="o"/>
            </a:pPr>
            <a:r>
              <a:rPr lang="es-MX" sz="1200" dirty="0" smtClean="0">
                <a:latin typeface="Century Gothic" pitchFamily="34" charset="0"/>
                <a:cs typeface="Myriad Pro Light"/>
              </a:rPr>
              <a:t>Renta Variable EUA</a:t>
            </a:r>
            <a:endParaRPr lang="es-MX" sz="1200" dirty="0">
              <a:latin typeface="Century Gothic" pitchFamily="34" charset="0"/>
              <a:cs typeface="Myriad Pro Light"/>
            </a:endParaRPr>
          </a:p>
        </p:txBody>
      </p:sp>
      <p:graphicFrame>
        <p:nvGraphicFramePr>
          <p:cNvPr id="16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728745"/>
              </p:ext>
            </p:extLst>
          </p:nvPr>
        </p:nvGraphicFramePr>
        <p:xfrm>
          <a:off x="4826442" y="1428750"/>
          <a:ext cx="435407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24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24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Composición </a:t>
            </a:r>
            <a:r>
              <a:rPr lang="es-MX" sz="2400" b="1" dirty="0">
                <a:latin typeface="Century Gothic" pitchFamily="34" charset="0"/>
              </a:rPr>
              <a:t>por tipo de activo</a:t>
            </a:r>
          </a:p>
        </p:txBody>
      </p:sp>
      <p:graphicFrame>
        <p:nvGraphicFramePr>
          <p:cNvPr id="8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228888"/>
              </p:ext>
            </p:extLst>
          </p:nvPr>
        </p:nvGraphicFramePr>
        <p:xfrm>
          <a:off x="104775" y="1181100"/>
          <a:ext cx="43719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630883"/>
              </p:ext>
            </p:extLst>
          </p:nvPr>
        </p:nvGraphicFramePr>
        <p:xfrm>
          <a:off x="0" y="40612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737752"/>
              </p:ext>
            </p:extLst>
          </p:nvPr>
        </p:nvGraphicFramePr>
        <p:xfrm>
          <a:off x="4476750" y="40612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806698"/>
              </p:ext>
            </p:extLst>
          </p:nvPr>
        </p:nvGraphicFramePr>
        <p:xfrm>
          <a:off x="4371975" y="11811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1371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>
            <a:normAutofit fontScale="90000"/>
          </a:bodyPr>
          <a:lstStyle/>
          <a:p>
            <a:r>
              <a:rPr lang="es-MX" sz="2400" b="1" dirty="0" smtClean="0">
                <a:latin typeface="Century Gothic" pitchFamily="34" charset="0"/>
              </a:rPr>
              <a:t>Anexo 2: Rendimiento FANVIT vs. Valor de referencia</a:t>
            </a:r>
            <a:endParaRPr lang="es-MX" sz="2400" b="1" dirty="0">
              <a:latin typeface="Century Gothic" pitchFamily="34" charset="0"/>
            </a:endParaRPr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pPr algn="ctr"/>
              <a:t>25</a:t>
            </a:fld>
            <a:endParaRPr lang="es-ES" sz="105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52667" y="1691910"/>
            <a:ext cx="8010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s-MX" sz="1400" dirty="0">
              <a:latin typeface="Century Gothic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536559"/>
              </p:ext>
            </p:extLst>
          </p:nvPr>
        </p:nvGraphicFramePr>
        <p:xfrm>
          <a:off x="55661" y="2317740"/>
          <a:ext cx="9040632" cy="34718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8253"/>
                <a:gridCol w="620202"/>
                <a:gridCol w="890546"/>
                <a:gridCol w="564543"/>
                <a:gridCol w="882594"/>
                <a:gridCol w="636105"/>
                <a:gridCol w="922351"/>
                <a:gridCol w="652007"/>
                <a:gridCol w="970059"/>
                <a:gridCol w="556592"/>
                <a:gridCol w="906448"/>
                <a:gridCol w="500932"/>
              </a:tblGrid>
              <a:tr h="18535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feb-15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68" marR="9268" marT="92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mar-15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68" marR="9268" marT="92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abr-15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68" marR="9268" marT="92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may-15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68" marR="9268" marT="92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jun-15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68" marR="9268" marT="926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15 de</a:t>
                      </a:r>
                      <a:r>
                        <a:rPr lang="es-MX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 julio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Azteca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15.65%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Inbursa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-2.66%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PensionISSSTE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10.65%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Banamex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10.20%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endParaRPr lang="es-MX" sz="1050" b="1" i="0" u="none" strike="noStrike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0.28%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Banamex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16.53%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Inbursa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-1.08%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-5.92%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Banamex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10.40%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Profuturo GNP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8.42%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Inbursa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-0.55%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SURA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16.13%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-4.02%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Coppel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-9.99%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Invercap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8.62%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Metlife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7.16%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Banamex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-0.67%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XXI Banorte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14.28%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Banamex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-7.89%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Principal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-10.80%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Profuturo GNP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8.42%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Inbursa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6.92%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Coppel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-1.73%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PensionISSSTE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11.88%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Coppel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-8.45%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SURA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-13.14%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Metlife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8.27%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Coppel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6.91%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Principal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-1.91%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Principal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11.17%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XXI Banorte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-11.55%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Banamex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-14.22%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XXI Banorte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8.05%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XXI Banorte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6.47%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Azteca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-2.88%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Profuturo GNP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9.67%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Principal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-12.29%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XXI Banorte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-14.61%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SURA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7.65%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Principal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5.95%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XXI Banorte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-3.34%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Metlife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8.71%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5504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Profuturo GNP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-12.45%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Metlife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-15.68%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Coppel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7.30%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Azteca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5.81%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PensionISSSTE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-3.67%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Coppel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7.83%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SURA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-12.96%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Azteca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-16.24%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Azteca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7.28%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PensionISSSTE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5.76%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Profuturo GNP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-3.69%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Invercap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7.22%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Metlife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-13.06%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Profuturo GNP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-16.96%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Principal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6.23%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SURA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4.34%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Invercap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-3.96%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Azteca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7.21%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Invercap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-16.07%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PensionISSSTE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-19.07%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Inbursa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5.31%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3.26%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Metlife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-4.18%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i="0" u="none" strike="noStrike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6.65%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740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PensionISSSTE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-20.61%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Invercap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-19.35%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FANVIT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</a:rPr>
                        <a:t>3.57%</a:t>
                      </a:r>
                      <a:endParaRPr lang="es-MX" sz="1050" b="1" i="0" u="none" strike="noStrike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Invercap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2.19%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u="none" strike="noStrike">
                          <a:effectLst/>
                          <a:latin typeface="Century Gothic" pitchFamily="34" charset="0"/>
                        </a:rPr>
                        <a:t>SURA</a:t>
                      </a:r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u="none" strike="noStrike" dirty="0">
                          <a:effectLst/>
                          <a:latin typeface="Century Gothic" pitchFamily="34" charset="0"/>
                        </a:rPr>
                        <a:t>-4.38%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Inbursa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4.75%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050" b="0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351"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Promedio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-8.73%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>
                          <a:effectLst/>
                          <a:latin typeface="Century Gothic" pitchFamily="34" charset="0"/>
                        </a:rPr>
                        <a:t>Promedio</a:t>
                      </a:r>
                      <a:endParaRPr lang="es-MX" sz="1050" b="1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-13.22%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>
                          <a:effectLst/>
                          <a:latin typeface="Century Gothic" pitchFamily="34" charset="0"/>
                        </a:rPr>
                        <a:t>Promedio</a:t>
                      </a:r>
                      <a:endParaRPr lang="es-MX" sz="1050" b="1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7.65%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Promedio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6.12%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50" b="1" u="none" strike="noStrike">
                          <a:effectLst/>
                          <a:latin typeface="Century Gothic" pitchFamily="34" charset="0"/>
                        </a:rPr>
                        <a:t>Promedio</a:t>
                      </a:r>
                      <a:endParaRPr lang="es-MX" sz="1050" b="1" i="0" u="none" strike="noStrike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u="none" strike="noStrike" dirty="0">
                          <a:effectLst/>
                          <a:latin typeface="Century Gothic" pitchFamily="34" charset="0"/>
                        </a:rPr>
                        <a:t>-2.56%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Promedio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10.17%</a:t>
                      </a:r>
                      <a:endParaRPr lang="es-MX" sz="105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268" marR="9268" marT="926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566194" y="1548453"/>
            <a:ext cx="7583487" cy="451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ct val="0"/>
              </a:spcBef>
              <a:spcAft>
                <a:spcPts val="10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400" dirty="0">
                <a:latin typeface="Century Gothic" pitchFamily="34" charset="0"/>
                <a:ea typeface="Myriad Pro"/>
                <a:cs typeface="Times New Roman" pitchFamily="18" charset="0"/>
              </a:rPr>
              <a:t>Durante la etapa híbrida el FANVIT presentó un rendimiento comparado con las SB1 como </a:t>
            </a:r>
            <a:r>
              <a:rPr lang="es-MX" sz="1400" dirty="0" smtClean="0">
                <a:latin typeface="Century Gothic" pitchFamily="34" charset="0"/>
                <a:ea typeface="Myriad Pro"/>
                <a:cs typeface="Times New Roman" pitchFamily="18" charset="0"/>
              </a:rPr>
              <a:t>sigue</a:t>
            </a:r>
            <a:r>
              <a:rPr lang="es-MX" sz="1400" baseline="30000" dirty="0" smtClean="0">
                <a:latin typeface="Century Gothic" pitchFamily="34" charset="0"/>
                <a:ea typeface="Myriad Pro"/>
                <a:cs typeface="Times New Roman" pitchFamily="18" charset="0"/>
              </a:rPr>
              <a:t>1</a:t>
            </a:r>
            <a:r>
              <a:rPr lang="es-MX" sz="1400" dirty="0" smtClean="0">
                <a:latin typeface="Century Gothic" pitchFamily="34" charset="0"/>
                <a:ea typeface="Myriad Pro"/>
                <a:cs typeface="Times New Roman" pitchFamily="18" charset="0"/>
              </a:rPr>
              <a:t>: </a:t>
            </a:r>
            <a:endParaRPr lang="es-MX" sz="1400" dirty="0">
              <a:latin typeface="Century Gothic" pitchFamily="34" charset="0"/>
              <a:ea typeface="Myriad Pro"/>
              <a:cs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93" y="6441571"/>
            <a:ext cx="83599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 smtClean="0">
                <a:latin typeface="Century Gothic" pitchFamily="34" charset="0"/>
              </a:rPr>
              <a:t>1. Rendimientos </a:t>
            </a:r>
            <a:r>
              <a:rPr lang="es-MX" sz="1100" dirty="0">
                <a:latin typeface="Century Gothic" pitchFamily="34" charset="0"/>
              </a:rPr>
              <a:t>netos </a:t>
            </a:r>
            <a:r>
              <a:rPr lang="es-MX" sz="1100" dirty="0" smtClean="0">
                <a:latin typeface="Century Gothic" pitchFamily="34" charset="0"/>
              </a:rPr>
              <a:t>anualizados utilizando </a:t>
            </a:r>
            <a:r>
              <a:rPr lang="es-MX" sz="1100" dirty="0">
                <a:latin typeface="Century Gothic" pitchFamily="34" charset="0"/>
              </a:rPr>
              <a:t>(ultimo día hábil del mes / ultimo </a:t>
            </a:r>
            <a:r>
              <a:rPr lang="es-MX" sz="1100" dirty="0" smtClean="0">
                <a:latin typeface="Century Gothic" pitchFamily="34" charset="0"/>
              </a:rPr>
              <a:t>día </a:t>
            </a:r>
            <a:r>
              <a:rPr lang="es-MX" sz="1100" dirty="0">
                <a:latin typeface="Century Gothic" pitchFamily="34" charset="0"/>
              </a:rPr>
              <a:t>hábil del mes anterior)</a:t>
            </a:r>
          </a:p>
        </p:txBody>
      </p:sp>
    </p:spTree>
    <p:extLst>
      <p:ext uri="{BB962C8B-B14F-4D97-AF65-F5344CB8AC3E}">
        <p14:creationId xmlns:p14="http://schemas.microsoft.com/office/powerpoint/2010/main" val="245239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051&quot;/&gt;&lt;CPresentation id=&quot;1&quot;&gt;&lt;m_precDefaultNumber&gt;&lt;m_bNumberIsYear val=&quot;0&quot;/&gt;&lt;/m_precDefaultNumber&gt;&lt;m_precDefaultPercent&gt;&lt;m_bNumberIsYear val=&quot;0&quot;/&gt;&lt;/m_precDefaultPercent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d.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heme/theme1.xml><?xml version="1.0" encoding="utf-8"?>
<a:theme xmlns:a="http://schemas.openxmlformats.org/drawingml/2006/main" name="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4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Infonavi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5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56656</TotalTime>
  <Words>2589</Words>
  <Application>Microsoft Office PowerPoint</Application>
  <PresentationFormat>Carta (216 x 279 mm)</PresentationFormat>
  <Paragraphs>596</Paragraphs>
  <Slides>26</Slides>
  <Notes>19</Notes>
  <HiddenSlides>0</HiddenSlides>
  <MMClips>0</MMClips>
  <ScaleCrop>false</ScaleCrop>
  <HeadingPairs>
    <vt:vector size="6" baseType="variant">
      <vt:variant>
        <vt:lpstr>Tema</vt:lpstr>
      </vt:variant>
      <vt:variant>
        <vt:i4>9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6" baseType="lpstr">
      <vt:lpstr>blank</vt:lpstr>
      <vt:lpstr>1_blank</vt:lpstr>
      <vt:lpstr>2_blank</vt:lpstr>
      <vt:lpstr>3_blank</vt:lpstr>
      <vt:lpstr>4_blank</vt:lpstr>
      <vt:lpstr>Infonavit_2015</vt:lpstr>
      <vt:lpstr>1_Infonavit_2015</vt:lpstr>
      <vt:lpstr>2_Infonavit_2015</vt:lpstr>
      <vt:lpstr>5_blank</vt:lpstr>
      <vt:lpstr>think-cell Slide</vt:lpstr>
      <vt:lpstr>Grupo de Trabajo de Inversiones Sesión número 10</vt:lpstr>
      <vt:lpstr>Presentación de PowerPoint</vt:lpstr>
      <vt:lpstr>Entorno económico nacional</vt:lpstr>
      <vt:lpstr>Presentación de PowerPoint</vt:lpstr>
      <vt:lpstr>Estrategia de inversión </vt:lpstr>
      <vt:lpstr>Presentación de PowerPoint</vt:lpstr>
      <vt:lpstr>Presentación de PowerPoint</vt:lpstr>
      <vt:lpstr>Resultados económicos del FANVIT</vt:lpstr>
      <vt:lpstr>Resultados económicos del FANVIT</vt:lpstr>
      <vt:lpstr>Resultados económicos del FANVIT </vt:lpstr>
      <vt:lpstr>Activos bajo gestión etapas Inicial e Híbrida</vt:lpstr>
      <vt:lpstr>Presentación de PowerPoint</vt:lpstr>
      <vt:lpstr>Participación en el FINVIT</vt:lpstr>
      <vt:lpstr>Participación en el FINVIT en delegaciones</vt:lpstr>
      <vt:lpstr>Aportaciones al FINVIT</vt:lpstr>
      <vt:lpstr>Actividades de difusión y apoyo</vt:lpstr>
      <vt:lpstr>Estrategia de inversión FINVIT </vt:lpstr>
      <vt:lpstr>Resultados y composición de la cartera del FINVIT</vt:lpstr>
      <vt:lpstr>Resultados y composición de la cartera del FINVIT</vt:lpstr>
      <vt:lpstr>Composición por tipo de activo</vt:lpstr>
      <vt:lpstr>Grupo de Trabajo de Inversiones Sesión número 10</vt:lpstr>
      <vt:lpstr>Anexo 1: Composición de la cartera</vt:lpstr>
      <vt:lpstr>Composición de la cartera</vt:lpstr>
      <vt:lpstr>Composición por tipo de activo</vt:lpstr>
      <vt:lpstr>Composición por tipo de activo</vt:lpstr>
      <vt:lpstr>Anexo 2: Rendimiento FANVIT vs. Valor de referencia</vt:lpstr>
    </vt:vector>
  </TitlesOfParts>
  <Company>Infonavit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trabajo</dc:title>
  <dc:creator>msantiesteban@infonavit.org.mx</dc:creator>
  <cp:lastModifiedBy>Santiesteban Calderon Maria Fernanda</cp:lastModifiedBy>
  <cp:revision>1225</cp:revision>
  <cp:lastPrinted>2014-10-10T17:14:48Z</cp:lastPrinted>
  <dcterms:created xsi:type="dcterms:W3CDTF">2014-04-09T15:13:30Z</dcterms:created>
  <dcterms:modified xsi:type="dcterms:W3CDTF">2015-07-17T23:24:20Z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Infonavit</vt:lpwstr>
  </property>
  <property fmtid="{D5CDD505-2E9C-101B-9397-08002B2CF9AE}" pid="4" name="Template Name">
    <vt:lpwstr>Letter</vt:lpwstr>
  </property>
</Properties>
</file>