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96" r:id="rId3"/>
    <p:sldId id="297" r:id="rId4"/>
    <p:sldId id="264" r:id="rId5"/>
    <p:sldId id="259" r:id="rId6"/>
    <p:sldId id="265" r:id="rId7"/>
    <p:sldId id="298" r:id="rId8"/>
    <p:sldId id="299" r:id="rId9"/>
    <p:sldId id="300" r:id="rId10"/>
    <p:sldId id="301" r:id="rId11"/>
    <p:sldId id="295" r:id="rId12"/>
  </p:sldIdLst>
  <p:sldSz cx="9144000" cy="6858000" type="letter"/>
  <p:notesSz cx="7010400" cy="92964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MSOLUCIONES" initials="P" lastIdx="9" clrIdx="0">
    <p:extLst/>
  </p:cmAuthor>
  <p:cmAuthor id="2" name="Hernandez Garcia Lydia Josefina" initials="HGLJ" lastIdx="1" clrIdx="1"/>
  <p:cmAuthor id="3" name="Ortiz Chio Rosa Maria" initials="OCR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0000" autoAdjust="0"/>
    <p:restoredTop sz="96448" autoAdjust="0"/>
  </p:normalViewPr>
  <p:slideViewPr>
    <p:cSldViewPr snapToGrid="0" snapToObjects="1">
      <p:cViewPr varScale="1">
        <p:scale>
          <a:sx n="45" d="100"/>
          <a:sy n="45" d="100"/>
        </p:scale>
        <p:origin x="1458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1D867A9-5B5E-4320-A618-568B06BEEF3F}" type="datetimeFigureOut">
              <a:rPr lang="es-MX" smtClean="0"/>
              <a:t>30/08/2018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7C28B46-667E-4867-8576-D095E4187AB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488782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8DA84DD-C645-4716-9FA6-CDFAFBC40E46}" type="datetimeFigureOut">
              <a:rPr lang="es-MX" smtClean="0"/>
              <a:t>30/08/2018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0366D9C-29F4-4BA0-B2D5-9DB17DF4FE8A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3082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66D9C-29F4-4BA0-B2D5-9DB17DF4FE8A}" type="slidenum">
              <a:rPr lang="es-MX" smtClean="0"/>
              <a:t>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18352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66D9C-29F4-4BA0-B2D5-9DB17DF4FE8A}" type="slidenum">
              <a:rPr lang="es-MX" smtClean="0"/>
              <a:t>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84614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66D9C-29F4-4BA0-B2D5-9DB17DF4FE8A}" type="slidenum">
              <a:rPr lang="es-MX" smtClean="0"/>
              <a:t>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4890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66D9C-29F4-4BA0-B2D5-9DB17DF4FE8A}" type="slidenum">
              <a:rPr lang="es-MX" smtClean="0"/>
              <a:t>11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64718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39632"/>
            <a:ext cx="5725984" cy="1051612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3501768"/>
            <a:ext cx="4119605" cy="98098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06017" y="6356350"/>
            <a:ext cx="8839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MX" b="1" dirty="0"/>
              <a:t>IMPORTANTE: Fuera de los sistemas de consulta normativa, este documento se considera una copia no controlada.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1757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06017" y="6356350"/>
            <a:ext cx="8839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MX" b="1" dirty="0"/>
              <a:t>IMPORTANTE: Fuera de los sistemas de consulta normativa, este documento se considera una copia no controlada.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4742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06017" y="6356350"/>
            <a:ext cx="8839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MX" b="1" dirty="0"/>
              <a:t>IMPORTANTE: Fuera de los sistemas de consulta normativa, este documento se considera una copia no controlada.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01287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06017" y="6356350"/>
            <a:ext cx="8839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MX" b="1" dirty="0"/>
              <a:t>IMPORTANTE: Fuera de los sistemas de consulta normativa, este documento se considera una copia no controlada.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23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10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06017" y="6356350"/>
            <a:ext cx="8839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MX" b="1" dirty="0"/>
              <a:t>IMPORTANTE: Fuera de los sistemas de consulta normativa, este documento se considera una copia no controlada.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2035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06017" y="6356350"/>
            <a:ext cx="8839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MX" b="1" dirty="0"/>
              <a:t>IMPORTANTE: Fuera de los sistemas de consulta normativa, este documento se considera una copia no controlada.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4251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06017" y="6356350"/>
            <a:ext cx="8839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MX" b="1" dirty="0"/>
              <a:t>IMPORTANTE: Fuera de los sistemas de consulta normativa, este documento se considera una copia no controlada.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2127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06017" y="6356350"/>
            <a:ext cx="8839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MX" b="1" dirty="0"/>
              <a:t>IMPORTANTE: Fuera de los sistemas de consulta normativa, este documento se considera una copia no controlada.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1579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06017" y="6356350"/>
            <a:ext cx="8839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MX" b="1" dirty="0"/>
              <a:t>IMPORTANTE: Fuera de los sistemas de consulta normativa, este documento se considera una copia no controlada.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2104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096000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06017" y="6356350"/>
            <a:ext cx="883920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rgbClr val="FF0000"/>
                </a:solidFill>
              </a:defRPr>
            </a:lvl1pPr>
          </a:lstStyle>
          <a:p>
            <a:r>
              <a:rPr lang="es-MX" b="1" dirty="0"/>
              <a:t>IMPORTANTE: Fuera de los sistemas de consulta normativa, este documento se considera una copia no controlada.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9921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rgbClr val="CD0000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Myriad Pro Light"/>
          <a:ea typeface="+mn-ea"/>
          <a:cs typeface="Myriad Pro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Myriad Pro Light"/>
          <a:ea typeface="+mn-ea"/>
          <a:cs typeface="Myriad Pro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Myriad Pro Light"/>
          <a:ea typeface="+mn-ea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06399" y="2339632"/>
            <a:ext cx="6163733" cy="1051612"/>
          </a:xfrm>
        </p:spPr>
        <p:txBody>
          <a:bodyPr>
            <a:noAutofit/>
          </a:bodyPr>
          <a:lstStyle/>
          <a:p>
            <a:r>
              <a:rPr lang="es-MX" sz="2600" dirty="0"/>
              <a:t>Modelo de Operación de la</a:t>
            </a:r>
            <a:br>
              <a:rPr lang="es-MX" sz="2600" dirty="0"/>
            </a:br>
            <a:r>
              <a:rPr lang="es-MX" sz="2600" dirty="0"/>
              <a:t>Contraloría General </a:t>
            </a:r>
            <a:endParaRPr lang="es-ES" sz="2600" dirty="0"/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883689"/>
              </p:ext>
            </p:extLst>
          </p:nvPr>
        </p:nvGraphicFramePr>
        <p:xfrm>
          <a:off x="130632" y="5707868"/>
          <a:ext cx="4368797" cy="8585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002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5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sz="1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Fecha de Publicación: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3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de junio de 2018</a:t>
                      </a:r>
                    </a:p>
                    <a:p>
                      <a:endParaRPr lang="es-MX" sz="13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sz="13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Versión: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</a:t>
                      </a:r>
                      <a:r>
                        <a:rPr lang="es-MX" sz="13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es-MX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8258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06017" y="6661154"/>
            <a:ext cx="8839200" cy="3651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MX" sz="1100" b="1" dirty="0"/>
              <a:t>IMPORTANTE: Fuera de los sistemas de consulta normativa, este documento se considera una copia no controlada.</a:t>
            </a:r>
            <a:endParaRPr lang="es-ES" sz="1100" dirty="0"/>
          </a:p>
        </p:txBody>
      </p:sp>
      <p:cxnSp>
        <p:nvCxnSpPr>
          <p:cNvPr id="4" name="Conector recto 3"/>
          <p:cNvCxnSpPr/>
          <p:nvPr/>
        </p:nvCxnSpPr>
        <p:spPr>
          <a:xfrm>
            <a:off x="921605" y="6700852"/>
            <a:ext cx="702224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ítulo 6"/>
          <p:cNvSpPr txBox="1">
            <a:spLocks/>
          </p:cNvSpPr>
          <p:nvPr/>
        </p:nvSpPr>
        <p:spPr>
          <a:xfrm>
            <a:off x="287870" y="274639"/>
            <a:ext cx="6755868" cy="6315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rgbClr val="CD0000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es-MX" sz="2400" dirty="0"/>
              <a:t>Modelo de Operación de la Contraloría General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13179" t="4449" r="3947" b="5572"/>
          <a:stretch/>
        </p:blipFill>
        <p:spPr>
          <a:xfrm>
            <a:off x="287870" y="1399771"/>
            <a:ext cx="8443784" cy="515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057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056" y="42623"/>
            <a:ext cx="6096000" cy="631524"/>
          </a:xfrm>
        </p:spPr>
        <p:txBody>
          <a:bodyPr>
            <a:normAutofit/>
          </a:bodyPr>
          <a:lstStyle/>
          <a:p>
            <a:r>
              <a:rPr lang="es-MX" sz="2400" dirty="0"/>
              <a:t>Modelo de Operación</a:t>
            </a:r>
            <a:endParaRPr lang="es-ES" sz="2400" dirty="0"/>
          </a:p>
        </p:txBody>
      </p:sp>
      <p:graphicFrame>
        <p:nvGraphicFramePr>
          <p:cNvPr id="39" name="2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443465"/>
              </p:ext>
            </p:extLst>
          </p:nvPr>
        </p:nvGraphicFramePr>
        <p:xfrm>
          <a:off x="7034163" y="5736582"/>
          <a:ext cx="1795463" cy="914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95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1468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Modelo de operación</a:t>
                      </a:r>
                    </a:p>
                  </a:txBody>
                  <a:tcPr marL="91501" marR="91501" marT="45700" marB="457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341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Macro Proceso</a:t>
                      </a:r>
                    </a:p>
                  </a:txBody>
                  <a:tcPr marL="91501" marR="91501"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341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Proceso</a:t>
                      </a:r>
                    </a:p>
                  </a:txBody>
                  <a:tcPr marL="91501" marR="91501" marT="45700" marB="457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3" name="Oval 84"/>
          <p:cNvSpPr>
            <a:spLocks noChangeArrowheads="1"/>
          </p:cNvSpPr>
          <p:nvPr/>
        </p:nvSpPr>
        <p:spPr bwMode="auto">
          <a:xfrm>
            <a:off x="6800300" y="5744397"/>
            <a:ext cx="232876" cy="228636"/>
          </a:xfrm>
          <a:prstGeom prst="ellipse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es-ES_tradnl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Geneva" pitchFamily="-109" charset="-128"/>
                <a:cs typeface="Times New Roman" panose="02020603050405020304" pitchFamily="18" charset="0"/>
              </a:rPr>
              <a:t>1</a:t>
            </a:r>
            <a:endParaRPr lang="es-ES" sz="14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Geneva" pitchFamily="-109" charset="-128"/>
              <a:cs typeface="Times New Roman" panose="02020603050405020304" pitchFamily="18" charset="0"/>
            </a:endParaRPr>
          </a:p>
        </p:txBody>
      </p:sp>
      <p:sp>
        <p:nvSpPr>
          <p:cNvPr id="44" name="Oval 84"/>
          <p:cNvSpPr>
            <a:spLocks noChangeArrowheads="1"/>
          </p:cNvSpPr>
          <p:nvPr/>
        </p:nvSpPr>
        <p:spPr bwMode="auto">
          <a:xfrm>
            <a:off x="6801247" y="6029591"/>
            <a:ext cx="232876" cy="228636"/>
          </a:xfrm>
          <a:prstGeom prst="ellipse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es-ES_tradnl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Geneva" pitchFamily="-109" charset="-128"/>
                <a:cs typeface="Arabic Typesetting" panose="03020402040406030203" pitchFamily="66" charset="-78"/>
              </a:rPr>
              <a:t>2</a:t>
            </a:r>
            <a:endParaRPr lang="es-ES" sz="14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Geneva" pitchFamily="-109" charset="-128"/>
              <a:cs typeface="Arabic Typesetting" panose="03020402040406030203" pitchFamily="66" charset="-78"/>
            </a:endParaRPr>
          </a:p>
        </p:txBody>
      </p:sp>
      <p:sp>
        <p:nvSpPr>
          <p:cNvPr id="45" name="Oval 84"/>
          <p:cNvSpPr>
            <a:spLocks noChangeArrowheads="1"/>
          </p:cNvSpPr>
          <p:nvPr/>
        </p:nvSpPr>
        <p:spPr bwMode="auto">
          <a:xfrm>
            <a:off x="6794201" y="6313994"/>
            <a:ext cx="232876" cy="228636"/>
          </a:xfrm>
          <a:prstGeom prst="ellipse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es-ES_tradnl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Geneva" pitchFamily="-109" charset="-128"/>
              </a:rPr>
              <a:t>3</a:t>
            </a:r>
            <a:endParaRPr lang="es-ES" sz="14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Geneva" pitchFamily="-109" charset="-128"/>
            </a:endParaRPr>
          </a:p>
        </p:txBody>
      </p:sp>
      <p:sp>
        <p:nvSpPr>
          <p:cNvPr id="32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06017" y="6661154"/>
            <a:ext cx="8839200" cy="3651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MX" sz="1100" b="1" dirty="0"/>
              <a:t>IMPORTANTE: Fuera de los sistemas de consulta normativa, este documento se considera una copia no controlada.</a:t>
            </a:r>
            <a:endParaRPr lang="es-ES" sz="1100" dirty="0"/>
          </a:p>
        </p:txBody>
      </p:sp>
      <p:cxnSp>
        <p:nvCxnSpPr>
          <p:cNvPr id="4" name="Conector recto 3"/>
          <p:cNvCxnSpPr/>
          <p:nvPr/>
        </p:nvCxnSpPr>
        <p:spPr>
          <a:xfrm>
            <a:off x="921605" y="6700852"/>
            <a:ext cx="702224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4 Forma libre"/>
          <p:cNvSpPr/>
          <p:nvPr/>
        </p:nvSpPr>
        <p:spPr>
          <a:xfrm>
            <a:off x="236089" y="870428"/>
            <a:ext cx="8639520" cy="4752955"/>
          </a:xfrm>
          <a:custGeom>
            <a:avLst/>
            <a:gdLst>
              <a:gd name="connsiteX0" fmla="*/ 0 w 6983622"/>
              <a:gd name="connsiteY0" fmla="*/ 245376 h 2886772"/>
              <a:gd name="connsiteX1" fmla="*/ 245376 w 6983622"/>
              <a:gd name="connsiteY1" fmla="*/ 0 h 2886772"/>
              <a:gd name="connsiteX2" fmla="*/ 6738246 w 6983622"/>
              <a:gd name="connsiteY2" fmla="*/ 0 h 2886772"/>
              <a:gd name="connsiteX3" fmla="*/ 6983622 w 6983622"/>
              <a:gd name="connsiteY3" fmla="*/ 245376 h 2886772"/>
              <a:gd name="connsiteX4" fmla="*/ 6983622 w 6983622"/>
              <a:gd name="connsiteY4" fmla="*/ 2641396 h 2886772"/>
              <a:gd name="connsiteX5" fmla="*/ 6738246 w 6983622"/>
              <a:gd name="connsiteY5" fmla="*/ 2886772 h 2886772"/>
              <a:gd name="connsiteX6" fmla="*/ 245376 w 6983622"/>
              <a:gd name="connsiteY6" fmla="*/ 2886772 h 2886772"/>
              <a:gd name="connsiteX7" fmla="*/ 0 w 6983622"/>
              <a:gd name="connsiteY7" fmla="*/ 2641396 h 2886772"/>
              <a:gd name="connsiteX8" fmla="*/ 0 w 6983622"/>
              <a:gd name="connsiteY8" fmla="*/ 245376 h 2886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83622" h="2886772">
                <a:moveTo>
                  <a:pt x="0" y="245376"/>
                </a:moveTo>
                <a:cubicBezTo>
                  <a:pt x="0" y="109859"/>
                  <a:pt x="109859" y="0"/>
                  <a:pt x="245376" y="0"/>
                </a:cubicBezTo>
                <a:lnTo>
                  <a:pt x="6738246" y="0"/>
                </a:lnTo>
                <a:cubicBezTo>
                  <a:pt x="6873763" y="0"/>
                  <a:pt x="6983622" y="109859"/>
                  <a:pt x="6983622" y="245376"/>
                </a:cubicBezTo>
                <a:lnTo>
                  <a:pt x="6983622" y="2641396"/>
                </a:lnTo>
                <a:cubicBezTo>
                  <a:pt x="6983622" y="2776913"/>
                  <a:pt x="6873763" y="2886772"/>
                  <a:pt x="6738246" y="2886772"/>
                </a:cubicBezTo>
                <a:lnTo>
                  <a:pt x="245376" y="2886772"/>
                </a:lnTo>
                <a:cubicBezTo>
                  <a:pt x="109859" y="2886772"/>
                  <a:pt x="0" y="2776913"/>
                  <a:pt x="0" y="2641396"/>
                </a:cubicBezTo>
                <a:lnTo>
                  <a:pt x="0" y="245376"/>
                </a:lnTo>
                <a:close/>
              </a:path>
            </a:pathLst>
          </a:cu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0448" tIns="140448" rIns="140448" bIns="2312324" numCol="1" spcCol="1270" anchor="t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600" b="1" kern="1200" dirty="0">
                <a:latin typeface="Arial" pitchFamily="34" charset="0"/>
                <a:cs typeface="Arial" pitchFamily="34" charset="0"/>
              </a:rPr>
              <a:t>Modelo de Operación de la </a:t>
            </a:r>
            <a:r>
              <a:rPr lang="es-MX" sz="1600" b="1" dirty="0">
                <a:latin typeface="Arial" pitchFamily="34" charset="0"/>
                <a:cs typeface="Arial" pitchFamily="34" charset="0"/>
              </a:rPr>
              <a:t>Contraloría General</a:t>
            </a:r>
            <a:endParaRPr lang="es-MX" sz="1600" b="1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5 Forma libre"/>
          <p:cNvSpPr/>
          <p:nvPr/>
        </p:nvSpPr>
        <p:spPr>
          <a:xfrm>
            <a:off x="440557" y="1290709"/>
            <a:ext cx="8209158" cy="1530704"/>
          </a:xfrm>
          <a:custGeom>
            <a:avLst/>
            <a:gdLst>
              <a:gd name="connsiteX0" fmla="*/ 0 w 1572694"/>
              <a:gd name="connsiteY0" fmla="*/ 165133 h 2020740"/>
              <a:gd name="connsiteX1" fmla="*/ 165133 w 1572694"/>
              <a:gd name="connsiteY1" fmla="*/ 0 h 2020740"/>
              <a:gd name="connsiteX2" fmla="*/ 1407561 w 1572694"/>
              <a:gd name="connsiteY2" fmla="*/ 0 h 2020740"/>
              <a:gd name="connsiteX3" fmla="*/ 1572694 w 1572694"/>
              <a:gd name="connsiteY3" fmla="*/ 165133 h 2020740"/>
              <a:gd name="connsiteX4" fmla="*/ 1572694 w 1572694"/>
              <a:gd name="connsiteY4" fmla="*/ 1855607 h 2020740"/>
              <a:gd name="connsiteX5" fmla="*/ 1407561 w 1572694"/>
              <a:gd name="connsiteY5" fmla="*/ 2020740 h 2020740"/>
              <a:gd name="connsiteX6" fmla="*/ 165133 w 1572694"/>
              <a:gd name="connsiteY6" fmla="*/ 2020740 h 2020740"/>
              <a:gd name="connsiteX7" fmla="*/ 0 w 1572694"/>
              <a:gd name="connsiteY7" fmla="*/ 1855607 h 2020740"/>
              <a:gd name="connsiteX8" fmla="*/ 0 w 1572694"/>
              <a:gd name="connsiteY8" fmla="*/ 165133 h 2020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2694" h="2020740">
                <a:moveTo>
                  <a:pt x="0" y="165133"/>
                </a:moveTo>
                <a:cubicBezTo>
                  <a:pt x="0" y="73933"/>
                  <a:pt x="73933" y="0"/>
                  <a:pt x="165133" y="0"/>
                </a:cubicBezTo>
                <a:lnTo>
                  <a:pt x="1407561" y="0"/>
                </a:lnTo>
                <a:cubicBezTo>
                  <a:pt x="1498761" y="0"/>
                  <a:pt x="1572694" y="73933"/>
                  <a:pt x="1572694" y="165133"/>
                </a:cubicBezTo>
                <a:lnTo>
                  <a:pt x="1572694" y="1855607"/>
                </a:lnTo>
                <a:cubicBezTo>
                  <a:pt x="1572694" y="1946807"/>
                  <a:pt x="1498761" y="2020740"/>
                  <a:pt x="1407561" y="2020740"/>
                </a:cubicBezTo>
                <a:lnTo>
                  <a:pt x="165133" y="2020740"/>
                </a:lnTo>
                <a:cubicBezTo>
                  <a:pt x="73933" y="2020740"/>
                  <a:pt x="0" y="1946807"/>
                  <a:pt x="0" y="1855607"/>
                </a:cubicBezTo>
                <a:lnTo>
                  <a:pt x="0" y="16513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hueOff val="2340759"/>
              <a:satOff val="-2919"/>
              <a:lumOff val="68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0276" tIns="90276" rIns="90276" bIns="1331536" numCol="1" spcCol="1270" anchor="b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MX" sz="1200" b="1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Oval 84"/>
          <p:cNvSpPr>
            <a:spLocks noChangeArrowheads="1"/>
          </p:cNvSpPr>
          <p:nvPr/>
        </p:nvSpPr>
        <p:spPr bwMode="auto">
          <a:xfrm>
            <a:off x="207681" y="902707"/>
            <a:ext cx="232876" cy="241736"/>
          </a:xfrm>
          <a:prstGeom prst="ellipse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es-ES_tradnl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Geneva" pitchFamily="-109" charset="-128"/>
                <a:cs typeface="Times New Roman" panose="02020603050405020304" pitchFamily="18" charset="0"/>
              </a:rPr>
              <a:t>1</a:t>
            </a:r>
            <a:endParaRPr lang="es-ES" sz="14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Geneva" pitchFamily="-109" charset="-128"/>
              <a:cs typeface="Times New Roman" panose="02020603050405020304" pitchFamily="18" charset="0"/>
            </a:endParaRPr>
          </a:p>
        </p:txBody>
      </p:sp>
      <p:sp>
        <p:nvSpPr>
          <p:cNvPr id="35" name="Oval 84"/>
          <p:cNvSpPr>
            <a:spLocks noChangeArrowheads="1"/>
          </p:cNvSpPr>
          <p:nvPr/>
        </p:nvSpPr>
        <p:spPr bwMode="auto">
          <a:xfrm>
            <a:off x="384331" y="1227080"/>
            <a:ext cx="232876" cy="241736"/>
          </a:xfrm>
          <a:prstGeom prst="ellipse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es-ES_tradnl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Geneva" pitchFamily="-109" charset="-128"/>
                <a:cs typeface="Arabic Typesetting" panose="03020402040406030203" pitchFamily="66" charset="-78"/>
              </a:rPr>
              <a:t>2</a:t>
            </a:r>
            <a:endParaRPr lang="es-ES" sz="14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Geneva" pitchFamily="-109" charset="-128"/>
              <a:cs typeface="Arabic Typesetting" panose="03020402040406030203" pitchFamily="66" charset="-78"/>
            </a:endParaRPr>
          </a:p>
        </p:txBody>
      </p:sp>
      <p:sp>
        <p:nvSpPr>
          <p:cNvPr id="59" name="52 Forma libre"/>
          <p:cNvSpPr/>
          <p:nvPr/>
        </p:nvSpPr>
        <p:spPr>
          <a:xfrm>
            <a:off x="576263" y="1560400"/>
            <a:ext cx="3932881" cy="213193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5181" tIns="55181" rIns="55181" bIns="55181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es-MX" sz="1000" dirty="0">
                <a:latin typeface="Arial" pitchFamily="34" charset="0"/>
                <a:cs typeface="Arial" pitchFamily="34" charset="0"/>
              </a:rPr>
              <a:t>Gestionar la Operación de Contraloría General</a:t>
            </a:r>
            <a:endParaRPr lang="es-MX" sz="10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53 Forma libre"/>
          <p:cNvSpPr/>
          <p:nvPr/>
        </p:nvSpPr>
        <p:spPr>
          <a:xfrm>
            <a:off x="4531055" y="1560400"/>
            <a:ext cx="3973685" cy="213193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5181" tIns="55181" rIns="55181" bIns="55181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es-MX" sz="1000" dirty="0">
                <a:latin typeface="Arial" panose="020B0604020202020204" pitchFamily="34" charset="0"/>
                <a:cs typeface="Arial" pitchFamily="34" charset="0"/>
              </a:rPr>
              <a:t>Gestionar Mejora Continua del Modelo Operativo de la CG</a:t>
            </a:r>
          </a:p>
        </p:txBody>
      </p:sp>
      <p:sp>
        <p:nvSpPr>
          <p:cNvPr id="50" name="5 Forma libre"/>
          <p:cNvSpPr/>
          <p:nvPr/>
        </p:nvSpPr>
        <p:spPr>
          <a:xfrm>
            <a:off x="6582287" y="2924655"/>
            <a:ext cx="2088000" cy="2620550"/>
          </a:xfrm>
          <a:custGeom>
            <a:avLst/>
            <a:gdLst>
              <a:gd name="connsiteX0" fmla="*/ 0 w 1572694"/>
              <a:gd name="connsiteY0" fmla="*/ 165133 h 2020740"/>
              <a:gd name="connsiteX1" fmla="*/ 165133 w 1572694"/>
              <a:gd name="connsiteY1" fmla="*/ 0 h 2020740"/>
              <a:gd name="connsiteX2" fmla="*/ 1407561 w 1572694"/>
              <a:gd name="connsiteY2" fmla="*/ 0 h 2020740"/>
              <a:gd name="connsiteX3" fmla="*/ 1572694 w 1572694"/>
              <a:gd name="connsiteY3" fmla="*/ 165133 h 2020740"/>
              <a:gd name="connsiteX4" fmla="*/ 1572694 w 1572694"/>
              <a:gd name="connsiteY4" fmla="*/ 1855607 h 2020740"/>
              <a:gd name="connsiteX5" fmla="*/ 1407561 w 1572694"/>
              <a:gd name="connsiteY5" fmla="*/ 2020740 h 2020740"/>
              <a:gd name="connsiteX6" fmla="*/ 165133 w 1572694"/>
              <a:gd name="connsiteY6" fmla="*/ 2020740 h 2020740"/>
              <a:gd name="connsiteX7" fmla="*/ 0 w 1572694"/>
              <a:gd name="connsiteY7" fmla="*/ 1855607 h 2020740"/>
              <a:gd name="connsiteX8" fmla="*/ 0 w 1572694"/>
              <a:gd name="connsiteY8" fmla="*/ 165133 h 2020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2694" h="2020740">
                <a:moveTo>
                  <a:pt x="0" y="165133"/>
                </a:moveTo>
                <a:cubicBezTo>
                  <a:pt x="0" y="73933"/>
                  <a:pt x="73933" y="0"/>
                  <a:pt x="165133" y="0"/>
                </a:cubicBezTo>
                <a:lnTo>
                  <a:pt x="1407561" y="0"/>
                </a:lnTo>
                <a:cubicBezTo>
                  <a:pt x="1498761" y="0"/>
                  <a:pt x="1572694" y="73933"/>
                  <a:pt x="1572694" y="165133"/>
                </a:cubicBezTo>
                <a:lnTo>
                  <a:pt x="1572694" y="1855607"/>
                </a:lnTo>
                <a:cubicBezTo>
                  <a:pt x="1572694" y="1946807"/>
                  <a:pt x="1498761" y="2020740"/>
                  <a:pt x="1407561" y="2020740"/>
                </a:cubicBezTo>
                <a:lnTo>
                  <a:pt x="165133" y="2020740"/>
                </a:lnTo>
                <a:cubicBezTo>
                  <a:pt x="73933" y="2020740"/>
                  <a:pt x="0" y="1946807"/>
                  <a:pt x="0" y="1855607"/>
                </a:cubicBezTo>
                <a:lnTo>
                  <a:pt x="0" y="16513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hueOff val="2340759"/>
              <a:satOff val="-2919"/>
              <a:lumOff val="686"/>
              <a:alphaOff val="0"/>
            </a:schemeClr>
          </a:effectRef>
          <a:fontRef idx="minor">
            <a:schemeClr val="lt1"/>
          </a:fontRef>
        </p:style>
        <p:txBody>
          <a:bodyPr lIns="90276" tIns="90276" rIns="90276" bIns="1331536" spcCol="1270"/>
          <a:lstStyle/>
          <a:p>
            <a:pPr algn="ctr" defTabSz="4889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es-MX" sz="1200" b="1" dirty="0">
                <a:latin typeface="Arial" pitchFamily="34" charset="0"/>
                <a:cs typeface="Arial" pitchFamily="34" charset="0"/>
              </a:rPr>
              <a:t>Resultados y Seguimiento</a:t>
            </a:r>
          </a:p>
        </p:txBody>
      </p:sp>
      <p:sp>
        <p:nvSpPr>
          <p:cNvPr id="51" name="53 Forma libre"/>
          <p:cNvSpPr/>
          <p:nvPr/>
        </p:nvSpPr>
        <p:spPr>
          <a:xfrm>
            <a:off x="6743254" y="3820730"/>
            <a:ext cx="1800000" cy="468000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1000" dirty="0">
                <a:latin typeface="Arial" pitchFamily="34" charset="0"/>
                <a:cs typeface="Arial" pitchFamily="34" charset="0"/>
              </a:rPr>
              <a:t>Monitorear y Dar Seguimiento a Resultados preliminares de Verificaciones</a:t>
            </a:r>
          </a:p>
        </p:txBody>
      </p:sp>
      <p:sp>
        <p:nvSpPr>
          <p:cNvPr id="52" name="53 Forma libre"/>
          <p:cNvSpPr/>
          <p:nvPr/>
        </p:nvSpPr>
        <p:spPr>
          <a:xfrm>
            <a:off x="6743254" y="4383533"/>
            <a:ext cx="1800000" cy="468000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1000" dirty="0">
                <a:latin typeface="Arial" pitchFamily="34" charset="0"/>
                <a:cs typeface="Arial" pitchFamily="34" charset="0"/>
              </a:rPr>
              <a:t>Recopilar, Procesar y Presentar Resultados Finales de Verificaciones Integrales </a:t>
            </a:r>
          </a:p>
        </p:txBody>
      </p:sp>
      <p:sp>
        <p:nvSpPr>
          <p:cNvPr id="53" name="53 Forma libre"/>
          <p:cNvSpPr/>
          <p:nvPr/>
        </p:nvSpPr>
        <p:spPr>
          <a:xfrm>
            <a:off x="6743254" y="3257927"/>
            <a:ext cx="1800000" cy="468000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1000" dirty="0">
                <a:latin typeface="Arial" pitchFamily="34" charset="0"/>
                <a:cs typeface="Arial" pitchFamily="34" charset="0"/>
              </a:rPr>
              <a:t>Gestionar Requerimientos de Información</a:t>
            </a:r>
          </a:p>
        </p:txBody>
      </p:sp>
      <p:sp>
        <p:nvSpPr>
          <p:cNvPr id="54" name="53 Forma libre"/>
          <p:cNvSpPr/>
          <p:nvPr/>
        </p:nvSpPr>
        <p:spPr>
          <a:xfrm>
            <a:off x="6743254" y="4946335"/>
            <a:ext cx="1800000" cy="468000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1000" dirty="0">
                <a:latin typeface="Arial" pitchFamily="34" charset="0"/>
                <a:cs typeface="Arial" pitchFamily="34" charset="0"/>
              </a:rPr>
              <a:t>Dar seguimiento a Mejoras de Control Interno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650635" y="1298178"/>
            <a:ext cx="5975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Planeación Estratégica</a:t>
            </a:r>
          </a:p>
        </p:txBody>
      </p:sp>
      <p:sp>
        <p:nvSpPr>
          <p:cNvPr id="36" name="5 Forma libre"/>
          <p:cNvSpPr/>
          <p:nvPr/>
        </p:nvSpPr>
        <p:spPr>
          <a:xfrm>
            <a:off x="325502" y="2924945"/>
            <a:ext cx="6192395" cy="2610348"/>
          </a:xfrm>
          <a:custGeom>
            <a:avLst/>
            <a:gdLst>
              <a:gd name="connsiteX0" fmla="*/ 0 w 1572694"/>
              <a:gd name="connsiteY0" fmla="*/ 165133 h 2020740"/>
              <a:gd name="connsiteX1" fmla="*/ 165133 w 1572694"/>
              <a:gd name="connsiteY1" fmla="*/ 0 h 2020740"/>
              <a:gd name="connsiteX2" fmla="*/ 1407561 w 1572694"/>
              <a:gd name="connsiteY2" fmla="*/ 0 h 2020740"/>
              <a:gd name="connsiteX3" fmla="*/ 1572694 w 1572694"/>
              <a:gd name="connsiteY3" fmla="*/ 165133 h 2020740"/>
              <a:gd name="connsiteX4" fmla="*/ 1572694 w 1572694"/>
              <a:gd name="connsiteY4" fmla="*/ 1855607 h 2020740"/>
              <a:gd name="connsiteX5" fmla="*/ 1407561 w 1572694"/>
              <a:gd name="connsiteY5" fmla="*/ 2020740 h 2020740"/>
              <a:gd name="connsiteX6" fmla="*/ 165133 w 1572694"/>
              <a:gd name="connsiteY6" fmla="*/ 2020740 h 2020740"/>
              <a:gd name="connsiteX7" fmla="*/ 0 w 1572694"/>
              <a:gd name="connsiteY7" fmla="*/ 1855607 h 2020740"/>
              <a:gd name="connsiteX8" fmla="*/ 0 w 1572694"/>
              <a:gd name="connsiteY8" fmla="*/ 165133 h 2020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2694" h="2020740">
                <a:moveTo>
                  <a:pt x="0" y="165133"/>
                </a:moveTo>
                <a:cubicBezTo>
                  <a:pt x="0" y="73933"/>
                  <a:pt x="73933" y="0"/>
                  <a:pt x="165133" y="0"/>
                </a:cubicBezTo>
                <a:lnTo>
                  <a:pt x="1407561" y="0"/>
                </a:lnTo>
                <a:cubicBezTo>
                  <a:pt x="1498761" y="0"/>
                  <a:pt x="1572694" y="73933"/>
                  <a:pt x="1572694" y="165133"/>
                </a:cubicBezTo>
                <a:lnTo>
                  <a:pt x="1572694" y="1855607"/>
                </a:lnTo>
                <a:cubicBezTo>
                  <a:pt x="1572694" y="1946807"/>
                  <a:pt x="1498761" y="2020740"/>
                  <a:pt x="1407561" y="2020740"/>
                </a:cubicBezTo>
                <a:lnTo>
                  <a:pt x="165133" y="2020740"/>
                </a:lnTo>
                <a:cubicBezTo>
                  <a:pt x="73933" y="2020740"/>
                  <a:pt x="0" y="1946807"/>
                  <a:pt x="0" y="1855607"/>
                </a:cubicBezTo>
                <a:lnTo>
                  <a:pt x="0" y="16513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hueOff val="2340759"/>
              <a:satOff val="-2919"/>
              <a:lumOff val="686"/>
              <a:alphaOff val="0"/>
            </a:schemeClr>
          </a:effectRef>
          <a:fontRef idx="minor">
            <a:schemeClr val="lt1"/>
          </a:fontRef>
        </p:style>
        <p:txBody>
          <a:bodyPr lIns="90276" tIns="90276" rIns="90276" bIns="1331536" spcCol="1270"/>
          <a:lstStyle/>
          <a:p>
            <a:pPr algn="ctr" defTabSz="4889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es-MX" sz="1200" b="1" dirty="0">
                <a:latin typeface="Arial" pitchFamily="34" charset="0"/>
                <a:cs typeface="Arial" pitchFamily="34" charset="0"/>
              </a:rPr>
              <a:t>Ejecución de Control Interno</a:t>
            </a:r>
          </a:p>
        </p:txBody>
      </p:sp>
      <p:sp>
        <p:nvSpPr>
          <p:cNvPr id="37" name="53 Forma libre"/>
          <p:cNvSpPr/>
          <p:nvPr/>
        </p:nvSpPr>
        <p:spPr>
          <a:xfrm>
            <a:off x="480470" y="3840877"/>
            <a:ext cx="1280091" cy="425039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Rediseñar y Alinear Procesos al SICOI</a:t>
            </a:r>
          </a:p>
        </p:txBody>
      </p:sp>
      <p:sp>
        <p:nvSpPr>
          <p:cNvPr id="41" name="53 Forma libre"/>
          <p:cNvSpPr/>
          <p:nvPr/>
        </p:nvSpPr>
        <p:spPr>
          <a:xfrm>
            <a:off x="480470" y="4399521"/>
            <a:ext cx="1280091" cy="441730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Verificar Calidad de Información, Objetivos, Lineamientos y de Estados Financieros </a:t>
            </a:r>
          </a:p>
        </p:txBody>
      </p:sp>
      <p:sp>
        <p:nvSpPr>
          <p:cNvPr id="55" name="53 Forma libre"/>
          <p:cNvSpPr/>
          <p:nvPr/>
        </p:nvSpPr>
        <p:spPr>
          <a:xfrm>
            <a:off x="480470" y="5003886"/>
            <a:ext cx="1280091" cy="410449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Participar en los Procesos de Adquisiciones, Subastas y MacroSubastas</a:t>
            </a:r>
          </a:p>
        </p:txBody>
      </p:sp>
      <p:sp>
        <p:nvSpPr>
          <p:cNvPr id="58" name="53 Forma libre"/>
          <p:cNvSpPr/>
          <p:nvPr/>
        </p:nvSpPr>
        <p:spPr>
          <a:xfrm>
            <a:off x="460171" y="3267189"/>
            <a:ext cx="1280091" cy="458738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Asegurar el Cumplimiento Regulatorio</a:t>
            </a:r>
          </a:p>
        </p:txBody>
      </p:sp>
      <p:sp>
        <p:nvSpPr>
          <p:cNvPr id="61" name="Oval 84"/>
          <p:cNvSpPr>
            <a:spLocks noChangeArrowheads="1"/>
          </p:cNvSpPr>
          <p:nvPr/>
        </p:nvSpPr>
        <p:spPr bwMode="auto">
          <a:xfrm>
            <a:off x="639407" y="1457085"/>
            <a:ext cx="232876" cy="241736"/>
          </a:xfrm>
          <a:prstGeom prst="ellipse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es-ES_tradnl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Geneva" pitchFamily="-109" charset="-128"/>
              </a:rPr>
              <a:t>3</a:t>
            </a:r>
            <a:endParaRPr lang="es-ES" sz="14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Geneva" pitchFamily="-109" charset="-128"/>
            </a:endParaRPr>
          </a:p>
        </p:txBody>
      </p:sp>
      <p:sp>
        <p:nvSpPr>
          <p:cNvPr id="63" name="52 Forma libre"/>
          <p:cNvSpPr/>
          <p:nvPr/>
        </p:nvSpPr>
        <p:spPr>
          <a:xfrm>
            <a:off x="592183" y="1821376"/>
            <a:ext cx="3932881" cy="426387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5181" tIns="55181" rIns="55181" bIns="55181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es-MX" sz="1000" dirty="0">
                <a:latin typeface="Arial" pitchFamily="34" charset="0"/>
                <a:cs typeface="Arial" pitchFamily="34" charset="0"/>
              </a:rPr>
              <a:t>Gestionar Recursos de la Contraloría General </a:t>
            </a:r>
            <a:endParaRPr lang="es-MX" sz="10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53 Forma libre"/>
          <p:cNvSpPr/>
          <p:nvPr/>
        </p:nvSpPr>
        <p:spPr>
          <a:xfrm>
            <a:off x="4546975" y="1821376"/>
            <a:ext cx="3973685" cy="426387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5181" tIns="55181" rIns="55181" bIns="55181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es-MX" sz="1000" dirty="0">
                <a:latin typeface="Arial" panose="020B0604020202020204" pitchFamily="34" charset="0"/>
                <a:cs typeface="Arial" pitchFamily="34" charset="0"/>
              </a:rPr>
              <a:t>Diseñar y establecer medidas y controles de Cumplimiento Regulatorio</a:t>
            </a:r>
          </a:p>
        </p:txBody>
      </p:sp>
      <p:sp>
        <p:nvSpPr>
          <p:cNvPr id="65" name="52 Forma libre"/>
          <p:cNvSpPr/>
          <p:nvPr/>
        </p:nvSpPr>
        <p:spPr>
          <a:xfrm>
            <a:off x="592183" y="2286016"/>
            <a:ext cx="3932881" cy="213193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5181" tIns="55181" rIns="55181" bIns="55181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es-MX" sz="1000" dirty="0">
                <a:latin typeface="Arial" pitchFamily="34" charset="0"/>
                <a:cs typeface="Arial" pitchFamily="34" charset="0"/>
              </a:rPr>
              <a:t>Gestionar el Sistema de Control Interno</a:t>
            </a:r>
            <a:endParaRPr lang="es-MX" sz="10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53 Forma libre"/>
          <p:cNvSpPr/>
          <p:nvPr/>
        </p:nvSpPr>
        <p:spPr>
          <a:xfrm>
            <a:off x="4546975" y="2286016"/>
            <a:ext cx="3973685" cy="213193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5181" tIns="55181" rIns="55181" bIns="55181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es-MX" sz="1000" dirty="0">
                <a:latin typeface="Arial" panose="020B0604020202020204" pitchFamily="34" charset="0"/>
                <a:cs typeface="Arial" pitchFamily="34" charset="0"/>
              </a:rPr>
              <a:t>Gestionar Alineación Estratégica del Sistema de Control Interno</a:t>
            </a:r>
          </a:p>
        </p:txBody>
      </p:sp>
      <p:sp>
        <p:nvSpPr>
          <p:cNvPr id="67" name="52 Forma libre"/>
          <p:cNvSpPr/>
          <p:nvPr/>
        </p:nvSpPr>
        <p:spPr>
          <a:xfrm>
            <a:off x="594455" y="2533952"/>
            <a:ext cx="3932881" cy="213193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5181" tIns="55181" rIns="55181" bIns="55181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es-MX" sz="1000" dirty="0">
                <a:latin typeface="Arial" pitchFamily="34" charset="0"/>
                <a:cs typeface="Arial" pitchFamily="34" charset="0"/>
              </a:rPr>
              <a:t>Planear y Programar Verificaciones Integrales</a:t>
            </a:r>
            <a:endParaRPr lang="es-MX" sz="10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53 Forma libre"/>
          <p:cNvSpPr/>
          <p:nvPr/>
        </p:nvSpPr>
        <p:spPr>
          <a:xfrm>
            <a:off x="4549247" y="2533952"/>
            <a:ext cx="3973685" cy="213193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5181" tIns="55181" rIns="55181" bIns="55181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es-MX" sz="1000" dirty="0">
                <a:latin typeface="Arial" panose="020B0604020202020204" pitchFamily="34" charset="0"/>
                <a:cs typeface="Arial" pitchFamily="34" charset="0"/>
              </a:rPr>
              <a:t>Coordinar Equipos y Preparar Verificaciones Integrales</a:t>
            </a:r>
          </a:p>
        </p:txBody>
      </p:sp>
      <p:sp>
        <p:nvSpPr>
          <p:cNvPr id="83" name="53 Forma libre"/>
          <p:cNvSpPr/>
          <p:nvPr/>
        </p:nvSpPr>
        <p:spPr>
          <a:xfrm>
            <a:off x="1952736" y="3840877"/>
            <a:ext cx="1280091" cy="425039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Gestionar Seguridad de la Información</a:t>
            </a:r>
          </a:p>
        </p:txBody>
      </p:sp>
      <p:sp>
        <p:nvSpPr>
          <p:cNvPr id="84" name="53 Forma libre"/>
          <p:cNvSpPr/>
          <p:nvPr/>
        </p:nvSpPr>
        <p:spPr>
          <a:xfrm>
            <a:off x="1952736" y="4399521"/>
            <a:ext cx="1280091" cy="441730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Planear y ejecutar verificaciones en Delegaciones Regionales</a:t>
            </a:r>
          </a:p>
        </p:txBody>
      </p:sp>
      <p:sp>
        <p:nvSpPr>
          <p:cNvPr id="85" name="53 Forma libre"/>
          <p:cNvSpPr/>
          <p:nvPr/>
        </p:nvSpPr>
        <p:spPr>
          <a:xfrm>
            <a:off x="1952736" y="5003886"/>
            <a:ext cx="1280091" cy="410449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Planear y ejecutar Verificaciones Especiales</a:t>
            </a:r>
          </a:p>
        </p:txBody>
      </p:sp>
      <p:sp>
        <p:nvSpPr>
          <p:cNvPr id="86" name="53 Forma libre"/>
          <p:cNvSpPr/>
          <p:nvPr/>
        </p:nvSpPr>
        <p:spPr>
          <a:xfrm>
            <a:off x="1932437" y="3267189"/>
            <a:ext cx="1280091" cy="458738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Coordinar y Ejecutar Verificaciones Integrales</a:t>
            </a:r>
          </a:p>
        </p:txBody>
      </p:sp>
      <p:sp>
        <p:nvSpPr>
          <p:cNvPr id="87" name="53 Forma libre"/>
          <p:cNvSpPr/>
          <p:nvPr/>
        </p:nvSpPr>
        <p:spPr>
          <a:xfrm>
            <a:off x="3512463" y="3840877"/>
            <a:ext cx="1280091" cy="425039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Participar y proponer controles para  evitar Fraudes potenciales</a:t>
            </a:r>
          </a:p>
        </p:txBody>
      </p:sp>
      <p:sp>
        <p:nvSpPr>
          <p:cNvPr id="88" name="53 Forma libre"/>
          <p:cNvSpPr/>
          <p:nvPr/>
        </p:nvSpPr>
        <p:spPr>
          <a:xfrm>
            <a:off x="3512463" y="4399521"/>
            <a:ext cx="1280091" cy="441730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Gestionar la ejecución de Autocontrol</a:t>
            </a:r>
          </a:p>
        </p:txBody>
      </p:sp>
      <p:sp>
        <p:nvSpPr>
          <p:cNvPr id="89" name="53 Forma libre"/>
          <p:cNvSpPr/>
          <p:nvPr/>
        </p:nvSpPr>
        <p:spPr>
          <a:xfrm>
            <a:off x="3512463" y="5003886"/>
            <a:ext cx="1280091" cy="410449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Integrar índices de percepción</a:t>
            </a:r>
          </a:p>
        </p:txBody>
      </p:sp>
      <p:sp>
        <p:nvSpPr>
          <p:cNvPr id="90" name="53 Forma libre"/>
          <p:cNvSpPr/>
          <p:nvPr/>
        </p:nvSpPr>
        <p:spPr>
          <a:xfrm>
            <a:off x="3492164" y="3267189"/>
            <a:ext cx="1280091" cy="458738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Gestionar  Factores internos y externos que impactan el Control Interno</a:t>
            </a:r>
          </a:p>
        </p:txBody>
      </p:sp>
      <p:sp>
        <p:nvSpPr>
          <p:cNvPr id="91" name="53 Forma libre"/>
          <p:cNvSpPr/>
          <p:nvPr/>
        </p:nvSpPr>
        <p:spPr>
          <a:xfrm>
            <a:off x="5000631" y="3840877"/>
            <a:ext cx="1280091" cy="425039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Gestionar Sanciones por Responsabilidades Administrativas</a:t>
            </a:r>
          </a:p>
        </p:txBody>
      </p:sp>
      <p:sp>
        <p:nvSpPr>
          <p:cNvPr id="92" name="53 Forma libre"/>
          <p:cNvSpPr/>
          <p:nvPr/>
        </p:nvSpPr>
        <p:spPr>
          <a:xfrm>
            <a:off x="5000631" y="4399521"/>
            <a:ext cx="1280091" cy="441730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Gestionar Declaraciones de Situación Patrimonial</a:t>
            </a:r>
          </a:p>
        </p:txBody>
      </p:sp>
      <p:sp>
        <p:nvSpPr>
          <p:cNvPr id="93" name="53 Forma libre"/>
          <p:cNvSpPr/>
          <p:nvPr/>
        </p:nvSpPr>
        <p:spPr>
          <a:xfrm>
            <a:off x="5000631" y="5003886"/>
            <a:ext cx="1280091" cy="410449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Gestionar Casos Especiales</a:t>
            </a:r>
          </a:p>
        </p:txBody>
      </p:sp>
      <p:sp>
        <p:nvSpPr>
          <p:cNvPr id="94" name="53 Forma libre"/>
          <p:cNvSpPr/>
          <p:nvPr/>
        </p:nvSpPr>
        <p:spPr>
          <a:xfrm>
            <a:off x="4980332" y="3267189"/>
            <a:ext cx="1280091" cy="458738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Difundir Información</a:t>
            </a:r>
          </a:p>
        </p:txBody>
      </p:sp>
    </p:spTree>
    <p:extLst>
      <p:ext uri="{BB962C8B-B14F-4D97-AF65-F5344CB8AC3E}">
        <p14:creationId xmlns:p14="http://schemas.microsoft.com/office/powerpoint/2010/main" val="4071685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607" y="3171"/>
            <a:ext cx="6096000" cy="631524"/>
          </a:xfrm>
        </p:spPr>
        <p:txBody>
          <a:bodyPr>
            <a:normAutofit/>
          </a:bodyPr>
          <a:lstStyle/>
          <a:p>
            <a:r>
              <a:rPr lang="es-MX" sz="2400" dirty="0"/>
              <a:t>Modelo de Operación</a:t>
            </a:r>
            <a:endParaRPr lang="es-ES" sz="2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41194" y="998790"/>
            <a:ext cx="8593158" cy="5233567"/>
          </a:xfrm>
        </p:spPr>
        <p:txBody>
          <a:bodyPr>
            <a:noAutofit/>
          </a:bodyPr>
          <a:lstStyle/>
          <a:p>
            <a:pPr marL="457200" lvl="1" indent="0" algn="just">
              <a:buNone/>
              <a:defRPr/>
            </a:pPr>
            <a:r>
              <a:rPr lang="es-MX" sz="1300" b="1" dirty="0">
                <a:solidFill>
                  <a:srgbClr val="990000"/>
                </a:solidFill>
                <a:latin typeface="Arial" pitchFamily="34" charset="0"/>
              </a:rPr>
              <a:t>Modelo de Operación de la Contraloría General</a:t>
            </a:r>
            <a:endParaRPr lang="es-MX" sz="1300" b="1" dirty="0">
              <a:latin typeface="Arial" pitchFamily="34" charset="0"/>
            </a:endParaRPr>
          </a:p>
          <a:p>
            <a:pPr marL="457200" lvl="1" indent="0" algn="just">
              <a:buNone/>
              <a:defRPr/>
            </a:pPr>
            <a:endParaRPr lang="es-MX" sz="1300" b="1" dirty="0">
              <a:latin typeface="Arial" pitchFamily="34" charset="0"/>
            </a:endParaRPr>
          </a:p>
          <a:p>
            <a:pPr marL="457200" lvl="1" indent="0" algn="just">
              <a:buNone/>
              <a:defRPr/>
            </a:pPr>
            <a:endParaRPr lang="es-MX" sz="1300" b="1" dirty="0">
              <a:latin typeface="Arial" pitchFamily="34" charset="0"/>
            </a:endParaRPr>
          </a:p>
          <a:p>
            <a:pPr marL="457200" lvl="1" indent="0" algn="just">
              <a:buNone/>
              <a:defRPr/>
            </a:pPr>
            <a:r>
              <a:rPr lang="es-MX" sz="1300" b="1" dirty="0">
                <a:latin typeface="Arial" pitchFamily="34" charset="0"/>
              </a:rPr>
              <a:t>Objetivo </a:t>
            </a:r>
          </a:p>
          <a:p>
            <a:pPr marL="457200" lvl="1" indent="0" algn="just">
              <a:buNone/>
              <a:defRPr/>
            </a:pPr>
            <a:endParaRPr lang="es-MX" sz="1300" b="1" dirty="0">
              <a:latin typeface="Arial" pitchFamily="34" charset="0"/>
            </a:endParaRPr>
          </a:p>
          <a:p>
            <a:pPr marL="457200" lvl="1" indent="0" algn="just">
              <a:buNone/>
              <a:defRPr/>
            </a:pPr>
            <a:r>
              <a:rPr lang="es-MX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Diseñar, establecer, implementar, mantener actualizada y comunicar la normativa en materia de control interno del Instituto, estableciendo medidas y controles que permitan garantizar razonablemente la consecución de los objetivos y metas institucionales</a:t>
            </a:r>
            <a:r>
              <a:rPr lang="es-MX" sz="1300" dirty="0">
                <a:latin typeface="Arial"/>
                <a:ea typeface="Calibri"/>
              </a:rPr>
              <a:t>.</a:t>
            </a:r>
          </a:p>
          <a:p>
            <a:pPr marL="457200" lvl="1" indent="0" algn="just">
              <a:buNone/>
              <a:defRPr/>
            </a:pPr>
            <a:endParaRPr lang="es-MX" sz="1300" dirty="0">
              <a:latin typeface="Arial" pitchFamily="34" charset="0"/>
            </a:endParaRPr>
          </a:p>
          <a:p>
            <a:pPr marL="457200" lvl="1" indent="0" algn="just">
              <a:buNone/>
              <a:defRPr/>
            </a:pPr>
            <a:endParaRPr lang="es-MX" sz="1300" b="1" dirty="0">
              <a:latin typeface="Arial" pitchFamily="34" charset="0"/>
            </a:endParaRPr>
          </a:p>
          <a:p>
            <a:pPr marL="457200" lvl="1" indent="0" algn="just">
              <a:buNone/>
              <a:defRPr/>
            </a:pPr>
            <a:r>
              <a:rPr lang="es-MX" sz="1300" b="1" dirty="0">
                <a:latin typeface="Arial" pitchFamily="34" charset="0"/>
              </a:rPr>
              <a:t>Alcance</a:t>
            </a:r>
          </a:p>
          <a:p>
            <a:pPr marL="457200" lvl="1" indent="0" algn="just">
              <a:buNone/>
              <a:defRPr/>
            </a:pPr>
            <a:endParaRPr lang="es-MX" sz="1300" b="1" dirty="0">
              <a:solidFill>
                <a:srgbClr val="00B0F0"/>
              </a:solidFill>
              <a:latin typeface="Arial" pitchFamily="34" charset="0"/>
            </a:endParaRPr>
          </a:p>
          <a:p>
            <a:pPr marL="457200" lvl="1" indent="0" algn="just">
              <a:buNone/>
              <a:defRPr/>
            </a:pPr>
            <a:r>
              <a:rPr lang="es-MX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Inicia desde el establecimiento de planeación estratégica, continuando con la ejecución, resultados y seguimiento del SICOI.</a:t>
            </a:r>
          </a:p>
          <a:p>
            <a:pPr marL="457200" lvl="1" indent="0" algn="just">
              <a:buNone/>
              <a:defRPr/>
            </a:pPr>
            <a:endParaRPr lang="es-MX" sz="1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 algn="just">
              <a:buNone/>
              <a:defRPr/>
            </a:pPr>
            <a:r>
              <a:rPr lang="es-MX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 a todo el personal del Infonavit a nivel nacional. </a:t>
            </a: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06017" y="6661154"/>
            <a:ext cx="8839200" cy="3651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MX" sz="1100" b="1" dirty="0"/>
              <a:t>IMPORTANTE: Fuera de los sistemas de consulta normativa, este documento se considera una copia no controlada.</a:t>
            </a:r>
            <a:endParaRPr lang="es-ES" sz="1100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921605" y="6700852"/>
            <a:ext cx="702224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61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Marcador de contenido"/>
          <p:cNvSpPr txBox="1">
            <a:spLocks/>
          </p:cNvSpPr>
          <p:nvPr/>
        </p:nvSpPr>
        <p:spPr>
          <a:xfrm>
            <a:off x="457200" y="2508447"/>
            <a:ext cx="8229600" cy="2306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s-MX" sz="3200" b="1" dirty="0">
                <a:solidFill>
                  <a:srgbClr val="CD0000"/>
                </a:solidFill>
              </a:rPr>
              <a:t>Macro Proceso</a:t>
            </a:r>
          </a:p>
          <a:p>
            <a:pPr marL="0" indent="0" algn="ctr">
              <a:buNone/>
            </a:pPr>
            <a:r>
              <a:rPr lang="es-MX" sz="3200" b="1" dirty="0"/>
              <a:t>Clave de Identificación: </a:t>
            </a:r>
            <a:r>
              <a:rPr lang="es-MX" sz="3200" dirty="0"/>
              <a:t>MCP-CG-001</a:t>
            </a:r>
          </a:p>
          <a:p>
            <a:pPr marL="0" indent="0" algn="ctr">
              <a:buNone/>
            </a:pPr>
            <a:r>
              <a:rPr lang="es-MX" sz="3200" dirty="0"/>
              <a:t>Planeación Estratégica</a:t>
            </a:r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287870" y="274639"/>
            <a:ext cx="6755868" cy="631524"/>
          </a:xfrm>
        </p:spPr>
        <p:txBody>
          <a:bodyPr>
            <a:noAutofit/>
          </a:bodyPr>
          <a:lstStyle/>
          <a:p>
            <a:r>
              <a:rPr lang="es-MX" sz="2400" dirty="0"/>
              <a:t>Modelo de Operación de la Contraloría General</a:t>
            </a: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06017" y="6661154"/>
            <a:ext cx="8839200" cy="3651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MX" sz="1100" b="1" dirty="0"/>
              <a:t>IMPORTANTE: Fuera de los sistemas de consulta normativa, este documento se considera una copia no controlada.</a:t>
            </a:r>
            <a:endParaRPr lang="es-ES" sz="1100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921605" y="6700852"/>
            <a:ext cx="702224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1146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18003" y="165632"/>
            <a:ext cx="7611535" cy="631524"/>
          </a:xfrm>
        </p:spPr>
        <p:txBody>
          <a:bodyPr>
            <a:noAutofit/>
          </a:bodyPr>
          <a:lstStyle/>
          <a:p>
            <a:r>
              <a:rPr lang="es-MX" sz="2400" dirty="0"/>
              <a:t>Modelo de Operación de la Contraloría General</a:t>
            </a:r>
          </a:p>
        </p:txBody>
      </p:sp>
      <p:sp>
        <p:nvSpPr>
          <p:cNvPr id="31" name="1 Rectángulo"/>
          <p:cNvSpPr>
            <a:spLocks noGrp="1" noChangeArrowheads="1"/>
          </p:cNvSpPr>
          <p:nvPr>
            <p:ph idx="1"/>
          </p:nvPr>
        </p:nvSpPr>
        <p:spPr bwMode="auto">
          <a:xfrm>
            <a:off x="3084394" y="1205543"/>
            <a:ext cx="5636526" cy="4333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1" indent="0" algn="just">
              <a:buNone/>
            </a:pPr>
            <a:r>
              <a:rPr lang="es-MX" sz="1300" b="1" dirty="0">
                <a:latin typeface="Arial" pitchFamily="34" charset="0"/>
                <a:cs typeface="Arial" pitchFamily="34" charset="0"/>
              </a:rPr>
              <a:t>Macro Proceso: </a:t>
            </a:r>
            <a:r>
              <a:rPr lang="es-MX" sz="1300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MCP-CI-001 - Planeación Estratégica</a:t>
            </a:r>
          </a:p>
          <a:p>
            <a:pPr marL="0" lvl="1" indent="0" algn="just">
              <a:buNone/>
            </a:pPr>
            <a:endParaRPr lang="es-MX" sz="1300" b="1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  <a:p>
            <a:pPr marL="0" lvl="1" indent="0" algn="just">
              <a:buNone/>
            </a:pPr>
            <a:r>
              <a:rPr lang="es-MX" sz="1300" b="1" dirty="0">
                <a:latin typeface="Arial" pitchFamily="34" charset="0"/>
                <a:cs typeface="Arial" pitchFamily="34" charset="0"/>
              </a:rPr>
              <a:t>Objetivo</a:t>
            </a:r>
          </a:p>
          <a:p>
            <a:pPr marL="0" indent="0" algn="just">
              <a:buNone/>
              <a:defRPr/>
            </a:pPr>
            <a:r>
              <a:rPr lang="es-MX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Planear, diseñar la estrategia, programar y presupuestar los recursos financieros de la Contraloría General para el cumplimiento de sus objetivos</a:t>
            </a:r>
            <a:endParaRPr lang="es-MX" sz="13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  <a:defRPr/>
            </a:pPr>
            <a:endParaRPr lang="es-MX" sz="13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</a:endParaRPr>
          </a:p>
          <a:p>
            <a:pPr marL="0" lvl="1" indent="0" algn="just">
              <a:buNone/>
            </a:pPr>
            <a:r>
              <a:rPr lang="es-MX" sz="1300" b="1" dirty="0">
                <a:latin typeface="Arial" pitchFamily="34" charset="0"/>
                <a:cs typeface="Arial" pitchFamily="34" charset="0"/>
              </a:rPr>
              <a:t>Alcance</a:t>
            </a:r>
          </a:p>
          <a:p>
            <a:pPr marL="0" lvl="1" indent="0" algn="just">
              <a:buNone/>
              <a:defRPr/>
            </a:pPr>
            <a:r>
              <a:rPr lang="es-MX" altLang="es-MX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Inicia con la gestión de la operación de la Contraloría General, continúa con la asignación y control del presupuesto, gestiona el SICOI, planea y programa las verificaciones integrales,</a:t>
            </a:r>
            <a:r>
              <a:rPr lang="es-MX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mantiene la mejora continua actualizando el modelo de operación de la Contraloría General, diseña medidas y controles </a:t>
            </a:r>
            <a:r>
              <a:rPr lang="es-MX" altLang="es-MX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y, finaliza en coordinar los equipos de las verificaciones integrales. </a:t>
            </a:r>
          </a:p>
          <a:p>
            <a:pPr marL="0" lvl="1" indent="0" algn="just">
              <a:buNone/>
              <a:defRPr/>
            </a:pPr>
            <a:endParaRPr lang="es-MX" altLang="es-MX" sz="1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 algn="just">
              <a:buNone/>
              <a:defRPr/>
            </a:pPr>
            <a:r>
              <a:rPr lang="es-MX" altLang="es-MX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 para todas las áreas de la Contraloría General.</a:t>
            </a:r>
          </a:p>
          <a:p>
            <a:pPr marL="0" lvl="1" indent="0" algn="just">
              <a:buNone/>
              <a:defRPr/>
            </a:pPr>
            <a:endParaRPr lang="es-MX" altLang="es-MX" sz="13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</a:endParaRPr>
          </a:p>
          <a:p>
            <a:pPr marL="0" lvl="1" indent="0" algn="just">
              <a:buNone/>
            </a:pPr>
            <a:r>
              <a:rPr lang="es-MX" sz="1300" b="1" dirty="0">
                <a:latin typeface="Arial" pitchFamily="34" charset="0"/>
              </a:rPr>
              <a:t>Dueño (a) del Macro Proceso</a:t>
            </a:r>
          </a:p>
          <a:p>
            <a:pPr marL="0" lvl="1" indent="0" algn="just">
              <a:buNone/>
            </a:pPr>
            <a:r>
              <a:rPr lang="es-MX" sz="1300" dirty="0">
                <a:latin typeface="Arial" pitchFamily="34" charset="0"/>
              </a:rPr>
              <a:t>Gerente Sr. de Control de Procesos e Información</a:t>
            </a:r>
          </a:p>
        </p:txBody>
      </p:sp>
      <p:cxnSp>
        <p:nvCxnSpPr>
          <p:cNvPr id="33" name="11 Conector recto"/>
          <p:cNvCxnSpPr/>
          <p:nvPr/>
        </p:nvCxnSpPr>
        <p:spPr>
          <a:xfrm>
            <a:off x="3084394" y="6019208"/>
            <a:ext cx="5882185" cy="0"/>
          </a:xfrm>
          <a:prstGeom prst="line">
            <a:avLst/>
          </a:prstGeom>
          <a:ln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06017" y="6661154"/>
            <a:ext cx="8839200" cy="3651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MX" sz="1100" b="1" dirty="0"/>
              <a:t>IMPORTANTE: Fuera de los sistemas de consulta normativa, este documento se considera una copia no controlada.</a:t>
            </a:r>
            <a:endParaRPr lang="es-ES" sz="1100" dirty="0"/>
          </a:p>
        </p:txBody>
      </p:sp>
      <p:cxnSp>
        <p:nvCxnSpPr>
          <p:cNvPr id="15" name="Conector recto 14"/>
          <p:cNvCxnSpPr/>
          <p:nvPr/>
        </p:nvCxnSpPr>
        <p:spPr>
          <a:xfrm>
            <a:off x="921605" y="6700852"/>
            <a:ext cx="702224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5 Forma libre"/>
          <p:cNvSpPr/>
          <p:nvPr/>
        </p:nvSpPr>
        <p:spPr>
          <a:xfrm>
            <a:off x="418911" y="1013710"/>
            <a:ext cx="2488062" cy="5264260"/>
          </a:xfrm>
          <a:custGeom>
            <a:avLst/>
            <a:gdLst>
              <a:gd name="connsiteX0" fmla="*/ 0 w 1572694"/>
              <a:gd name="connsiteY0" fmla="*/ 165133 h 2020740"/>
              <a:gd name="connsiteX1" fmla="*/ 165133 w 1572694"/>
              <a:gd name="connsiteY1" fmla="*/ 0 h 2020740"/>
              <a:gd name="connsiteX2" fmla="*/ 1407561 w 1572694"/>
              <a:gd name="connsiteY2" fmla="*/ 0 h 2020740"/>
              <a:gd name="connsiteX3" fmla="*/ 1572694 w 1572694"/>
              <a:gd name="connsiteY3" fmla="*/ 165133 h 2020740"/>
              <a:gd name="connsiteX4" fmla="*/ 1572694 w 1572694"/>
              <a:gd name="connsiteY4" fmla="*/ 1855607 h 2020740"/>
              <a:gd name="connsiteX5" fmla="*/ 1407561 w 1572694"/>
              <a:gd name="connsiteY5" fmla="*/ 2020740 h 2020740"/>
              <a:gd name="connsiteX6" fmla="*/ 165133 w 1572694"/>
              <a:gd name="connsiteY6" fmla="*/ 2020740 h 2020740"/>
              <a:gd name="connsiteX7" fmla="*/ 0 w 1572694"/>
              <a:gd name="connsiteY7" fmla="*/ 1855607 h 2020740"/>
              <a:gd name="connsiteX8" fmla="*/ 0 w 1572694"/>
              <a:gd name="connsiteY8" fmla="*/ 165133 h 2020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2694" h="2020740">
                <a:moveTo>
                  <a:pt x="0" y="165133"/>
                </a:moveTo>
                <a:cubicBezTo>
                  <a:pt x="0" y="73933"/>
                  <a:pt x="73933" y="0"/>
                  <a:pt x="165133" y="0"/>
                </a:cubicBezTo>
                <a:lnTo>
                  <a:pt x="1407561" y="0"/>
                </a:lnTo>
                <a:cubicBezTo>
                  <a:pt x="1498761" y="0"/>
                  <a:pt x="1572694" y="73933"/>
                  <a:pt x="1572694" y="165133"/>
                </a:cubicBezTo>
                <a:lnTo>
                  <a:pt x="1572694" y="1855607"/>
                </a:lnTo>
                <a:cubicBezTo>
                  <a:pt x="1572694" y="1946807"/>
                  <a:pt x="1498761" y="2020740"/>
                  <a:pt x="1407561" y="2020740"/>
                </a:cubicBezTo>
                <a:lnTo>
                  <a:pt x="165133" y="2020740"/>
                </a:lnTo>
                <a:cubicBezTo>
                  <a:pt x="73933" y="2020740"/>
                  <a:pt x="0" y="1946807"/>
                  <a:pt x="0" y="1855607"/>
                </a:cubicBezTo>
                <a:lnTo>
                  <a:pt x="0" y="16513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hueOff val="2340759"/>
              <a:satOff val="-2919"/>
              <a:lumOff val="68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0276" tIns="90276" rIns="90276" bIns="1331536" numCol="1" spcCol="1270" anchor="b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MX" sz="1200" b="1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52 Forma libre"/>
          <p:cNvSpPr/>
          <p:nvPr/>
        </p:nvSpPr>
        <p:spPr>
          <a:xfrm>
            <a:off x="661664" y="1453395"/>
            <a:ext cx="1978824" cy="463512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5181" tIns="55181" rIns="55181" bIns="55181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es-MX" sz="1000" dirty="0">
                <a:latin typeface="Arial" pitchFamily="34" charset="0"/>
                <a:cs typeface="Arial" pitchFamily="34" charset="0"/>
              </a:rPr>
              <a:t>Gestionar la Operación de Contraloría General</a:t>
            </a:r>
            <a:endParaRPr lang="es-MX" sz="10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53 Forma libre"/>
          <p:cNvSpPr/>
          <p:nvPr/>
        </p:nvSpPr>
        <p:spPr>
          <a:xfrm>
            <a:off x="653645" y="3767595"/>
            <a:ext cx="1978825" cy="572694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5181" tIns="55181" rIns="55181" bIns="55181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es-MX" sz="1000" dirty="0">
                <a:latin typeface="Arial" panose="020B0604020202020204" pitchFamily="34" charset="0"/>
                <a:cs typeface="Arial" pitchFamily="34" charset="0"/>
              </a:rPr>
              <a:t>Gestionar Mejora Continua del Modelo Operativo de la CG</a:t>
            </a:r>
          </a:p>
        </p:txBody>
      </p:sp>
      <p:sp>
        <p:nvSpPr>
          <p:cNvPr id="18" name="CuadroTexto 5"/>
          <p:cNvSpPr txBox="1"/>
          <p:nvPr/>
        </p:nvSpPr>
        <p:spPr>
          <a:xfrm>
            <a:off x="443920" y="1067044"/>
            <a:ext cx="2438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Planeación Estratégica</a:t>
            </a:r>
          </a:p>
        </p:txBody>
      </p:sp>
      <p:sp>
        <p:nvSpPr>
          <p:cNvPr id="20" name="52 Forma libre"/>
          <p:cNvSpPr/>
          <p:nvPr/>
        </p:nvSpPr>
        <p:spPr>
          <a:xfrm>
            <a:off x="653645" y="2016406"/>
            <a:ext cx="1978825" cy="498747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5181" tIns="55181" rIns="55181" bIns="55181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es-MX" sz="1000" dirty="0">
                <a:latin typeface="Arial" pitchFamily="34" charset="0"/>
                <a:cs typeface="Arial" pitchFamily="34" charset="0"/>
              </a:rPr>
              <a:t>Gestionar Recursos de la Contraloría General </a:t>
            </a:r>
            <a:endParaRPr lang="es-MX" sz="10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53 Forma libre"/>
          <p:cNvSpPr/>
          <p:nvPr/>
        </p:nvSpPr>
        <p:spPr>
          <a:xfrm>
            <a:off x="653645" y="4439788"/>
            <a:ext cx="1986842" cy="522648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5181" tIns="55181" rIns="55181" bIns="55181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es-MX" sz="1000" dirty="0">
                <a:latin typeface="Arial" panose="020B0604020202020204" pitchFamily="34" charset="0"/>
                <a:cs typeface="Arial" pitchFamily="34" charset="0"/>
              </a:rPr>
              <a:t>Diseñar y establecer medidas y controles de Cumplimiento Regulatorio</a:t>
            </a:r>
          </a:p>
        </p:txBody>
      </p:sp>
      <p:sp>
        <p:nvSpPr>
          <p:cNvPr id="22" name="52 Forma libre"/>
          <p:cNvSpPr/>
          <p:nvPr/>
        </p:nvSpPr>
        <p:spPr>
          <a:xfrm>
            <a:off x="653646" y="2614652"/>
            <a:ext cx="1986842" cy="476274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5181" tIns="55181" rIns="55181" bIns="55181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es-MX" sz="1000" dirty="0">
                <a:latin typeface="Arial" pitchFamily="34" charset="0"/>
                <a:cs typeface="Arial" pitchFamily="34" charset="0"/>
              </a:rPr>
              <a:t>Gestionar el Sistema de Control Interno</a:t>
            </a:r>
            <a:endParaRPr lang="es-MX" sz="10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53 Forma libre"/>
          <p:cNvSpPr/>
          <p:nvPr/>
        </p:nvSpPr>
        <p:spPr>
          <a:xfrm>
            <a:off x="625507" y="5061935"/>
            <a:ext cx="2006963" cy="461440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5181" tIns="55181" rIns="55181" bIns="55181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es-MX" sz="1000" dirty="0">
                <a:latin typeface="Arial" panose="020B0604020202020204" pitchFamily="34" charset="0"/>
                <a:cs typeface="Arial" pitchFamily="34" charset="0"/>
              </a:rPr>
              <a:t>Gestionar Alineación Estratégica del Sistema de Control Interno</a:t>
            </a:r>
          </a:p>
        </p:txBody>
      </p:sp>
      <p:sp>
        <p:nvSpPr>
          <p:cNvPr id="24" name="52 Forma libre"/>
          <p:cNvSpPr/>
          <p:nvPr/>
        </p:nvSpPr>
        <p:spPr>
          <a:xfrm>
            <a:off x="653645" y="3190425"/>
            <a:ext cx="1978825" cy="477671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5181" tIns="55181" rIns="55181" bIns="55181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es-MX" sz="1000" dirty="0">
                <a:latin typeface="Arial" pitchFamily="34" charset="0"/>
                <a:cs typeface="Arial" pitchFamily="34" charset="0"/>
              </a:rPr>
              <a:t>Planear y Programar Verificaciones Integrales</a:t>
            </a:r>
            <a:endParaRPr lang="es-MX" sz="10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53 Forma libre"/>
          <p:cNvSpPr/>
          <p:nvPr/>
        </p:nvSpPr>
        <p:spPr>
          <a:xfrm>
            <a:off x="625507" y="5622876"/>
            <a:ext cx="2006963" cy="518615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5181" tIns="55181" rIns="55181" bIns="55181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es-MX" sz="1000" dirty="0">
                <a:latin typeface="Arial" panose="020B0604020202020204" pitchFamily="34" charset="0"/>
                <a:cs typeface="Arial" pitchFamily="34" charset="0"/>
              </a:rPr>
              <a:t>Coordinar Equipos y Preparar Verificaciones Integrales</a:t>
            </a:r>
          </a:p>
        </p:txBody>
      </p:sp>
    </p:spTree>
    <p:extLst>
      <p:ext uri="{BB962C8B-B14F-4D97-AF65-F5344CB8AC3E}">
        <p14:creationId xmlns:p14="http://schemas.microsoft.com/office/powerpoint/2010/main" val="263597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Marcador de contenido"/>
          <p:cNvSpPr txBox="1">
            <a:spLocks/>
          </p:cNvSpPr>
          <p:nvPr/>
        </p:nvSpPr>
        <p:spPr>
          <a:xfrm>
            <a:off x="457200" y="2508447"/>
            <a:ext cx="8229600" cy="2306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s-MX" sz="3200" b="1" dirty="0">
                <a:solidFill>
                  <a:srgbClr val="CD0000"/>
                </a:solidFill>
              </a:rPr>
              <a:t>Macro Proceso</a:t>
            </a:r>
          </a:p>
          <a:p>
            <a:pPr marL="0" indent="0" algn="ctr">
              <a:buNone/>
            </a:pPr>
            <a:r>
              <a:rPr lang="es-MX" sz="3200" b="1" dirty="0"/>
              <a:t>Clave de Identificación: </a:t>
            </a:r>
            <a:r>
              <a:rPr lang="es-MX" sz="3200" dirty="0"/>
              <a:t>MCP-CG-002</a:t>
            </a:r>
          </a:p>
          <a:p>
            <a:pPr marL="0" indent="0" algn="ctr">
              <a:buNone/>
            </a:pPr>
            <a:r>
              <a:rPr lang="es-MX" sz="3200" dirty="0"/>
              <a:t>Ejecución de Control Interno</a:t>
            </a:r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287870" y="274639"/>
            <a:ext cx="6755868" cy="631524"/>
          </a:xfrm>
        </p:spPr>
        <p:txBody>
          <a:bodyPr>
            <a:noAutofit/>
          </a:bodyPr>
          <a:lstStyle/>
          <a:p>
            <a:r>
              <a:rPr lang="es-MX" sz="2400" dirty="0"/>
              <a:t>Modelo de Operación de la Contraloría General</a:t>
            </a: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06017" y="6661154"/>
            <a:ext cx="8839200" cy="3651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MX" sz="1100" b="1" dirty="0"/>
              <a:t>IMPORTANTE: Fuera de los sistemas de consulta normativa, este documento se considera una copia no controlada.</a:t>
            </a:r>
            <a:endParaRPr lang="es-ES" sz="1100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921605" y="6700852"/>
            <a:ext cx="702224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943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18003" y="165632"/>
            <a:ext cx="7611535" cy="631524"/>
          </a:xfrm>
        </p:spPr>
        <p:txBody>
          <a:bodyPr>
            <a:noAutofit/>
          </a:bodyPr>
          <a:lstStyle/>
          <a:p>
            <a:r>
              <a:rPr lang="es-MX" sz="2400" dirty="0"/>
              <a:t>Modelo de Operación de la Contraloría General</a:t>
            </a:r>
          </a:p>
        </p:txBody>
      </p:sp>
      <p:sp>
        <p:nvSpPr>
          <p:cNvPr id="31" name="1 Rectángulo"/>
          <p:cNvSpPr>
            <a:spLocks noGrp="1" noChangeArrowheads="1"/>
          </p:cNvSpPr>
          <p:nvPr>
            <p:ph idx="1"/>
          </p:nvPr>
        </p:nvSpPr>
        <p:spPr bwMode="auto">
          <a:xfrm>
            <a:off x="3466530" y="1189457"/>
            <a:ext cx="5363571" cy="4773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1" indent="0" algn="just">
              <a:buNone/>
            </a:pPr>
            <a:r>
              <a:rPr lang="es-MX" sz="1300" b="1" dirty="0">
                <a:latin typeface="Arial" pitchFamily="34" charset="0"/>
                <a:cs typeface="Arial" pitchFamily="34" charset="0"/>
              </a:rPr>
              <a:t>Macro Proceso: </a:t>
            </a:r>
            <a:r>
              <a:rPr lang="es-MX" sz="1300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MCP-CI-002 - Ejecución de Control Interno</a:t>
            </a:r>
          </a:p>
          <a:p>
            <a:pPr marL="0" lvl="1" indent="0" algn="just">
              <a:buNone/>
            </a:pPr>
            <a:endParaRPr lang="es-MX" sz="1300" b="1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  <a:p>
            <a:pPr marL="0" lvl="1" indent="0" algn="just">
              <a:buNone/>
            </a:pPr>
            <a:r>
              <a:rPr lang="es-MX" sz="1300" b="1" dirty="0">
                <a:latin typeface="Arial" pitchFamily="34" charset="0"/>
                <a:cs typeface="Arial" pitchFamily="34" charset="0"/>
              </a:rPr>
              <a:t>Objetivo</a:t>
            </a:r>
          </a:p>
          <a:p>
            <a:pPr marL="0" indent="0" algn="just">
              <a:buNone/>
              <a:defRPr/>
            </a:pPr>
            <a:r>
              <a:rPr lang="es-MX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Asegurar la implementación del SICOI mediante el desarrollo de metodologías, verificaciones integrales, autoevaluación  y difusión de información que permitan el cumplimiento de sus objetivos.</a:t>
            </a:r>
          </a:p>
          <a:p>
            <a:pPr marL="0" indent="0" algn="just">
              <a:buNone/>
              <a:defRPr/>
            </a:pPr>
            <a:endParaRPr lang="es-MX" sz="13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  <a:defRPr/>
            </a:pPr>
            <a:r>
              <a:rPr lang="es-MX" sz="1300" b="1" dirty="0">
                <a:latin typeface="Arial" pitchFamily="34" charset="0"/>
                <a:cs typeface="Arial" pitchFamily="34" charset="0"/>
              </a:rPr>
              <a:t>Alcance</a:t>
            </a:r>
          </a:p>
          <a:p>
            <a:pPr marL="0" lvl="1" indent="0" algn="just">
              <a:buNone/>
              <a:defRPr/>
            </a:pPr>
            <a:r>
              <a:rPr lang="es-MX" altLang="es-MX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Inicia en asegurar el cumplimiento regulatorio, rediseño del SICOI, actualización de los lineamientos de control interno, coordinación y ejecución de verificaciones integrales, autoevaluación, diseño de medidas antifraude, gestión de seguridad de la información, determinación de sanciones por infracciones y, finaliza con gestionar el tratamiento a la Atención de quejas.</a:t>
            </a:r>
          </a:p>
          <a:p>
            <a:pPr marL="0" lvl="1" indent="0" algn="just">
              <a:buNone/>
              <a:defRPr/>
            </a:pPr>
            <a:endParaRPr lang="es-MX" altLang="es-MX" sz="13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</a:endParaRPr>
          </a:p>
          <a:p>
            <a:pPr marL="0" lvl="1" indent="0" algn="just">
              <a:buNone/>
              <a:defRPr/>
            </a:pPr>
            <a:r>
              <a:rPr lang="es-MX" altLang="es-MX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Es aplicable a todas las áreas del Instituto, así como para las delegaciones regionales.</a:t>
            </a:r>
          </a:p>
          <a:p>
            <a:pPr marL="0" lvl="1" indent="0" algn="just">
              <a:buNone/>
              <a:defRPr/>
            </a:pPr>
            <a:endParaRPr lang="es-MX" altLang="es-MX" sz="13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</a:endParaRPr>
          </a:p>
          <a:p>
            <a:pPr marL="0" lvl="1" indent="0" algn="just">
              <a:buNone/>
            </a:pPr>
            <a:r>
              <a:rPr lang="es-MX" sz="1300" b="1" dirty="0">
                <a:latin typeface="Arial" pitchFamily="34" charset="0"/>
              </a:rPr>
              <a:t>Dueño (a) del Macro Proceso</a:t>
            </a:r>
          </a:p>
          <a:p>
            <a:pPr marL="0" lvl="1" indent="0" algn="just">
              <a:buNone/>
            </a:pPr>
            <a:r>
              <a:rPr lang="es-MX" sz="1300" dirty="0">
                <a:latin typeface="Arial" pitchFamily="34" charset="0"/>
              </a:rPr>
              <a:t>Gerente Sr. de Control de Procesos e Información</a:t>
            </a:r>
          </a:p>
          <a:p>
            <a:pPr marL="0" lvl="1" indent="0" algn="just">
              <a:buNone/>
            </a:pPr>
            <a:endParaRPr lang="es-MX" sz="1300" dirty="0">
              <a:latin typeface="Arial" pitchFamily="34" charset="0"/>
            </a:endParaRPr>
          </a:p>
        </p:txBody>
      </p:sp>
      <p:cxnSp>
        <p:nvCxnSpPr>
          <p:cNvPr id="33" name="11 Conector recto"/>
          <p:cNvCxnSpPr/>
          <p:nvPr/>
        </p:nvCxnSpPr>
        <p:spPr>
          <a:xfrm>
            <a:off x="3466530" y="5958591"/>
            <a:ext cx="5507871" cy="0"/>
          </a:xfrm>
          <a:prstGeom prst="line">
            <a:avLst/>
          </a:prstGeom>
          <a:ln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06017" y="6661154"/>
            <a:ext cx="8839200" cy="3651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MX" sz="1100" b="1" dirty="0"/>
              <a:t>IMPORTANTE: Fuera de los sistemas de consulta normativa, este documento se considera una copia no controlada.</a:t>
            </a:r>
            <a:endParaRPr lang="es-ES" sz="1100" dirty="0"/>
          </a:p>
        </p:txBody>
      </p:sp>
      <p:cxnSp>
        <p:nvCxnSpPr>
          <p:cNvPr id="15" name="Conector recto 14"/>
          <p:cNvCxnSpPr/>
          <p:nvPr/>
        </p:nvCxnSpPr>
        <p:spPr>
          <a:xfrm>
            <a:off x="936285" y="6661154"/>
            <a:ext cx="702224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5 Forma libre"/>
          <p:cNvSpPr/>
          <p:nvPr/>
        </p:nvSpPr>
        <p:spPr>
          <a:xfrm>
            <a:off x="325503" y="1064524"/>
            <a:ext cx="2949960" cy="5322627"/>
          </a:xfrm>
          <a:custGeom>
            <a:avLst/>
            <a:gdLst>
              <a:gd name="connsiteX0" fmla="*/ 0 w 1572694"/>
              <a:gd name="connsiteY0" fmla="*/ 165133 h 2020740"/>
              <a:gd name="connsiteX1" fmla="*/ 165133 w 1572694"/>
              <a:gd name="connsiteY1" fmla="*/ 0 h 2020740"/>
              <a:gd name="connsiteX2" fmla="*/ 1407561 w 1572694"/>
              <a:gd name="connsiteY2" fmla="*/ 0 h 2020740"/>
              <a:gd name="connsiteX3" fmla="*/ 1572694 w 1572694"/>
              <a:gd name="connsiteY3" fmla="*/ 165133 h 2020740"/>
              <a:gd name="connsiteX4" fmla="*/ 1572694 w 1572694"/>
              <a:gd name="connsiteY4" fmla="*/ 1855607 h 2020740"/>
              <a:gd name="connsiteX5" fmla="*/ 1407561 w 1572694"/>
              <a:gd name="connsiteY5" fmla="*/ 2020740 h 2020740"/>
              <a:gd name="connsiteX6" fmla="*/ 165133 w 1572694"/>
              <a:gd name="connsiteY6" fmla="*/ 2020740 h 2020740"/>
              <a:gd name="connsiteX7" fmla="*/ 0 w 1572694"/>
              <a:gd name="connsiteY7" fmla="*/ 1855607 h 2020740"/>
              <a:gd name="connsiteX8" fmla="*/ 0 w 1572694"/>
              <a:gd name="connsiteY8" fmla="*/ 165133 h 2020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2694" h="2020740">
                <a:moveTo>
                  <a:pt x="0" y="165133"/>
                </a:moveTo>
                <a:cubicBezTo>
                  <a:pt x="0" y="73933"/>
                  <a:pt x="73933" y="0"/>
                  <a:pt x="165133" y="0"/>
                </a:cubicBezTo>
                <a:lnTo>
                  <a:pt x="1407561" y="0"/>
                </a:lnTo>
                <a:cubicBezTo>
                  <a:pt x="1498761" y="0"/>
                  <a:pt x="1572694" y="73933"/>
                  <a:pt x="1572694" y="165133"/>
                </a:cubicBezTo>
                <a:lnTo>
                  <a:pt x="1572694" y="1855607"/>
                </a:lnTo>
                <a:cubicBezTo>
                  <a:pt x="1572694" y="1946807"/>
                  <a:pt x="1498761" y="2020740"/>
                  <a:pt x="1407561" y="2020740"/>
                </a:cubicBezTo>
                <a:lnTo>
                  <a:pt x="165133" y="2020740"/>
                </a:lnTo>
                <a:cubicBezTo>
                  <a:pt x="73933" y="2020740"/>
                  <a:pt x="0" y="1946807"/>
                  <a:pt x="0" y="1855607"/>
                </a:cubicBezTo>
                <a:lnTo>
                  <a:pt x="0" y="16513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hueOff val="2340759"/>
              <a:satOff val="-2919"/>
              <a:lumOff val="686"/>
              <a:alphaOff val="0"/>
            </a:schemeClr>
          </a:effectRef>
          <a:fontRef idx="minor">
            <a:schemeClr val="lt1"/>
          </a:fontRef>
        </p:style>
        <p:txBody>
          <a:bodyPr lIns="90276" tIns="90276" rIns="90276" bIns="1331536" spcCol="1270"/>
          <a:lstStyle/>
          <a:p>
            <a:pPr algn="ctr" defTabSz="4889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es-MX" sz="1200" b="1" dirty="0">
                <a:latin typeface="Arial" pitchFamily="34" charset="0"/>
                <a:cs typeface="Arial" pitchFamily="34" charset="0"/>
              </a:rPr>
              <a:t>Ejecución de Control Interno</a:t>
            </a:r>
          </a:p>
        </p:txBody>
      </p:sp>
      <p:sp>
        <p:nvSpPr>
          <p:cNvPr id="26" name="53 Forma libre"/>
          <p:cNvSpPr/>
          <p:nvPr/>
        </p:nvSpPr>
        <p:spPr>
          <a:xfrm>
            <a:off x="439872" y="2288950"/>
            <a:ext cx="1280091" cy="425039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Rediseñar y Alinear Procesos al SICOI</a:t>
            </a:r>
          </a:p>
        </p:txBody>
      </p:sp>
      <p:sp>
        <p:nvSpPr>
          <p:cNvPr id="27" name="53 Forma libre"/>
          <p:cNvSpPr/>
          <p:nvPr/>
        </p:nvSpPr>
        <p:spPr>
          <a:xfrm>
            <a:off x="439872" y="2858744"/>
            <a:ext cx="1280091" cy="441730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Verificar Calidad de Información, Objetivos, Lineamientos y de Estados Financieros </a:t>
            </a:r>
          </a:p>
        </p:txBody>
      </p:sp>
      <p:sp>
        <p:nvSpPr>
          <p:cNvPr id="28" name="53 Forma libre"/>
          <p:cNvSpPr/>
          <p:nvPr/>
        </p:nvSpPr>
        <p:spPr>
          <a:xfrm>
            <a:off x="439872" y="3445229"/>
            <a:ext cx="1280091" cy="410449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Participar en los Procesos de Adquisiciones, Subastas y MacroSubastas</a:t>
            </a:r>
          </a:p>
        </p:txBody>
      </p:sp>
      <p:sp>
        <p:nvSpPr>
          <p:cNvPr id="29" name="53 Forma libre"/>
          <p:cNvSpPr/>
          <p:nvPr/>
        </p:nvSpPr>
        <p:spPr>
          <a:xfrm>
            <a:off x="439872" y="1685457"/>
            <a:ext cx="1280091" cy="458738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Asegurar el Cumplimiento Regulatorio</a:t>
            </a:r>
          </a:p>
        </p:txBody>
      </p:sp>
      <p:sp>
        <p:nvSpPr>
          <p:cNvPr id="30" name="53 Forma libre"/>
          <p:cNvSpPr/>
          <p:nvPr/>
        </p:nvSpPr>
        <p:spPr>
          <a:xfrm>
            <a:off x="439872" y="4603926"/>
            <a:ext cx="1280091" cy="425039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Gestionar Seguridad de la Información</a:t>
            </a:r>
          </a:p>
        </p:txBody>
      </p:sp>
      <p:sp>
        <p:nvSpPr>
          <p:cNvPr id="32" name="53 Forma libre"/>
          <p:cNvSpPr/>
          <p:nvPr/>
        </p:nvSpPr>
        <p:spPr>
          <a:xfrm>
            <a:off x="439872" y="5173720"/>
            <a:ext cx="1280091" cy="441730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Planear y ejecutar verificaciones en Delegaciones Regionales</a:t>
            </a:r>
          </a:p>
        </p:txBody>
      </p:sp>
      <p:sp>
        <p:nvSpPr>
          <p:cNvPr id="34" name="53 Forma libre"/>
          <p:cNvSpPr/>
          <p:nvPr/>
        </p:nvSpPr>
        <p:spPr>
          <a:xfrm>
            <a:off x="439872" y="5760208"/>
            <a:ext cx="1280091" cy="410449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Planear y ejecutar Verificaciones Especiales</a:t>
            </a:r>
          </a:p>
        </p:txBody>
      </p:sp>
      <p:sp>
        <p:nvSpPr>
          <p:cNvPr id="35" name="53 Forma libre"/>
          <p:cNvSpPr/>
          <p:nvPr/>
        </p:nvSpPr>
        <p:spPr>
          <a:xfrm>
            <a:off x="439872" y="4000433"/>
            <a:ext cx="1280091" cy="458738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Coordinar y Ejecutar Verificaciones Integrales</a:t>
            </a:r>
          </a:p>
        </p:txBody>
      </p:sp>
      <p:sp>
        <p:nvSpPr>
          <p:cNvPr id="36" name="53 Forma libre"/>
          <p:cNvSpPr/>
          <p:nvPr/>
        </p:nvSpPr>
        <p:spPr>
          <a:xfrm>
            <a:off x="1881718" y="2288605"/>
            <a:ext cx="1280091" cy="425039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Participar y proponer controles para evitar Fraudes potenciales</a:t>
            </a:r>
          </a:p>
        </p:txBody>
      </p:sp>
      <p:sp>
        <p:nvSpPr>
          <p:cNvPr id="37" name="53 Forma libre"/>
          <p:cNvSpPr/>
          <p:nvPr/>
        </p:nvSpPr>
        <p:spPr>
          <a:xfrm>
            <a:off x="1881718" y="2858054"/>
            <a:ext cx="1280091" cy="441730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Gestionar la ejecución de Autocontrol</a:t>
            </a:r>
          </a:p>
        </p:txBody>
      </p:sp>
      <p:sp>
        <p:nvSpPr>
          <p:cNvPr id="38" name="53 Forma libre"/>
          <p:cNvSpPr/>
          <p:nvPr/>
        </p:nvSpPr>
        <p:spPr>
          <a:xfrm>
            <a:off x="1881718" y="3444194"/>
            <a:ext cx="1280091" cy="410449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Integrar índices de percepción</a:t>
            </a:r>
          </a:p>
        </p:txBody>
      </p:sp>
      <p:sp>
        <p:nvSpPr>
          <p:cNvPr id="39" name="53 Forma libre"/>
          <p:cNvSpPr/>
          <p:nvPr/>
        </p:nvSpPr>
        <p:spPr>
          <a:xfrm>
            <a:off x="1881718" y="1685457"/>
            <a:ext cx="1280091" cy="458738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Gestionar Factores internos y externos que impactan el Control Interno</a:t>
            </a:r>
          </a:p>
        </p:txBody>
      </p:sp>
      <p:sp>
        <p:nvSpPr>
          <p:cNvPr id="40" name="53 Forma libre"/>
          <p:cNvSpPr/>
          <p:nvPr/>
        </p:nvSpPr>
        <p:spPr>
          <a:xfrm>
            <a:off x="1881718" y="4602201"/>
            <a:ext cx="1280091" cy="425039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Gestionar Sanciones por Responsabilidades Administrativas</a:t>
            </a:r>
          </a:p>
        </p:txBody>
      </p:sp>
      <p:sp>
        <p:nvSpPr>
          <p:cNvPr id="41" name="53 Forma libre"/>
          <p:cNvSpPr/>
          <p:nvPr/>
        </p:nvSpPr>
        <p:spPr>
          <a:xfrm>
            <a:off x="1881718" y="5171650"/>
            <a:ext cx="1280091" cy="441730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Gestionar Declaraciones de Situación Patrimonial</a:t>
            </a:r>
          </a:p>
        </p:txBody>
      </p:sp>
      <p:sp>
        <p:nvSpPr>
          <p:cNvPr id="42" name="53 Forma libre"/>
          <p:cNvSpPr/>
          <p:nvPr/>
        </p:nvSpPr>
        <p:spPr>
          <a:xfrm>
            <a:off x="1881718" y="5757790"/>
            <a:ext cx="1280091" cy="410449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Gestionar Casos Especiales</a:t>
            </a:r>
          </a:p>
        </p:txBody>
      </p:sp>
      <p:sp>
        <p:nvSpPr>
          <p:cNvPr id="43" name="53 Forma libre"/>
          <p:cNvSpPr/>
          <p:nvPr/>
        </p:nvSpPr>
        <p:spPr>
          <a:xfrm>
            <a:off x="1881718" y="3999053"/>
            <a:ext cx="1280091" cy="458738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800" dirty="0">
                <a:latin typeface="Arial" pitchFamily="34" charset="0"/>
                <a:cs typeface="Arial" pitchFamily="34" charset="0"/>
              </a:rPr>
              <a:t>Difundir Información</a:t>
            </a:r>
          </a:p>
        </p:txBody>
      </p:sp>
    </p:spTree>
    <p:extLst>
      <p:ext uri="{BB962C8B-B14F-4D97-AF65-F5344CB8AC3E}">
        <p14:creationId xmlns:p14="http://schemas.microsoft.com/office/powerpoint/2010/main" val="1647129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Marcador de contenido"/>
          <p:cNvSpPr txBox="1">
            <a:spLocks/>
          </p:cNvSpPr>
          <p:nvPr/>
        </p:nvSpPr>
        <p:spPr>
          <a:xfrm>
            <a:off x="457200" y="2508447"/>
            <a:ext cx="8229600" cy="2306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s-MX" sz="3200" b="1" dirty="0">
                <a:solidFill>
                  <a:srgbClr val="CD0000"/>
                </a:solidFill>
              </a:rPr>
              <a:t>Macro Proceso</a:t>
            </a:r>
          </a:p>
          <a:p>
            <a:pPr marL="0" indent="0" algn="ctr">
              <a:buNone/>
            </a:pPr>
            <a:r>
              <a:rPr lang="es-MX" sz="3200" b="1" dirty="0"/>
              <a:t>Clave de Identificación: </a:t>
            </a:r>
            <a:r>
              <a:rPr lang="es-MX" sz="3200" dirty="0"/>
              <a:t>MCP-CG-003</a:t>
            </a:r>
          </a:p>
          <a:p>
            <a:pPr marL="0" indent="0" algn="ctr">
              <a:buNone/>
            </a:pPr>
            <a:r>
              <a:rPr lang="es-MX" sz="3200" dirty="0"/>
              <a:t>Resultados y Seguimiento</a:t>
            </a:r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287870" y="274639"/>
            <a:ext cx="6755868" cy="631524"/>
          </a:xfrm>
        </p:spPr>
        <p:txBody>
          <a:bodyPr>
            <a:noAutofit/>
          </a:bodyPr>
          <a:lstStyle/>
          <a:p>
            <a:r>
              <a:rPr lang="es-MX" sz="2400" dirty="0"/>
              <a:t>Modelo de Operación de la Contraloría General</a:t>
            </a: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06017" y="6661154"/>
            <a:ext cx="8839200" cy="3651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MX" sz="1100" b="1" dirty="0"/>
              <a:t>IMPORTANTE: Fuera de los sistemas de consulta normativa, este documento se considera una copia no controlada.</a:t>
            </a:r>
            <a:endParaRPr lang="es-ES" sz="1100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921605" y="6700852"/>
            <a:ext cx="702224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943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18003" y="165632"/>
            <a:ext cx="7611535" cy="631524"/>
          </a:xfrm>
        </p:spPr>
        <p:txBody>
          <a:bodyPr>
            <a:noAutofit/>
          </a:bodyPr>
          <a:lstStyle/>
          <a:p>
            <a:r>
              <a:rPr lang="es-MX" sz="2400" dirty="0"/>
              <a:t>Modelo de Operación de la Contraloría General</a:t>
            </a:r>
          </a:p>
        </p:txBody>
      </p:sp>
      <p:sp>
        <p:nvSpPr>
          <p:cNvPr id="31" name="1 Rectángulo"/>
          <p:cNvSpPr>
            <a:spLocks noGrp="1" noChangeArrowheads="1"/>
          </p:cNvSpPr>
          <p:nvPr>
            <p:ph idx="1"/>
          </p:nvPr>
        </p:nvSpPr>
        <p:spPr bwMode="auto">
          <a:xfrm>
            <a:off x="3466530" y="1189457"/>
            <a:ext cx="5295333" cy="461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1" indent="0" algn="just">
              <a:buNone/>
            </a:pPr>
            <a:r>
              <a:rPr lang="es-MX" sz="1300" b="1" dirty="0">
                <a:latin typeface="Arial" pitchFamily="34" charset="0"/>
                <a:cs typeface="Arial" pitchFamily="34" charset="0"/>
              </a:rPr>
              <a:t>Macro Proceso: </a:t>
            </a:r>
            <a:r>
              <a:rPr lang="es-MX" sz="1300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MCP-CI-003 - Resultados y Seguimiento</a:t>
            </a:r>
          </a:p>
          <a:p>
            <a:pPr marL="0" lvl="1" indent="0" algn="just">
              <a:buNone/>
            </a:pPr>
            <a:endParaRPr lang="es-MX" sz="1300" b="1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  <a:p>
            <a:pPr marL="0" lvl="1" indent="0" algn="just">
              <a:buNone/>
            </a:pPr>
            <a:r>
              <a:rPr lang="es-MX" sz="1300" b="1" dirty="0">
                <a:latin typeface="Arial" pitchFamily="34" charset="0"/>
                <a:cs typeface="Arial" pitchFamily="34" charset="0"/>
              </a:rPr>
              <a:t>Objetivo</a:t>
            </a:r>
          </a:p>
          <a:p>
            <a:pPr marL="0" indent="0" algn="just">
              <a:buNone/>
              <a:defRPr/>
            </a:pPr>
            <a:r>
              <a:rPr lang="es-MX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Dar seguimiento a los Planes de Remediación a través del monitoreo periódico de la ejecución de las actividades programadas, con el propósito de lograr la mitigación de hallazgos u observaciones.</a:t>
            </a:r>
          </a:p>
          <a:p>
            <a:pPr marL="0" indent="0" algn="just">
              <a:buNone/>
              <a:defRPr/>
            </a:pPr>
            <a:endParaRPr lang="es-MX" sz="13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  <a:defRPr/>
            </a:pPr>
            <a:endParaRPr lang="es-MX" sz="1300" b="1" dirty="0">
              <a:latin typeface="Arial" pitchFamily="34" charset="0"/>
              <a:cs typeface="Arial" pitchFamily="34" charset="0"/>
            </a:endParaRPr>
          </a:p>
          <a:p>
            <a:pPr marL="0" lvl="1" indent="0" algn="just">
              <a:buNone/>
            </a:pPr>
            <a:r>
              <a:rPr lang="es-MX" sz="1300" b="1" dirty="0">
                <a:latin typeface="Arial" pitchFamily="34" charset="0"/>
                <a:cs typeface="Arial" pitchFamily="34" charset="0"/>
              </a:rPr>
              <a:t>Alcance</a:t>
            </a:r>
          </a:p>
          <a:p>
            <a:pPr marL="0" lvl="1" indent="0" algn="just">
              <a:buNone/>
              <a:defRPr/>
            </a:pPr>
            <a:r>
              <a:rPr lang="es-MX" altLang="es-MX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Inicia con gestionar requerimientos de información, dar seguimiento a resultados preliminares de verificaciones, presentar el informe final de verificaciones integrales y finaliza con el seguimiento a mejoras de control interno hasta su solventación en tiempo y forma.</a:t>
            </a:r>
          </a:p>
          <a:p>
            <a:pPr marL="0" lvl="1" indent="0" algn="just">
              <a:buNone/>
              <a:defRPr/>
            </a:pPr>
            <a:endParaRPr lang="es-MX" altLang="es-MX" sz="13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</a:endParaRPr>
          </a:p>
          <a:p>
            <a:pPr marL="0" lvl="1" indent="0" algn="just">
              <a:buNone/>
              <a:defRPr/>
            </a:pPr>
            <a:r>
              <a:rPr lang="es-MX" altLang="es-MX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Es aplicable a todas las áreas del Instituto, así como para las delegaciones regionales. </a:t>
            </a:r>
          </a:p>
          <a:p>
            <a:pPr marL="0" lvl="1" indent="0" algn="just">
              <a:buNone/>
              <a:defRPr/>
            </a:pPr>
            <a:endParaRPr lang="es-MX" altLang="es-MX" sz="13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</a:endParaRPr>
          </a:p>
          <a:p>
            <a:pPr marL="0" lvl="1" indent="0" algn="just">
              <a:buNone/>
              <a:defRPr/>
            </a:pPr>
            <a:endParaRPr lang="es-MX" altLang="es-MX" sz="13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</a:endParaRPr>
          </a:p>
          <a:p>
            <a:pPr marL="0" lvl="1" indent="0" algn="just">
              <a:buNone/>
            </a:pPr>
            <a:r>
              <a:rPr lang="es-MX" sz="1300" b="1" dirty="0">
                <a:latin typeface="Arial" pitchFamily="34" charset="0"/>
              </a:rPr>
              <a:t>Dueño (a) del Macro Proceso</a:t>
            </a:r>
          </a:p>
          <a:p>
            <a:pPr marL="0" lvl="1" indent="0" algn="just">
              <a:buNone/>
            </a:pPr>
            <a:r>
              <a:rPr lang="es-MX" sz="1300" dirty="0">
                <a:latin typeface="Arial" pitchFamily="34" charset="0"/>
              </a:rPr>
              <a:t>Gerente Sr. de Control de Procesos e Información</a:t>
            </a:r>
          </a:p>
        </p:txBody>
      </p:sp>
      <p:cxnSp>
        <p:nvCxnSpPr>
          <p:cNvPr id="33" name="11 Conector recto"/>
          <p:cNvCxnSpPr/>
          <p:nvPr/>
        </p:nvCxnSpPr>
        <p:spPr>
          <a:xfrm>
            <a:off x="3466530" y="5958591"/>
            <a:ext cx="5507871" cy="0"/>
          </a:xfrm>
          <a:prstGeom prst="line">
            <a:avLst/>
          </a:prstGeom>
          <a:ln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06017" y="6661154"/>
            <a:ext cx="8839200" cy="3651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MX" sz="1100" b="1" dirty="0"/>
              <a:t>IMPORTANTE: Fuera de los sistemas de consulta normativa, este documento se considera una copia no controlada.</a:t>
            </a:r>
            <a:endParaRPr lang="es-ES" sz="1100" dirty="0"/>
          </a:p>
        </p:txBody>
      </p:sp>
      <p:cxnSp>
        <p:nvCxnSpPr>
          <p:cNvPr id="15" name="Conector recto 14"/>
          <p:cNvCxnSpPr/>
          <p:nvPr/>
        </p:nvCxnSpPr>
        <p:spPr>
          <a:xfrm>
            <a:off x="936285" y="6661154"/>
            <a:ext cx="702224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5 Forma libre"/>
          <p:cNvSpPr/>
          <p:nvPr/>
        </p:nvSpPr>
        <p:spPr>
          <a:xfrm>
            <a:off x="440795" y="1189457"/>
            <a:ext cx="2589008" cy="4769133"/>
          </a:xfrm>
          <a:custGeom>
            <a:avLst/>
            <a:gdLst>
              <a:gd name="connsiteX0" fmla="*/ 0 w 1572694"/>
              <a:gd name="connsiteY0" fmla="*/ 165133 h 2020740"/>
              <a:gd name="connsiteX1" fmla="*/ 165133 w 1572694"/>
              <a:gd name="connsiteY1" fmla="*/ 0 h 2020740"/>
              <a:gd name="connsiteX2" fmla="*/ 1407561 w 1572694"/>
              <a:gd name="connsiteY2" fmla="*/ 0 h 2020740"/>
              <a:gd name="connsiteX3" fmla="*/ 1572694 w 1572694"/>
              <a:gd name="connsiteY3" fmla="*/ 165133 h 2020740"/>
              <a:gd name="connsiteX4" fmla="*/ 1572694 w 1572694"/>
              <a:gd name="connsiteY4" fmla="*/ 1855607 h 2020740"/>
              <a:gd name="connsiteX5" fmla="*/ 1407561 w 1572694"/>
              <a:gd name="connsiteY5" fmla="*/ 2020740 h 2020740"/>
              <a:gd name="connsiteX6" fmla="*/ 165133 w 1572694"/>
              <a:gd name="connsiteY6" fmla="*/ 2020740 h 2020740"/>
              <a:gd name="connsiteX7" fmla="*/ 0 w 1572694"/>
              <a:gd name="connsiteY7" fmla="*/ 1855607 h 2020740"/>
              <a:gd name="connsiteX8" fmla="*/ 0 w 1572694"/>
              <a:gd name="connsiteY8" fmla="*/ 165133 h 2020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2694" h="2020740">
                <a:moveTo>
                  <a:pt x="0" y="165133"/>
                </a:moveTo>
                <a:cubicBezTo>
                  <a:pt x="0" y="73933"/>
                  <a:pt x="73933" y="0"/>
                  <a:pt x="165133" y="0"/>
                </a:cubicBezTo>
                <a:lnTo>
                  <a:pt x="1407561" y="0"/>
                </a:lnTo>
                <a:cubicBezTo>
                  <a:pt x="1498761" y="0"/>
                  <a:pt x="1572694" y="73933"/>
                  <a:pt x="1572694" y="165133"/>
                </a:cubicBezTo>
                <a:lnTo>
                  <a:pt x="1572694" y="1855607"/>
                </a:lnTo>
                <a:cubicBezTo>
                  <a:pt x="1572694" y="1946807"/>
                  <a:pt x="1498761" y="2020740"/>
                  <a:pt x="1407561" y="2020740"/>
                </a:cubicBezTo>
                <a:lnTo>
                  <a:pt x="165133" y="2020740"/>
                </a:lnTo>
                <a:cubicBezTo>
                  <a:pt x="73933" y="2020740"/>
                  <a:pt x="0" y="1946807"/>
                  <a:pt x="0" y="1855607"/>
                </a:cubicBezTo>
                <a:lnTo>
                  <a:pt x="0" y="16513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hueOff val="2340759"/>
              <a:satOff val="-2919"/>
              <a:lumOff val="686"/>
              <a:alphaOff val="0"/>
            </a:schemeClr>
          </a:effectRef>
          <a:fontRef idx="minor">
            <a:schemeClr val="lt1"/>
          </a:fontRef>
        </p:style>
        <p:txBody>
          <a:bodyPr lIns="90276" tIns="90276" rIns="90276" bIns="1331536" spcCol="1270"/>
          <a:lstStyle/>
          <a:p>
            <a:pPr algn="ctr" defTabSz="4889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es-MX" sz="1200" b="1" dirty="0">
                <a:latin typeface="Arial" pitchFamily="34" charset="0"/>
                <a:cs typeface="Arial" pitchFamily="34" charset="0"/>
              </a:rPr>
              <a:t>Resultados y Seguimiento</a:t>
            </a:r>
          </a:p>
        </p:txBody>
      </p:sp>
      <p:sp>
        <p:nvSpPr>
          <p:cNvPr id="45" name="53 Forma libre"/>
          <p:cNvSpPr/>
          <p:nvPr/>
        </p:nvSpPr>
        <p:spPr>
          <a:xfrm>
            <a:off x="803400" y="2140522"/>
            <a:ext cx="1800000" cy="468000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1000" dirty="0">
                <a:latin typeface="Arial" pitchFamily="34" charset="0"/>
                <a:cs typeface="Arial" pitchFamily="34" charset="0"/>
              </a:rPr>
              <a:t>Gestionar Requerimientos de Información</a:t>
            </a:r>
          </a:p>
        </p:txBody>
      </p:sp>
      <p:sp>
        <p:nvSpPr>
          <p:cNvPr id="46" name="45 Forma libre"/>
          <p:cNvSpPr/>
          <p:nvPr/>
        </p:nvSpPr>
        <p:spPr>
          <a:xfrm>
            <a:off x="792768" y="4562872"/>
            <a:ext cx="1800000" cy="468000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1000" dirty="0">
                <a:latin typeface="Arial" pitchFamily="34" charset="0"/>
                <a:cs typeface="Arial" pitchFamily="34" charset="0"/>
              </a:rPr>
              <a:t>Dar seguimiento a Mejoras de Control Interno</a:t>
            </a:r>
          </a:p>
        </p:txBody>
      </p:sp>
      <p:sp>
        <p:nvSpPr>
          <p:cNvPr id="12" name="53 Forma libre"/>
          <p:cNvSpPr/>
          <p:nvPr/>
        </p:nvSpPr>
        <p:spPr>
          <a:xfrm>
            <a:off x="792768" y="2947972"/>
            <a:ext cx="1800000" cy="468000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1000" dirty="0">
                <a:latin typeface="Arial" pitchFamily="34" charset="0"/>
                <a:cs typeface="Arial" pitchFamily="34" charset="0"/>
              </a:rPr>
              <a:t>Monitorear y Dar Seguimiento a Resultados preliminares de Verificaciones</a:t>
            </a:r>
          </a:p>
        </p:txBody>
      </p:sp>
      <p:sp>
        <p:nvSpPr>
          <p:cNvPr id="13" name="53 Forma libre"/>
          <p:cNvSpPr/>
          <p:nvPr/>
        </p:nvSpPr>
        <p:spPr>
          <a:xfrm>
            <a:off x="792768" y="3755422"/>
            <a:ext cx="1800000" cy="468000"/>
          </a:xfrm>
          <a:custGeom>
            <a:avLst/>
            <a:gdLst>
              <a:gd name="connsiteX0" fmla="*/ 0 w 1326888"/>
              <a:gd name="connsiteY0" fmla="*/ 58320 h 555432"/>
              <a:gd name="connsiteX1" fmla="*/ 58320 w 1326888"/>
              <a:gd name="connsiteY1" fmla="*/ 0 h 555432"/>
              <a:gd name="connsiteX2" fmla="*/ 1268568 w 1326888"/>
              <a:gd name="connsiteY2" fmla="*/ 0 h 555432"/>
              <a:gd name="connsiteX3" fmla="*/ 1326888 w 1326888"/>
              <a:gd name="connsiteY3" fmla="*/ 58320 h 555432"/>
              <a:gd name="connsiteX4" fmla="*/ 1326888 w 1326888"/>
              <a:gd name="connsiteY4" fmla="*/ 497112 h 555432"/>
              <a:gd name="connsiteX5" fmla="*/ 1268568 w 1326888"/>
              <a:gd name="connsiteY5" fmla="*/ 555432 h 555432"/>
              <a:gd name="connsiteX6" fmla="*/ 58320 w 1326888"/>
              <a:gd name="connsiteY6" fmla="*/ 555432 h 555432"/>
              <a:gd name="connsiteX7" fmla="*/ 0 w 1326888"/>
              <a:gd name="connsiteY7" fmla="*/ 497112 h 555432"/>
              <a:gd name="connsiteX8" fmla="*/ 0 w 1326888"/>
              <a:gd name="connsiteY8" fmla="*/ 58320 h 55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888" h="555432">
                <a:moveTo>
                  <a:pt x="0" y="58320"/>
                </a:moveTo>
                <a:cubicBezTo>
                  <a:pt x="0" y="26111"/>
                  <a:pt x="26111" y="0"/>
                  <a:pt x="58320" y="0"/>
                </a:cubicBezTo>
                <a:lnTo>
                  <a:pt x="1268568" y="0"/>
                </a:lnTo>
                <a:cubicBezTo>
                  <a:pt x="1300777" y="0"/>
                  <a:pt x="1326888" y="26111"/>
                  <a:pt x="1326888" y="58320"/>
                </a:cubicBezTo>
                <a:lnTo>
                  <a:pt x="1326888" y="497112"/>
                </a:lnTo>
                <a:cubicBezTo>
                  <a:pt x="1326888" y="529321"/>
                  <a:pt x="1300777" y="555432"/>
                  <a:pt x="1268568" y="555432"/>
                </a:cubicBezTo>
                <a:lnTo>
                  <a:pt x="58320" y="555432"/>
                </a:lnTo>
                <a:cubicBezTo>
                  <a:pt x="26111" y="555432"/>
                  <a:pt x="0" y="529321"/>
                  <a:pt x="0" y="497112"/>
                </a:cubicBezTo>
                <a:lnTo>
                  <a:pt x="0" y="5832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2">
              <a:hueOff val="4681519"/>
              <a:satOff val="-5839"/>
              <a:lumOff val="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5181" tIns="55181" rIns="55181" bIns="55181" spcCol="1270" anchor="ctr"/>
          <a:lstStyle/>
          <a:p>
            <a:pPr algn="ctr" defTabSz="44450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s-MX" sz="1000" dirty="0">
                <a:latin typeface="Arial" pitchFamily="34" charset="0"/>
                <a:cs typeface="Arial" pitchFamily="34" charset="0"/>
              </a:rPr>
              <a:t>Recopilar, Procesar y Presentar Resultados Finales de Verificaciones Integrales </a:t>
            </a:r>
          </a:p>
        </p:txBody>
      </p:sp>
    </p:spTree>
    <p:extLst>
      <p:ext uri="{BB962C8B-B14F-4D97-AF65-F5344CB8AC3E}">
        <p14:creationId xmlns:p14="http://schemas.microsoft.com/office/powerpoint/2010/main" val="2000915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02359" y="50981"/>
            <a:ext cx="6980830" cy="847660"/>
          </a:xfrm>
        </p:spPr>
        <p:txBody>
          <a:bodyPr>
            <a:noAutofit/>
          </a:bodyPr>
          <a:lstStyle/>
          <a:p>
            <a:r>
              <a:rPr lang="es-MX" sz="2400" dirty="0"/>
              <a:t>Control de Cambios</a:t>
            </a:r>
          </a:p>
        </p:txBody>
      </p:sp>
      <p:sp>
        <p:nvSpPr>
          <p:cNvPr id="5" name="5 CuadroTexto"/>
          <p:cNvSpPr txBox="1"/>
          <p:nvPr/>
        </p:nvSpPr>
        <p:spPr>
          <a:xfrm>
            <a:off x="668738" y="900758"/>
            <a:ext cx="4128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rgbClr val="CD0000"/>
                </a:solidFill>
                <a:latin typeface="Myriad Pro"/>
                <a:ea typeface="+mj-ea"/>
                <a:cs typeface="Myriad Pro"/>
              </a:rPr>
              <a:t>Control de Cambios y Versiones </a:t>
            </a:r>
          </a:p>
        </p:txBody>
      </p:sp>
      <p:graphicFrame>
        <p:nvGraphicFramePr>
          <p:cNvPr id="6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9206244"/>
              </p:ext>
            </p:extLst>
          </p:nvPr>
        </p:nvGraphicFramePr>
        <p:xfrm>
          <a:off x="696036" y="1384458"/>
          <a:ext cx="7847463" cy="2104137"/>
        </p:xfrm>
        <a:graphic>
          <a:graphicData uri="http://schemas.openxmlformats.org/drawingml/2006/table">
            <a:tbl>
              <a:tblPr firstRow="1" firstCol="1" bandRow="1"/>
              <a:tblGrid>
                <a:gridCol w="15990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4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137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7406">
                <a:tc>
                  <a:txBody>
                    <a:bodyPr/>
                    <a:lstStyle/>
                    <a:p>
                      <a:pPr marL="0" lvl="1" indent="0" algn="ctr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s-MX" sz="1300" b="1" kern="1200" dirty="0">
                          <a:solidFill>
                            <a:srgbClr val="10253F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Versión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s-MX" sz="1300" b="1" kern="1200" dirty="0">
                          <a:solidFill>
                            <a:srgbClr val="10253F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Fecha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s-MX" sz="1300" b="1" kern="1200" dirty="0">
                          <a:solidFill>
                            <a:srgbClr val="10253F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Descripción del Cambio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891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3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/>
                          <a:ea typeface="Calibri"/>
                          <a:cs typeface="+mn-cs"/>
                        </a:rPr>
                        <a:t>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3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/>
                          <a:ea typeface="Calibri"/>
                          <a:cs typeface="+mn-cs"/>
                        </a:rPr>
                        <a:t>26/05/2017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es-MX" sz="13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Creación del Documento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891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3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/>
                          <a:ea typeface="Calibri"/>
                          <a:cs typeface="+mn-cs"/>
                        </a:rPr>
                        <a:t>001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3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/>
                          <a:ea typeface="Calibri"/>
                          <a:cs typeface="+mn-cs"/>
                        </a:rPr>
                        <a:t>01/06/2018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es-MX" sz="13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Cambio</a:t>
                      </a:r>
                      <a:r>
                        <a:rPr lang="es-MX" sz="13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de nombre de los siguientes procesos:</a:t>
                      </a:r>
                    </a:p>
                    <a:p>
                      <a:pPr marL="285750" indent="-285750" algn="just" defTabSz="4572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MX" sz="13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Gestionar Factores internos y externos que impactan el Control Interno.</a:t>
                      </a:r>
                    </a:p>
                    <a:p>
                      <a:pPr marL="285750" indent="-285750" algn="just" defTabSz="4572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MX" sz="13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Gestionar Sanciones por Responsabilidades Administrativas.</a:t>
                      </a:r>
                    </a:p>
                    <a:p>
                      <a:pPr marL="285750" indent="-285750" algn="just" defTabSz="4572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MX" sz="13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Gestionar Casos Especiales.</a:t>
                      </a:r>
                    </a:p>
                    <a:p>
                      <a:pPr marL="285750" indent="-285750" algn="just" defTabSz="4572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MX" sz="13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Participar y proponer controles para evitar Fraudes potenciales.</a:t>
                      </a:r>
                      <a:endParaRPr lang="es-MX" sz="13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696036" y="3973662"/>
            <a:ext cx="4312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rgbClr val="CD0000"/>
                </a:solidFill>
                <a:latin typeface="Myriad Pro"/>
                <a:ea typeface="+mj-ea"/>
                <a:cs typeface="Myriad Pro"/>
              </a:rPr>
              <a:t>Correo de Autorización</a:t>
            </a:r>
          </a:p>
        </p:txBody>
      </p:sp>
      <p:graphicFrame>
        <p:nvGraphicFramePr>
          <p:cNvPr id="8" name="4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1355756"/>
              </p:ext>
            </p:extLst>
          </p:nvPr>
        </p:nvGraphicFramePr>
        <p:xfrm>
          <a:off x="696036" y="4449171"/>
          <a:ext cx="7833815" cy="1631224"/>
        </p:xfrm>
        <a:graphic>
          <a:graphicData uri="http://schemas.openxmlformats.org/drawingml/2006/table">
            <a:tbl>
              <a:tblPr firstRow="1" firstCol="1" bandRow="1"/>
              <a:tblGrid>
                <a:gridCol w="29069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68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3649">
                <a:tc>
                  <a:txBody>
                    <a:bodyPr/>
                    <a:lstStyle/>
                    <a:p>
                      <a:pPr marL="0" lvl="1" indent="0" algn="ctr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s-MX" sz="1300" b="1" kern="1200" dirty="0">
                          <a:solidFill>
                            <a:srgbClr val="10253F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Autorizó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s-MX" sz="1300" b="1" kern="1200" dirty="0">
                          <a:solidFill>
                            <a:srgbClr val="10253F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Correo de Autorización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7575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1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ea typeface="+mn-ea"/>
                        <a:cs typeface="+mn-cs"/>
                      </a:endParaRPr>
                    </a:p>
                    <a:p>
                      <a:pPr marL="0" algn="ct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ea typeface="+mn-ea"/>
                          <a:cs typeface="+mn-cs"/>
                        </a:rPr>
                        <a:t>María</a:t>
                      </a:r>
                      <a:r>
                        <a:rPr lang="es-MX" sz="1100" b="1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ea typeface="+mn-ea"/>
                          <a:cs typeface="+mn-cs"/>
                        </a:rPr>
                        <a:t> de la Luz Ruíz Mariscal</a:t>
                      </a:r>
                      <a:endParaRPr lang="es-MX" sz="11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</a:rPr>
                        <a:t>Contralora</a:t>
                      </a:r>
                      <a:r>
                        <a:rPr lang="es-MX" sz="1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</a:rPr>
                        <a:t> General</a:t>
                      </a:r>
                      <a:endParaRPr lang="es-MX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s-MX" sz="1300" dirty="0">
                        <a:solidFill>
                          <a:srgbClr val="0070C0"/>
                        </a:solidFill>
                        <a:effectLst/>
                        <a:latin typeface="Arial"/>
                        <a:ea typeface="Calibri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s-MX" sz="1300" dirty="0">
                        <a:solidFill>
                          <a:srgbClr val="0070C0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06017" y="6661154"/>
            <a:ext cx="8839200" cy="3651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s-MX" sz="1100" b="1" dirty="0"/>
              <a:t>IMPORTANTE: Fuera de los sistemas de consulta normativa, este documento se considera una copia no controlada.</a:t>
            </a:r>
            <a:endParaRPr lang="es-ES" sz="1100" dirty="0"/>
          </a:p>
        </p:txBody>
      </p:sp>
      <p:cxnSp>
        <p:nvCxnSpPr>
          <p:cNvPr id="10" name="Conector recto 9"/>
          <p:cNvCxnSpPr/>
          <p:nvPr/>
        </p:nvCxnSpPr>
        <p:spPr>
          <a:xfrm>
            <a:off x="921605" y="6700852"/>
            <a:ext cx="702224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Rectángulo 2"/>
          <p:cNvSpPr/>
          <p:nvPr/>
        </p:nvSpPr>
        <p:spPr>
          <a:xfrm>
            <a:off x="696036" y="3461916"/>
            <a:ext cx="30027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MX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**No eliminar las versiones previas.</a:t>
            </a:r>
            <a:endParaRPr lang="es-MX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1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4947441"/>
              </p:ext>
            </p:extLst>
          </p:nvPr>
        </p:nvGraphicFramePr>
        <p:xfrm>
          <a:off x="5646717" y="508579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46717" y="508579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27962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13026</TotalTime>
  <Words>1213</Words>
  <Application>Microsoft Office PowerPoint</Application>
  <PresentationFormat>Carta (216 x 279 mm)</PresentationFormat>
  <Paragraphs>182</Paragraphs>
  <Slides>11</Slides>
  <Notes>4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20" baseType="lpstr">
      <vt:lpstr>Arabic Typesetting</vt:lpstr>
      <vt:lpstr>Arial</vt:lpstr>
      <vt:lpstr>Calibri</vt:lpstr>
      <vt:lpstr>Geneva</vt:lpstr>
      <vt:lpstr>Myriad Pro</vt:lpstr>
      <vt:lpstr>Myriad Pro Light</vt:lpstr>
      <vt:lpstr>Times New Roman</vt:lpstr>
      <vt:lpstr>Tema de Office</vt:lpstr>
      <vt:lpstr>Acrobat Document</vt:lpstr>
      <vt:lpstr>Modelo de Operación de la Contraloría General </vt:lpstr>
      <vt:lpstr>Presentación de PowerPoint</vt:lpstr>
      <vt:lpstr>Modelo de Operación</vt:lpstr>
      <vt:lpstr>Modelo de Operación</vt:lpstr>
      <vt:lpstr>Modelo de Operación de la Contraloría General</vt:lpstr>
      <vt:lpstr>Modelo de Operación de la Contraloría General</vt:lpstr>
      <vt:lpstr>Modelo de Operación de la Contraloría General</vt:lpstr>
      <vt:lpstr>Modelo de Operación de la Contraloría General</vt:lpstr>
      <vt:lpstr>Modelo de Operación de la Contraloría General</vt:lpstr>
      <vt:lpstr>Modelo de Operación de la Contraloría General</vt:lpstr>
      <vt:lpstr>Control de Cambios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Irma Susana Niño Estrada</dc:creator>
  <cp:lastModifiedBy>Romero Suarez Paola Maria</cp:lastModifiedBy>
  <cp:revision>508</cp:revision>
  <cp:lastPrinted>2018-05-28T17:05:36Z</cp:lastPrinted>
  <dcterms:created xsi:type="dcterms:W3CDTF">2015-01-27T17:54:18Z</dcterms:created>
  <dcterms:modified xsi:type="dcterms:W3CDTF">2018-08-30T22:45:36Z</dcterms:modified>
</cp:coreProperties>
</file>