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89" r:id="rId2"/>
    <p:sldId id="290" r:id="rId3"/>
    <p:sldId id="291" r:id="rId4"/>
    <p:sldId id="292" r:id="rId5"/>
    <p:sldId id="303" r:id="rId6"/>
    <p:sldId id="333" r:id="rId7"/>
    <p:sldId id="304" r:id="rId8"/>
    <p:sldId id="305" r:id="rId9"/>
    <p:sldId id="306" r:id="rId10"/>
    <p:sldId id="307" r:id="rId11"/>
    <p:sldId id="308" r:id="rId12"/>
    <p:sldId id="334" r:id="rId13"/>
  </p:sldIdLst>
  <p:sldSz cx="9144000" cy="6858000" type="letter"/>
  <p:notesSz cx="6858000" cy="9144000"/>
  <p:defaultTextStyle>
    <a:defPPr>
      <a:defRPr lang="es-E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tías Ramírez Lucía Guadalupe" initials="MRLG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9BBB58"/>
    <a:srgbClr val="C0504D"/>
    <a:srgbClr val="4F81BD"/>
    <a:srgbClr val="B988BA"/>
    <a:srgbClr val="BE90BF"/>
    <a:srgbClr val="038B03"/>
    <a:srgbClr val="E20000"/>
    <a:srgbClr val="CD0000"/>
    <a:srgbClr val="8600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765" autoAdjust="0"/>
    <p:restoredTop sz="94280" autoAdjust="0"/>
  </p:normalViewPr>
  <p:slideViewPr>
    <p:cSldViewPr snapToGrid="0" snapToObjects="1">
      <p:cViewPr varScale="1">
        <p:scale>
          <a:sx n="72" d="100"/>
          <a:sy n="72" d="100"/>
        </p:scale>
        <p:origin x="1686" y="72"/>
      </p:cViewPr>
      <p:guideLst>
        <p:guide orient="horz" pos="100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A0B9C-65CB-46FE-8A4B-2BD8885ACE18}" type="datetimeFigureOut">
              <a:rPr lang="es-MX" smtClean="0"/>
              <a:t>17/08/2018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0F92D-62A6-492A-8A63-B9732ABAAA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2175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4AFEE8-62C0-4D49-897D-2ED4D457F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65A56C-4052-4E61-BEBF-DA132F179EFB}" type="datetimeFigureOut">
              <a:rPr lang="es-ES" altLang="es-MX"/>
              <a:pPr/>
              <a:t>17/08/2018</a:t>
            </a:fld>
            <a:endParaRPr lang="es-E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E8F0D5-0579-4501-B797-1D3EB1DC8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1D8621-94AF-4A45-A8BE-2FE57B78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C61621-C83B-4FB7-949E-B4A9CE093DA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355766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5824EF-EA65-4DA1-BBB8-18532478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24ACA2-4CB6-478A-AE47-5FC876B7F9F9}" type="datetimeFigureOut">
              <a:rPr lang="es-ES" altLang="es-MX"/>
              <a:pPr/>
              <a:t>17/08/2018</a:t>
            </a:fld>
            <a:endParaRPr lang="es-E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05981E-7298-4503-BB36-112DB77AC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30D718-F345-4612-92FB-FA6A18877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00003A-BAFE-4F85-80C8-110939E28AF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193606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71E376-DCC9-4B4B-B05B-C83DA03CE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A196C8-2003-43C2-B941-B5C03D568C7E}" type="datetimeFigureOut">
              <a:rPr lang="es-ES" altLang="es-MX"/>
              <a:pPr/>
              <a:t>17/08/2018</a:t>
            </a:fld>
            <a:endParaRPr lang="es-E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3CEF4A-8AF9-4061-8992-CAF7BE8EE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7D8352-2132-4E6D-B09E-2C0C4BD37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CC6AAA-EC92-4907-B9D7-AF770D3C26D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859639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D0E00D13-A46C-4799-BCF5-F9CE444E2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F4FA51-7F15-47AA-AE56-C26E96980753}" type="datetimeFigureOut">
              <a:rPr lang="es-ES" altLang="es-MX"/>
              <a:pPr/>
              <a:t>17/08/2018</a:t>
            </a:fld>
            <a:endParaRPr lang="es-ES" altLang="es-MX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09D94591-DED9-401B-A204-07A06BD43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16B024E0-36FE-442C-951B-2B0BB6371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C6B8DF-A06A-44E5-ACB4-57886F052071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885971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>
            <a:extLst>
              <a:ext uri="{FF2B5EF4-FFF2-40B4-BE49-F238E27FC236}">
                <a16:creationId xmlns:a16="http://schemas.microsoft.com/office/drawing/2014/main" id="{49A5EAD0-D4FB-4823-B31F-D6DC4379A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72EAB0-6038-4395-B5A8-BBC21956BD2A}" type="datetimeFigureOut">
              <a:rPr lang="es-ES" altLang="es-MX"/>
              <a:pPr/>
              <a:t>17/08/2018</a:t>
            </a:fld>
            <a:endParaRPr lang="es-ES" altLang="es-MX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464B94B4-5E50-47F4-A3AE-518234946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58C06782-DA8F-48C6-B75D-16001B9E7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3F6DAE-3584-4F40-B2F1-84802CFA225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014449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>
            <a:extLst>
              <a:ext uri="{FF2B5EF4-FFF2-40B4-BE49-F238E27FC236}">
                <a16:creationId xmlns:a16="http://schemas.microsoft.com/office/drawing/2014/main" id="{73B0B607-A63C-4EC4-928F-418E2D6E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047846-21BB-4348-8C40-C900AD48AED6}" type="datetimeFigureOut">
              <a:rPr lang="es-ES" altLang="es-MX"/>
              <a:pPr/>
              <a:t>17/08/2018</a:t>
            </a:fld>
            <a:endParaRPr lang="es-ES" altLang="es-MX"/>
          </a:p>
        </p:txBody>
      </p:sp>
      <p:sp>
        <p:nvSpPr>
          <p:cNvPr id="4" name="Marcador de pie de página 4">
            <a:extLst>
              <a:ext uri="{FF2B5EF4-FFF2-40B4-BE49-F238E27FC236}">
                <a16:creationId xmlns:a16="http://schemas.microsoft.com/office/drawing/2014/main" id="{196240B6-609D-4C5D-998C-3E5D5A78D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FB1D0C05-F965-4B44-9930-CA2453BA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4681F4-516F-47C9-9281-C32A3E73F395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825816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>
            <a:extLst>
              <a:ext uri="{FF2B5EF4-FFF2-40B4-BE49-F238E27FC236}">
                <a16:creationId xmlns:a16="http://schemas.microsoft.com/office/drawing/2014/main" id="{F4880B87-437F-43FB-8812-B4943A07D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ADB685-F83F-494B-9230-D73724D89FAC}" type="datetimeFigureOut">
              <a:rPr lang="es-ES" altLang="es-MX"/>
              <a:pPr/>
              <a:t>17/08/2018</a:t>
            </a:fld>
            <a:endParaRPr lang="es-ES" altLang="es-MX"/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5CCD1A8B-4281-4CC1-BC1A-F5E2B8F01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4BAC1367-9D34-4777-AED4-87E87E412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287B92-2C96-4B50-BE00-E1E8DCF7399E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582967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720F1C73-7DBC-4932-B8D3-F598EDA6F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F17E0E-D142-45E4-AE6D-B4A93A3F8B21}" type="datetimeFigureOut">
              <a:rPr lang="es-ES" altLang="es-MX"/>
              <a:pPr/>
              <a:t>17/08/2018</a:t>
            </a:fld>
            <a:endParaRPr lang="es-ES" altLang="es-MX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421CA9C1-F1E0-47D5-A3AF-F56F48618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A11367B2-4C2B-45DE-95E4-3C593DA1E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575FF6-41BE-4801-AE23-5FC2569DCE7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513990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61BB91EC-6007-42C3-9B7A-7067B2448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402CE6-4DF7-4437-86BD-7B8DA01B40E3}" type="datetimeFigureOut">
              <a:rPr lang="es-ES" altLang="es-MX"/>
              <a:pPr/>
              <a:t>17/08/2018</a:t>
            </a:fld>
            <a:endParaRPr lang="es-ES" altLang="es-MX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92CA5990-85B7-4F2E-B76D-F37C55C2D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4CF050FD-BA4E-41C8-A024-BB5FBA734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E86E6E-E65C-40C6-A395-1EF17012A427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581355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>
            <a:extLst>
              <a:ext uri="{FF2B5EF4-FFF2-40B4-BE49-F238E27FC236}">
                <a16:creationId xmlns:a16="http://schemas.microsoft.com/office/drawing/2014/main" id="{98B2F5BA-1895-42FA-A81F-8219A251F6C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>
            <a:extLst>
              <a:ext uri="{FF2B5EF4-FFF2-40B4-BE49-F238E27FC236}">
                <a16:creationId xmlns:a16="http://schemas.microsoft.com/office/drawing/2014/main" id="{EC33070B-E7F3-4FEB-B12C-EFC70EB048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  <a:endParaRPr lang="es-ES" alt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EE4252-391A-49B2-97FE-386EA977A8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Myriad Pro" charset="0"/>
              </a:defRPr>
            </a:lvl1pPr>
          </a:lstStyle>
          <a:p>
            <a:fld id="{269FFBF5-A606-4C4D-8A6A-CD75EF3BBAE4}" type="datetimeFigureOut">
              <a:rPr lang="es-ES" altLang="es-MX"/>
              <a:pPr/>
              <a:t>17/08/2018</a:t>
            </a:fld>
            <a:endParaRPr lang="es-E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2B99260-A014-49E0-84C5-75EB4EA117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ea typeface="+mn-ea"/>
                <a:cs typeface="Myriad Pro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306733-D515-4424-BFFF-81BA5EC589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 charset="0"/>
              </a:defRPr>
            </a:lvl1pPr>
          </a:lstStyle>
          <a:p>
            <a:fld id="{51D2A773-7BC7-4895-9DBB-C194693D8887}" type="slidenum">
              <a:rPr lang="es-ES" altLang="es-MX"/>
              <a:pPr/>
              <a:t>‹Nº›</a:t>
            </a:fld>
            <a:endParaRPr lang="es-ES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S PGothic" panose="020B0600070205080204" pitchFamily="34" charset="-128"/>
          <a:cs typeface="Myriad Pro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MS PGothic" panose="020B0600070205080204" pitchFamily="34" charset="-128"/>
          <a:cs typeface="Myriad Pro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MS PGothic" panose="020B0600070205080204" pitchFamily="34" charset="-128"/>
          <a:cs typeface="Myriad Pro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MS PGothic" panose="020B0600070205080204" pitchFamily="34" charset="-128"/>
          <a:cs typeface="Myriad Pro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MS PGothic" panose="020B0600070205080204" pitchFamily="34" charset="-128"/>
          <a:cs typeface="Myriad Pro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ＭＳ Ｐゴシック" charset="0"/>
          <a:cs typeface="Myriad Pro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ＭＳ Ｐゴシック" charset="0"/>
          <a:cs typeface="Myriad Pro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ＭＳ Ｐゴシック" charset="0"/>
          <a:cs typeface="Myriad Pro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ＭＳ Ｐゴシック" charset="0"/>
          <a:cs typeface="Myriad Pro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yriad Pro Light"/>
          <a:ea typeface="MS PGothic" panose="020B0600070205080204" pitchFamily="34" charset="-128"/>
          <a:cs typeface="Myriad Pro Light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Myriad Pro Light"/>
          <a:ea typeface="Myriad Pro Light" charset="0"/>
          <a:cs typeface="Myriad Pro Light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yriad Pro Light"/>
          <a:ea typeface="Myriad Pro Light" charset="0"/>
          <a:cs typeface="Myriad Pro Light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Myriad Pro Light"/>
          <a:ea typeface="Myriad Pro Light" charset="0"/>
          <a:cs typeface="Myriad Pro Light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Myriad Pro Light"/>
          <a:ea typeface="Myriad Pro Light" charset="0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7.png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248569" y="3337838"/>
            <a:ext cx="71088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>
                <a:solidFill>
                  <a:schemeClr val="bg1">
                    <a:lumMod val="50000"/>
                  </a:schemeClr>
                </a:solidFill>
                <a:latin typeface="Gill Sans"/>
                <a:ea typeface="ＭＳ Ｐゴシック" pitchFamily="-109" charset="-128"/>
                <a:cs typeface="Gill Sans"/>
              </a:rPr>
              <a:t>Definición de zonas con riesgo medio, alto y muy alto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D2BB7B4-E09D-4F9F-82CE-4A7B11225C9F}"/>
              </a:ext>
            </a:extLst>
          </p:cNvPr>
          <p:cNvSpPr txBox="1"/>
          <p:nvPr/>
        </p:nvSpPr>
        <p:spPr>
          <a:xfrm>
            <a:off x="6904383" y="6122504"/>
            <a:ext cx="1908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>
                    <a:lumMod val="50000"/>
                  </a:schemeClr>
                </a:solidFill>
              </a:rPr>
              <a:t>17 Agosto 2018</a:t>
            </a:r>
          </a:p>
        </p:txBody>
      </p:sp>
    </p:spTree>
    <p:extLst>
      <p:ext uri="{BB962C8B-B14F-4D97-AF65-F5344CB8AC3E}">
        <p14:creationId xmlns:p14="http://schemas.microsoft.com/office/powerpoint/2010/main" val="2730101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POLIGONO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43" y="1399215"/>
            <a:ext cx="5859518" cy="4969243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8955" y="377373"/>
            <a:ext cx="54768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Gill Sans"/>
                <a:cs typeface="Segoe UI"/>
              </a:rPr>
              <a:t>Ubicación </a:t>
            </a:r>
            <a:r>
              <a:rPr sz="2400" dirty="0">
                <a:latin typeface="Gill Sans"/>
                <a:cs typeface="Segoe UI"/>
              </a:rPr>
              <a:t>de </a:t>
            </a:r>
            <a:r>
              <a:rPr sz="2400" spc="-5" dirty="0">
                <a:latin typeface="Gill Sans"/>
                <a:cs typeface="Segoe UI"/>
              </a:rPr>
              <a:t>los 83 polígonos</a:t>
            </a:r>
            <a:r>
              <a:rPr sz="2400" spc="114" dirty="0">
                <a:latin typeface="Gill Sans"/>
                <a:cs typeface="Segoe UI"/>
              </a:rPr>
              <a:t> </a:t>
            </a:r>
            <a:r>
              <a:rPr sz="2400" dirty="0">
                <a:latin typeface="Gill Sans"/>
                <a:cs typeface="Segoe UI"/>
              </a:rPr>
              <a:t>afectados</a:t>
            </a:r>
          </a:p>
        </p:txBody>
      </p:sp>
      <p:sp>
        <p:nvSpPr>
          <p:cNvPr id="4" name="object 4"/>
          <p:cNvSpPr/>
          <p:nvPr/>
        </p:nvSpPr>
        <p:spPr>
          <a:xfrm>
            <a:off x="6523481" y="2125217"/>
            <a:ext cx="396240" cy="0"/>
          </a:xfrm>
          <a:custGeom>
            <a:avLst/>
            <a:gdLst/>
            <a:ahLst/>
            <a:cxnLst/>
            <a:rect l="l" t="t" r="r" b="b"/>
            <a:pathLst>
              <a:path w="396240">
                <a:moveTo>
                  <a:pt x="0" y="0"/>
                </a:moveTo>
                <a:lnTo>
                  <a:pt x="395732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6595871" y="2346960"/>
            <a:ext cx="394970" cy="182880"/>
          </a:xfrm>
          <a:custGeom>
            <a:avLst/>
            <a:gdLst/>
            <a:ahLst/>
            <a:cxnLst/>
            <a:rect l="l" t="t" r="r" b="b"/>
            <a:pathLst>
              <a:path w="394970" h="182880">
                <a:moveTo>
                  <a:pt x="0" y="182879"/>
                </a:moveTo>
                <a:lnTo>
                  <a:pt x="394716" y="182879"/>
                </a:lnTo>
                <a:lnTo>
                  <a:pt x="394716" y="0"/>
                </a:lnTo>
                <a:lnTo>
                  <a:pt x="0" y="0"/>
                </a:lnTo>
                <a:lnTo>
                  <a:pt x="0" y="182879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6591300" y="2703576"/>
            <a:ext cx="396240" cy="181610"/>
          </a:xfrm>
          <a:custGeom>
            <a:avLst/>
            <a:gdLst/>
            <a:ahLst/>
            <a:cxnLst/>
            <a:rect l="l" t="t" r="r" b="b"/>
            <a:pathLst>
              <a:path w="396240" h="181610">
                <a:moveTo>
                  <a:pt x="0" y="181355"/>
                </a:moveTo>
                <a:lnTo>
                  <a:pt x="396240" y="181355"/>
                </a:lnTo>
                <a:lnTo>
                  <a:pt x="396240" y="0"/>
                </a:lnTo>
                <a:lnTo>
                  <a:pt x="0" y="0"/>
                </a:lnTo>
                <a:lnTo>
                  <a:pt x="0" y="181355"/>
                </a:lnTo>
                <a:close/>
              </a:path>
            </a:pathLst>
          </a:custGeom>
          <a:ln w="9144">
            <a:solidFill>
              <a:srgbClr val="CD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6997954" y="2002916"/>
            <a:ext cx="1307465" cy="889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Gill Sans"/>
                <a:cs typeface="Gill Sans MT"/>
              </a:rPr>
              <a:t>Cuenca El</a:t>
            </a:r>
            <a:r>
              <a:rPr sz="1200" spc="-35" dirty="0">
                <a:latin typeface="Gill Sans"/>
                <a:cs typeface="Gill Sans MT"/>
              </a:rPr>
              <a:t> </a:t>
            </a:r>
            <a:r>
              <a:rPr sz="1200" spc="-5" dirty="0">
                <a:latin typeface="Gill Sans"/>
                <a:cs typeface="Gill Sans MT"/>
              </a:rPr>
              <a:t>Barreal</a:t>
            </a:r>
            <a:endParaRPr sz="1200" dirty="0">
              <a:latin typeface="Gill Sans"/>
              <a:cs typeface="Gill Sans MT"/>
            </a:endParaRPr>
          </a:p>
          <a:p>
            <a:pPr marL="85090">
              <a:lnSpc>
                <a:spcPct val="100000"/>
              </a:lnSpc>
              <a:spcBef>
                <a:spcPts val="1115"/>
              </a:spcBef>
            </a:pPr>
            <a:r>
              <a:rPr sz="1200" spc="-5" dirty="0">
                <a:latin typeface="Gill Sans"/>
                <a:cs typeface="Gill Sans MT"/>
              </a:rPr>
              <a:t>TR</a:t>
            </a:r>
            <a:r>
              <a:rPr sz="1200" dirty="0">
                <a:latin typeface="Gill Sans"/>
                <a:cs typeface="Gill Sans MT"/>
              </a:rPr>
              <a:t> 100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 dirty="0">
              <a:latin typeface="Gill Sans"/>
              <a:cs typeface="Times New Roman"/>
            </a:endParaRPr>
          </a:p>
          <a:p>
            <a:pPr marL="81915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Gill Sans"/>
                <a:cs typeface="Gill Sans MT"/>
              </a:rPr>
              <a:t>Polígonos</a:t>
            </a:r>
            <a:r>
              <a:rPr sz="1200" spc="-55" dirty="0">
                <a:latin typeface="Gill Sans"/>
                <a:cs typeface="Gill Sans MT"/>
              </a:rPr>
              <a:t> </a:t>
            </a:r>
            <a:r>
              <a:rPr sz="1200" spc="-5" dirty="0">
                <a:latin typeface="Gill Sans"/>
                <a:cs typeface="Gill Sans MT"/>
              </a:rPr>
              <a:t>afectados</a:t>
            </a:r>
            <a:endParaRPr sz="1200" dirty="0">
              <a:latin typeface="Gill Sans"/>
              <a:cs typeface="Gill Sans MT"/>
            </a:endParaRPr>
          </a:p>
        </p:txBody>
      </p:sp>
      <p:sp>
        <p:nvSpPr>
          <p:cNvPr id="8" name="object 7"/>
          <p:cNvSpPr txBox="1"/>
          <p:nvPr/>
        </p:nvSpPr>
        <p:spPr>
          <a:xfrm>
            <a:off x="0" y="6451487"/>
            <a:ext cx="9144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_tradnl" sz="1200" dirty="0">
                <a:latin typeface="Gill Sans"/>
                <a:cs typeface="Gill Sans MT"/>
              </a:rPr>
              <a:t>* Información tomada del Estudio Hidrológico e Hidráulico de la cuenca de “El Barreal”, realizado por la Universidad Autónoma de Ciudad Juárez, y validado por CENAPRED. </a:t>
            </a:r>
            <a:endParaRPr sz="1200" dirty="0">
              <a:latin typeface="Gill Sans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824532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objeto&#10;&#10;Descripción generada con confianza alta">
            <a:extLst>
              <a:ext uri="{FF2B5EF4-FFF2-40B4-BE49-F238E27FC236}">
                <a16:creationId xmlns:a16="http://schemas.microsoft.com/office/drawing/2014/main" id="{9BEC1945-937B-447F-B85D-A7B643431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065" y="1489814"/>
            <a:ext cx="5548972" cy="4734444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93E27560-5D7D-42BC-9466-563EDB1408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8955" y="377373"/>
            <a:ext cx="54768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MX" sz="2400" dirty="0">
                <a:latin typeface="Gill Sans"/>
                <a:cs typeface="Segoe UI"/>
              </a:rPr>
              <a:t>Definición de zonas con riesgo</a:t>
            </a:r>
            <a:endParaRPr sz="2400" dirty="0">
              <a:latin typeface="Gill Sans"/>
              <a:cs typeface="Segoe UI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7489478-E4F5-4BF5-AF4E-C097EB38866C}"/>
              </a:ext>
            </a:extLst>
          </p:cNvPr>
          <p:cNvSpPr/>
          <p:nvPr/>
        </p:nvSpPr>
        <p:spPr>
          <a:xfrm>
            <a:off x="6122236" y="1908313"/>
            <a:ext cx="543607" cy="198783"/>
          </a:xfrm>
          <a:prstGeom prst="rect">
            <a:avLst/>
          </a:prstGeom>
          <a:solidFill>
            <a:srgbClr val="207B3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0507963-59D1-4CCC-BA4F-892AA3A90C0F}"/>
              </a:ext>
            </a:extLst>
          </p:cNvPr>
          <p:cNvSpPr/>
          <p:nvPr/>
        </p:nvSpPr>
        <p:spPr>
          <a:xfrm>
            <a:off x="6122235" y="2266122"/>
            <a:ext cx="543607" cy="198783"/>
          </a:xfrm>
          <a:prstGeom prst="rect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71EF7D31-9A40-4EFD-B070-E30C66528FA7}"/>
              </a:ext>
            </a:extLst>
          </p:cNvPr>
          <p:cNvSpPr txBox="1"/>
          <p:nvPr/>
        </p:nvSpPr>
        <p:spPr>
          <a:xfrm>
            <a:off x="6665842" y="1909606"/>
            <a:ext cx="2199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200" spc="-5" dirty="0">
                <a:latin typeface="Gill Sans"/>
                <a:cs typeface="Gill Sans MT"/>
              </a:rPr>
              <a:t>Muy bajo y bajo riesgo</a:t>
            </a: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041232FC-0A4C-4ECC-BFB3-9070C5D76EDA}"/>
              </a:ext>
            </a:extLst>
          </p:cNvPr>
          <p:cNvSpPr txBox="1"/>
          <p:nvPr/>
        </p:nvSpPr>
        <p:spPr>
          <a:xfrm>
            <a:off x="6665842" y="2267415"/>
            <a:ext cx="2199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200" spc="-5" dirty="0">
                <a:latin typeface="Gill Sans"/>
                <a:cs typeface="Gill Sans MT"/>
              </a:rPr>
              <a:t>Medio, alto y muy alto riesgo</a:t>
            </a:r>
          </a:p>
        </p:txBody>
      </p:sp>
      <p:sp>
        <p:nvSpPr>
          <p:cNvPr id="12" name="object 7"/>
          <p:cNvSpPr txBox="1"/>
          <p:nvPr/>
        </p:nvSpPr>
        <p:spPr>
          <a:xfrm>
            <a:off x="0" y="6451487"/>
            <a:ext cx="9144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_tradnl" sz="1200" dirty="0">
                <a:latin typeface="Gill Sans"/>
                <a:cs typeface="Gill Sans MT"/>
              </a:rPr>
              <a:t>* Gráfica de realización propia con base en el Estudio Hidrológico e Hidráulico de la cuenca de “El Barreal”, realizado por la Universidad Autónoma de Ciudad Juárez, y validado por CENAPRED. </a:t>
            </a:r>
            <a:endParaRPr sz="1200" dirty="0">
              <a:latin typeface="Gill Sans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707044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8DBFFF6-B9F6-47C8-9465-F9FF2D01B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865" y="1455345"/>
            <a:ext cx="5589371" cy="4768913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70C25CCF-9890-41DF-9CCE-B4EB231DA7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8955" y="192707"/>
            <a:ext cx="547687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MX" sz="2400" dirty="0">
                <a:latin typeface="Gill Sans"/>
                <a:cs typeface="Segoe UI"/>
              </a:rPr>
              <a:t>Definición de zonas con riesgo medio, alto y muy alto</a:t>
            </a:r>
            <a:endParaRPr sz="2400" dirty="0">
              <a:latin typeface="Gill Sans"/>
              <a:cs typeface="Segoe UI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8FD2FB0D-1CFB-4CF7-AB54-084F1A4366B8}"/>
              </a:ext>
            </a:extLst>
          </p:cNvPr>
          <p:cNvSpPr/>
          <p:nvPr/>
        </p:nvSpPr>
        <p:spPr>
          <a:xfrm>
            <a:off x="6122236" y="2587321"/>
            <a:ext cx="543607" cy="198783"/>
          </a:xfrm>
          <a:prstGeom prst="rect">
            <a:avLst/>
          </a:prstGeom>
          <a:solidFill>
            <a:srgbClr val="FCF48B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05DA575-6993-4856-B199-CA95B6487B6C}"/>
              </a:ext>
            </a:extLst>
          </p:cNvPr>
          <p:cNvSpPr/>
          <p:nvPr/>
        </p:nvSpPr>
        <p:spPr>
          <a:xfrm>
            <a:off x="6122235" y="2945130"/>
            <a:ext cx="543607" cy="198783"/>
          </a:xfrm>
          <a:prstGeom prst="rect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254287AC-0515-4A4E-956D-05A23F124EB4}"/>
              </a:ext>
            </a:extLst>
          </p:cNvPr>
          <p:cNvSpPr/>
          <p:nvPr/>
        </p:nvSpPr>
        <p:spPr>
          <a:xfrm>
            <a:off x="6122235" y="2266122"/>
            <a:ext cx="543607" cy="198783"/>
          </a:xfrm>
          <a:prstGeom prst="rect">
            <a:avLst/>
          </a:prstGeom>
          <a:solidFill>
            <a:srgbClr val="207B3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0C9EDBA9-ADB5-40AD-BF43-6F4C323F441E}"/>
              </a:ext>
            </a:extLst>
          </p:cNvPr>
          <p:cNvSpPr txBox="1"/>
          <p:nvPr/>
        </p:nvSpPr>
        <p:spPr>
          <a:xfrm>
            <a:off x="6665842" y="2946423"/>
            <a:ext cx="2199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200" spc="-5" dirty="0">
                <a:latin typeface="Gill Sans"/>
                <a:cs typeface="Gill Sans MT"/>
              </a:rPr>
              <a:t>Preservación Lagunas Subsidiaria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A85EE2EB-745D-4885-B46F-691ACE8FD19B}"/>
              </a:ext>
            </a:extLst>
          </p:cNvPr>
          <p:cNvSpPr txBox="1"/>
          <p:nvPr/>
        </p:nvSpPr>
        <p:spPr>
          <a:xfrm>
            <a:off x="6665842" y="2590976"/>
            <a:ext cx="2199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200" spc="-5" dirty="0">
                <a:latin typeface="Gill Sans"/>
                <a:cs typeface="Gill Sans MT"/>
              </a:rPr>
              <a:t>Riesgo mitigable</a:t>
            </a:r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id="{645E86E7-B0ED-48D8-BFC8-FA6EAE084710}"/>
              </a:ext>
            </a:extLst>
          </p:cNvPr>
          <p:cNvSpPr txBox="1"/>
          <p:nvPr/>
        </p:nvSpPr>
        <p:spPr>
          <a:xfrm>
            <a:off x="6665842" y="2267415"/>
            <a:ext cx="2199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200" spc="-5" dirty="0">
                <a:latin typeface="Gill Sans"/>
                <a:cs typeface="Gill Sans MT"/>
              </a:rPr>
              <a:t>Muy bajo y bajo riesgo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AA3C0BBB-F266-48E1-A204-BB563E39D3B5}"/>
              </a:ext>
            </a:extLst>
          </p:cNvPr>
          <p:cNvSpPr/>
          <p:nvPr/>
        </p:nvSpPr>
        <p:spPr>
          <a:xfrm>
            <a:off x="6122234" y="3297254"/>
            <a:ext cx="543607" cy="198783"/>
          </a:xfrm>
          <a:prstGeom prst="rect">
            <a:avLst/>
          </a:prstGeom>
          <a:solidFill>
            <a:srgbClr val="94D6E3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5F9AFB57-3BB4-48BE-9F94-9E0C5278C3E9}"/>
              </a:ext>
            </a:extLst>
          </p:cNvPr>
          <p:cNvSpPr txBox="1"/>
          <p:nvPr/>
        </p:nvSpPr>
        <p:spPr>
          <a:xfrm>
            <a:off x="6665841" y="3297900"/>
            <a:ext cx="2199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200" spc="-5" dirty="0">
                <a:latin typeface="Gill Sans"/>
                <a:cs typeface="Gill Sans MT"/>
              </a:rPr>
              <a:t>TR 100</a:t>
            </a:r>
          </a:p>
        </p:txBody>
      </p:sp>
      <p:sp>
        <p:nvSpPr>
          <p:cNvPr id="20" name="object 7"/>
          <p:cNvSpPr txBox="1"/>
          <p:nvPr/>
        </p:nvSpPr>
        <p:spPr>
          <a:xfrm>
            <a:off x="0" y="6451487"/>
            <a:ext cx="9144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_tradnl" sz="1200" dirty="0">
                <a:latin typeface="Gill Sans"/>
                <a:cs typeface="Gill Sans MT"/>
              </a:rPr>
              <a:t>* Gráfica de realización propia con base en el Estudio Hidrológico e Hidráulico de la cuenca de “El Barreal”, realizado por la Universidad Autónoma de Ciudad Juárez, y validado por CENAPRED. </a:t>
            </a:r>
            <a:endParaRPr sz="1200" dirty="0">
              <a:latin typeface="Gill Sans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270130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>
            <a:extLst>
              <a:ext uri="{FF2B5EF4-FFF2-40B4-BE49-F238E27FC236}">
                <a16:creationId xmlns:a16="http://schemas.microsoft.com/office/drawing/2014/main" id="{C9D2F7DD-D828-43FD-9F9A-B30A1D28C4E6}"/>
              </a:ext>
            </a:extLst>
          </p:cNvPr>
          <p:cNvSpPr txBox="1"/>
          <p:nvPr/>
        </p:nvSpPr>
        <p:spPr>
          <a:xfrm>
            <a:off x="3499317" y="3517580"/>
            <a:ext cx="5048335" cy="5232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rgbClr val="CD0000"/>
                </a:solidFill>
                <a:latin typeface="Gill Sans"/>
                <a:cs typeface="Myriad Pro"/>
              </a:defRPr>
            </a:lvl1pPr>
            <a:lvl2pPr>
              <a:defRPr sz="3200">
                <a:solidFill>
                  <a:srgbClr val="CD0000"/>
                </a:solidFill>
                <a:latin typeface="Myriad Pro" charset="0"/>
                <a:cs typeface="Myriad Pro" charset="0"/>
              </a:defRPr>
            </a:lvl2pPr>
            <a:lvl3pPr>
              <a:defRPr sz="3200">
                <a:solidFill>
                  <a:srgbClr val="CD0000"/>
                </a:solidFill>
                <a:latin typeface="Myriad Pro" charset="0"/>
                <a:cs typeface="Myriad Pro" charset="0"/>
              </a:defRPr>
            </a:lvl3pPr>
            <a:lvl4pPr>
              <a:defRPr sz="3200">
                <a:solidFill>
                  <a:srgbClr val="CD0000"/>
                </a:solidFill>
                <a:latin typeface="Myriad Pro" charset="0"/>
                <a:cs typeface="Myriad Pro" charset="0"/>
              </a:defRPr>
            </a:lvl4pPr>
            <a:lvl5pPr>
              <a:defRPr sz="3200">
                <a:solidFill>
                  <a:srgbClr val="CD0000"/>
                </a:solidFill>
                <a:latin typeface="Myriad Pro" charset="0"/>
                <a:cs typeface="Myriad Pro" charset="0"/>
              </a:defRPr>
            </a:lvl5pPr>
            <a:lvl6pPr marL="457200" defTabSz="45720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defTabSz="45720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defTabSz="45720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defTabSz="45720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sz="2800" b="1" dirty="0">
                <a:solidFill>
                  <a:schemeClr val="bg1">
                    <a:lumMod val="50000"/>
                  </a:schemeClr>
                </a:solidFill>
              </a:rPr>
              <a:t>URBI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93D2635-95EC-4D20-968F-1017EEACB8C5}"/>
              </a:ext>
            </a:extLst>
          </p:cNvPr>
          <p:cNvSpPr txBox="1"/>
          <p:nvPr/>
        </p:nvSpPr>
        <p:spPr>
          <a:xfrm>
            <a:off x="7089913" y="5991713"/>
            <a:ext cx="1908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>
                    <a:lumMod val="50000"/>
                  </a:schemeClr>
                </a:solidFill>
              </a:rPr>
              <a:t>17 Agosto 2018</a:t>
            </a:r>
          </a:p>
        </p:txBody>
      </p:sp>
    </p:spTree>
    <p:extLst>
      <p:ext uri="{BB962C8B-B14F-4D97-AF65-F5344CB8AC3E}">
        <p14:creationId xmlns:p14="http://schemas.microsoft.com/office/powerpoint/2010/main" val="3422694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0DD9D-A5B4-4546-B7E5-8612BDA3A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Colocación Hipotecaria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E5A388-4DEC-40A8-B7C9-9219CD34F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966" y="1586948"/>
            <a:ext cx="8229600" cy="4525963"/>
          </a:xfrm>
        </p:spPr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Durante la actual administración URBI, ha colocado más de 1,000 créditos hipotecarios en Ciudad Juárez Chihuahua equivalentes a 294.7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mdp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El portafolio de esta empresa se concentra principalmente en créditos tradicionales (88 por ciento); segundo crédito (6 por ciento), Infonavit Total (3 por ciento) y cofinanciamientos (3 por ciento)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Respecto del nivel salarial de los acreditados, concentra más del 70 por ciento de su colocación con ingresos de hasta 2.6 UMAS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De la colocación de créditos hipotecarios durante la actual administración, el 47 por ciento son colocados con subsidio federal equivalente a 28.1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mdp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A partir de la Resolución del H. Consejo de Administración, emitida en el mes de junio del 2017, en donde se permite la colocación de créditos hipotecarios fuera del </a:t>
            </a:r>
            <a:r>
              <a:rPr lang="es-MX" sz="1600" i="1" dirty="0">
                <a:latin typeface="Arial" panose="020B0604020202020204" pitchFamily="34" charset="0"/>
                <a:cs typeface="Arial" panose="020B0604020202020204" pitchFamily="34" charset="0"/>
              </a:rPr>
              <a:t>Triángulo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ubicado en la cuenca de El Barreal en Ciudad Juárez Chihuahua esta empresa ha colocado 108 créditos hipotecarios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271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texto, mapa&#10;&#10;Descripción generada con confianza muy alta">
            <a:extLst>
              <a:ext uri="{FF2B5EF4-FFF2-40B4-BE49-F238E27FC236}">
                <a16:creationId xmlns:a16="http://schemas.microsoft.com/office/drawing/2014/main" id="{43E0320A-03BC-4B8D-99C7-8CA4A9BD40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423" t="26146" r="19125" b="3455"/>
          <a:stretch/>
        </p:blipFill>
        <p:spPr>
          <a:xfrm>
            <a:off x="1" y="1377567"/>
            <a:ext cx="6921748" cy="5480435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288073A-43FC-4E25-839B-B5951D896A88}"/>
              </a:ext>
            </a:extLst>
          </p:cNvPr>
          <p:cNvSpPr txBox="1">
            <a:spLocks/>
          </p:cNvSpPr>
          <p:nvPr/>
        </p:nvSpPr>
        <p:spPr bwMode="auto">
          <a:xfrm>
            <a:off x="609600" y="446731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latin typeface="Gill Sans"/>
              </a:rPr>
              <a:t>Polígonos afectados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FD218ABF-C1F4-4E18-A075-6E0CD5CE134B}"/>
              </a:ext>
            </a:extLst>
          </p:cNvPr>
          <p:cNvCxnSpPr/>
          <p:nvPr/>
        </p:nvCxnSpPr>
        <p:spPr>
          <a:xfrm>
            <a:off x="6258757" y="6028441"/>
            <a:ext cx="292963" cy="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C7DE71E-FA3D-4049-81C3-DF2124C081FD}"/>
              </a:ext>
            </a:extLst>
          </p:cNvPr>
          <p:cNvSpPr/>
          <p:nvPr/>
        </p:nvSpPr>
        <p:spPr>
          <a:xfrm>
            <a:off x="6258757" y="6258746"/>
            <a:ext cx="292963" cy="101696"/>
          </a:xfrm>
          <a:prstGeom prst="rect">
            <a:avLst/>
          </a:prstGeom>
          <a:solidFill>
            <a:srgbClr val="B27E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F435E70-3F92-4544-956F-686473AFFC48}"/>
              </a:ext>
            </a:extLst>
          </p:cNvPr>
          <p:cNvSpPr txBox="1"/>
          <p:nvPr/>
        </p:nvSpPr>
        <p:spPr>
          <a:xfrm>
            <a:off x="6551719" y="5904735"/>
            <a:ext cx="2941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>
                <a:latin typeface="Gill Sans"/>
              </a:rPr>
              <a:t>Triángulo El Barreal</a:t>
            </a:r>
          </a:p>
          <a:p>
            <a:r>
              <a:rPr lang="es-MX" sz="1000" dirty="0">
                <a:latin typeface="Gill Sans"/>
              </a:rPr>
              <a:t>Construcción de Bordo</a:t>
            </a:r>
          </a:p>
          <a:p>
            <a:r>
              <a:rPr lang="es-MX" sz="1000" dirty="0">
                <a:latin typeface="Gill Sans"/>
              </a:rPr>
              <a:t>Diques</a:t>
            </a:r>
          </a:p>
          <a:p>
            <a:r>
              <a:rPr lang="es-MX" sz="1000" dirty="0">
                <a:latin typeface="Gill Sans"/>
              </a:rPr>
              <a:t>URBI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D8F82463-1F08-4A59-A310-721FDEB53EFD}"/>
              </a:ext>
            </a:extLst>
          </p:cNvPr>
          <p:cNvSpPr/>
          <p:nvPr/>
        </p:nvSpPr>
        <p:spPr>
          <a:xfrm>
            <a:off x="3401596" y="2321941"/>
            <a:ext cx="287258" cy="215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800" dirty="0">
                <a:latin typeface="Gill Sans"/>
              </a:rPr>
              <a:t>85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D6EC777-097B-46D9-ACC0-89305A083B05}"/>
              </a:ext>
            </a:extLst>
          </p:cNvPr>
          <p:cNvSpPr/>
          <p:nvPr/>
        </p:nvSpPr>
        <p:spPr>
          <a:xfrm>
            <a:off x="3628569" y="2537385"/>
            <a:ext cx="287258" cy="215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800" dirty="0">
                <a:latin typeface="Gill Sans"/>
              </a:rPr>
              <a:t>86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4F23BD13-39BE-4246-8806-E043B350DCBC}"/>
              </a:ext>
            </a:extLst>
          </p:cNvPr>
          <p:cNvSpPr/>
          <p:nvPr/>
        </p:nvSpPr>
        <p:spPr>
          <a:xfrm>
            <a:off x="6258756" y="6129976"/>
            <a:ext cx="292963" cy="103517"/>
          </a:xfrm>
          <a:prstGeom prst="rect">
            <a:avLst/>
          </a:prstGeom>
          <a:solidFill>
            <a:srgbClr val="FAEF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  <p:grpSp>
        <p:nvGrpSpPr>
          <p:cNvPr id="31" name="Grupo 30">
            <a:extLst>
              <a:ext uri="{FF2B5EF4-FFF2-40B4-BE49-F238E27FC236}">
                <a16:creationId xmlns:a16="http://schemas.microsoft.com/office/drawing/2014/main" id="{F3C267C6-AF3D-4F14-A6BD-889D68F832A9}"/>
              </a:ext>
            </a:extLst>
          </p:cNvPr>
          <p:cNvGrpSpPr/>
          <p:nvPr/>
        </p:nvGrpSpPr>
        <p:grpSpPr>
          <a:xfrm>
            <a:off x="4269477" y="801386"/>
            <a:ext cx="1373486" cy="1305072"/>
            <a:chOff x="4199175" y="418412"/>
            <a:chExt cx="1373486" cy="1305072"/>
          </a:xfrm>
        </p:grpSpPr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3AEB73BB-0141-4FE1-86D1-E9AC68D5D81D}"/>
                </a:ext>
              </a:extLst>
            </p:cNvPr>
            <p:cNvGrpSpPr/>
            <p:nvPr/>
          </p:nvGrpSpPr>
          <p:grpSpPr>
            <a:xfrm>
              <a:off x="4199175" y="418412"/>
              <a:ext cx="1373486" cy="1305072"/>
              <a:chOff x="4268804" y="430478"/>
              <a:chExt cx="1570448" cy="1414446"/>
            </a:xfrm>
          </p:grpSpPr>
          <p:pic>
            <p:nvPicPr>
              <p:cNvPr id="6" name="Imagen 5">
                <a:extLst>
                  <a:ext uri="{FF2B5EF4-FFF2-40B4-BE49-F238E27FC236}">
                    <a16:creationId xmlns:a16="http://schemas.microsoft.com/office/drawing/2014/main" id="{6C50E06A-4995-45AE-A0D6-48435695805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5366" r="-152" b="10669"/>
              <a:stretch/>
            </p:blipFill>
            <p:spPr>
              <a:xfrm>
                <a:off x="4268804" y="430478"/>
                <a:ext cx="1570448" cy="1414446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</p:pic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A940B9D8-FC54-4352-BC71-2D255B403497}"/>
                  </a:ext>
                </a:extLst>
              </p:cNvPr>
              <p:cNvSpPr/>
              <p:nvPr/>
            </p:nvSpPr>
            <p:spPr>
              <a:xfrm>
                <a:off x="4534167" y="686333"/>
                <a:ext cx="389850" cy="33855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  <p:txBody>
              <a:bodyPr wrap="none">
                <a:spAutoFit/>
              </a:bodyPr>
              <a:lstStyle/>
              <a:p>
                <a:r>
                  <a:rPr lang="es-MX" sz="800" dirty="0">
                    <a:latin typeface="Gill Sans"/>
                  </a:rPr>
                  <a:t>4137</a:t>
                </a:r>
              </a:p>
              <a:p>
                <a:r>
                  <a:rPr lang="es-MX" sz="800" dirty="0">
                    <a:latin typeface="Gill Sans"/>
                  </a:rPr>
                  <a:t>4138</a:t>
                </a:r>
              </a:p>
            </p:txBody>
          </p:sp>
        </p:grp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FA1FBDCE-4230-41E8-BFE9-B31CA351ADE4}"/>
                </a:ext>
              </a:extLst>
            </p:cNvPr>
            <p:cNvSpPr/>
            <p:nvPr/>
          </p:nvSpPr>
          <p:spPr>
            <a:xfrm>
              <a:off x="4926758" y="1096443"/>
              <a:ext cx="441146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18166</a:t>
              </a:r>
            </a:p>
          </p:txBody>
        </p:sp>
      </p:grp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70D27B44-AAEA-40C8-92FE-BEC9128ADE47}"/>
              </a:ext>
            </a:extLst>
          </p:cNvPr>
          <p:cNvCxnSpPr>
            <a:cxnSpLocks/>
          </p:cNvCxnSpPr>
          <p:nvPr/>
        </p:nvCxnSpPr>
        <p:spPr>
          <a:xfrm flipV="1">
            <a:off x="4789038" y="3910090"/>
            <a:ext cx="1804113" cy="98106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20" name="Elipse 19">
            <a:extLst>
              <a:ext uri="{FF2B5EF4-FFF2-40B4-BE49-F238E27FC236}">
                <a16:creationId xmlns:a16="http://schemas.microsoft.com/office/drawing/2014/main" id="{325B8AAC-99BE-468B-B026-D143426F356E}"/>
              </a:ext>
            </a:extLst>
          </p:cNvPr>
          <p:cNvSpPr/>
          <p:nvPr/>
        </p:nvSpPr>
        <p:spPr>
          <a:xfrm>
            <a:off x="4553425" y="3866235"/>
            <a:ext cx="276038" cy="277483"/>
          </a:xfrm>
          <a:prstGeom prst="ellips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atin typeface="Gill Sans"/>
            </a:endParaRP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00035B63-BDA3-4342-9F85-5F7A24876BD9}"/>
              </a:ext>
            </a:extLst>
          </p:cNvPr>
          <p:cNvCxnSpPr>
            <a:cxnSpLocks/>
            <a:stCxn id="22" idx="7"/>
          </p:cNvCxnSpPr>
          <p:nvPr/>
        </p:nvCxnSpPr>
        <p:spPr>
          <a:xfrm flipV="1">
            <a:off x="3602682" y="1889185"/>
            <a:ext cx="828575" cy="751385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22" name="Elipse 21">
            <a:extLst>
              <a:ext uri="{FF2B5EF4-FFF2-40B4-BE49-F238E27FC236}">
                <a16:creationId xmlns:a16="http://schemas.microsoft.com/office/drawing/2014/main" id="{6086C4EC-CAA2-4D00-ABCF-E5F08293B8F6}"/>
              </a:ext>
            </a:extLst>
          </p:cNvPr>
          <p:cNvSpPr/>
          <p:nvPr/>
        </p:nvSpPr>
        <p:spPr>
          <a:xfrm>
            <a:off x="3451800" y="2615468"/>
            <a:ext cx="176769" cy="171409"/>
          </a:xfrm>
          <a:prstGeom prst="ellips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atin typeface="Gill Sans"/>
            </a:endParaRPr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FCA55EB0-4032-4A28-B2B5-650C0C40B21C}"/>
              </a:ext>
            </a:extLst>
          </p:cNvPr>
          <p:cNvGrpSpPr/>
          <p:nvPr/>
        </p:nvGrpSpPr>
        <p:grpSpPr>
          <a:xfrm>
            <a:off x="6584525" y="3322077"/>
            <a:ext cx="1153665" cy="1107002"/>
            <a:chOff x="5996612" y="1968295"/>
            <a:chExt cx="1153665" cy="1107002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8D5FCD51-65BB-4015-9BA9-584B5ACE78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8409" t="23449" r="15515" b="25140"/>
            <a:stretch/>
          </p:blipFill>
          <p:spPr>
            <a:xfrm>
              <a:off x="5996612" y="1968295"/>
              <a:ext cx="1153665" cy="110700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6FA94440-D839-457F-AC43-797DDE3077B6}"/>
                </a:ext>
              </a:extLst>
            </p:cNvPr>
            <p:cNvSpPr/>
            <p:nvPr/>
          </p:nvSpPr>
          <p:spPr>
            <a:xfrm>
              <a:off x="6251999" y="2241133"/>
              <a:ext cx="389850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2907</a:t>
              </a:r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16810245-7479-4FE7-B7B5-4D643B966613}"/>
                </a:ext>
              </a:extLst>
            </p:cNvPr>
            <p:cNvSpPr/>
            <p:nvPr/>
          </p:nvSpPr>
          <p:spPr>
            <a:xfrm>
              <a:off x="6482712" y="2106497"/>
              <a:ext cx="389850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2908</a:t>
              </a:r>
            </a:p>
          </p:txBody>
        </p:sp>
      </p:grpSp>
      <p:sp>
        <p:nvSpPr>
          <p:cNvPr id="45" name="Rectángulo 44">
            <a:extLst>
              <a:ext uri="{FF2B5EF4-FFF2-40B4-BE49-F238E27FC236}">
                <a16:creationId xmlns:a16="http://schemas.microsoft.com/office/drawing/2014/main" id="{BE59AC58-4537-4FD1-AF7A-B5A5182512A5}"/>
              </a:ext>
            </a:extLst>
          </p:cNvPr>
          <p:cNvSpPr/>
          <p:nvPr/>
        </p:nvSpPr>
        <p:spPr>
          <a:xfrm flipH="1">
            <a:off x="7070625" y="5005621"/>
            <a:ext cx="620683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28.57</a:t>
            </a:r>
            <a:r>
              <a:rPr lang="es-MX" sz="1050" dirty="0">
                <a:solidFill>
                  <a:srgbClr val="000000"/>
                </a:solidFill>
                <a:latin typeface="Gill Sans "/>
              </a:rPr>
              <a:t> </a:t>
            </a:r>
            <a:r>
              <a:rPr lang="es-MX" sz="1050" dirty="0">
                <a:solidFill>
                  <a:schemeClr val="bg1"/>
                </a:solidFill>
                <a:latin typeface="Gill Sans"/>
              </a:rPr>
              <a:t>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0ABF04CA-85B1-4233-AD72-2A7E3A52338A}"/>
              </a:ext>
            </a:extLst>
          </p:cNvPr>
          <p:cNvSpPr/>
          <p:nvPr/>
        </p:nvSpPr>
        <p:spPr>
          <a:xfrm>
            <a:off x="6264515" y="6437025"/>
            <a:ext cx="292963" cy="101696"/>
          </a:xfrm>
          <a:prstGeom prst="rect">
            <a:avLst/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5371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EB6D2709-2448-49CD-81CB-F7F7C966D8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7901832"/>
              </p:ext>
            </p:extLst>
          </p:nvPr>
        </p:nvGraphicFramePr>
        <p:xfrm>
          <a:off x="609600" y="2823516"/>
          <a:ext cx="7875917" cy="2005965"/>
        </p:xfrm>
        <a:graphic>
          <a:graphicData uri="http://schemas.openxmlformats.org/drawingml/2006/table">
            <a:tbl>
              <a:tblPr/>
              <a:tblGrid>
                <a:gridCol w="793631">
                  <a:extLst>
                    <a:ext uri="{9D8B030D-6E8A-4147-A177-3AD203B41FA5}">
                      <a16:colId xmlns:a16="http://schemas.microsoft.com/office/drawing/2014/main" val="411173745"/>
                    </a:ext>
                  </a:extLst>
                </a:gridCol>
                <a:gridCol w="4132053">
                  <a:extLst>
                    <a:ext uri="{9D8B030D-6E8A-4147-A177-3AD203B41FA5}">
                      <a16:colId xmlns:a16="http://schemas.microsoft.com/office/drawing/2014/main" val="3066429879"/>
                    </a:ext>
                  </a:extLst>
                </a:gridCol>
                <a:gridCol w="879894">
                  <a:extLst>
                    <a:ext uri="{9D8B030D-6E8A-4147-A177-3AD203B41FA5}">
                      <a16:colId xmlns:a16="http://schemas.microsoft.com/office/drawing/2014/main" val="2545650885"/>
                    </a:ext>
                  </a:extLst>
                </a:gridCol>
                <a:gridCol w="2070339">
                  <a:extLst>
                    <a:ext uri="{9D8B030D-6E8A-4147-A177-3AD203B41FA5}">
                      <a16:colId xmlns:a16="http://schemas.microsoft.com/office/drawing/2014/main" val="40023165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Gill Sans "/>
                        </a:rPr>
                        <a:t>Polígono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Gill Sans "/>
                        </a:rPr>
                        <a:t>Desarrollador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Gill Sans "/>
                        </a:rPr>
                        <a:t>Créditos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Gill Sans "/>
                        </a:rPr>
                        <a:t>Porcentaje en polígono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9010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2907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9019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URBI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28.57%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4363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Venta Particulares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71.43%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25459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2908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61874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GRUPO SADASI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54.55%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5662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INMOBILIARIA UNIVERSAL M&amp;M S. DE R.L. DE C.V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27.27%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2600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URBI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9.09%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22504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Venta Particulares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"/>
                        </a:rPr>
                        <a:t>9.09%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6885164"/>
                  </a:ext>
                </a:extLst>
              </a:tr>
            </a:tbl>
          </a:graphicData>
        </a:graphic>
      </p:graphicFrame>
      <p:sp>
        <p:nvSpPr>
          <p:cNvPr id="7" name="Título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609600" y="450303"/>
            <a:ext cx="5562600" cy="631825"/>
          </a:xfrm>
        </p:spPr>
        <p:txBody>
          <a:bodyPr/>
          <a:lstStyle/>
          <a:p>
            <a:r>
              <a:rPr lang="es-MX" dirty="0">
                <a:latin typeface="Gill Sans"/>
              </a:rPr>
              <a:t>Construcción del BMMH</a:t>
            </a:r>
          </a:p>
        </p:txBody>
      </p:sp>
    </p:spTree>
    <p:extLst>
      <p:ext uri="{BB962C8B-B14F-4D97-AF65-F5344CB8AC3E}">
        <p14:creationId xmlns:p14="http://schemas.microsoft.com/office/powerpoint/2010/main" val="2496533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ítulo 1">
            <a:extLst>
              <a:ext uri="{FF2B5EF4-FFF2-40B4-BE49-F238E27FC236}">
                <a16:creationId xmlns:a16="http://schemas.microsoft.com/office/drawing/2014/main" id="{CD1F0FE2-59AE-4B83-8869-12FAE28381FA}"/>
              </a:ext>
            </a:extLst>
          </p:cNvPr>
          <p:cNvSpPr txBox="1">
            <a:spLocks/>
          </p:cNvSpPr>
          <p:nvPr/>
        </p:nvSpPr>
        <p:spPr bwMode="auto">
          <a:xfrm>
            <a:off x="609600" y="4270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latin typeface="Gill Sans"/>
              </a:rPr>
              <a:t>Polígonos afectados</a:t>
            </a:r>
          </a:p>
          <a:p>
            <a:r>
              <a:rPr lang="es-MX" sz="2400" dirty="0">
                <a:latin typeface="Gill Sans"/>
              </a:rPr>
              <a:t>Porcentaje de créditos</a:t>
            </a:r>
          </a:p>
        </p:txBody>
      </p:sp>
      <p:pic>
        <p:nvPicPr>
          <p:cNvPr id="57" name="Imagen 56">
            <a:extLst>
              <a:ext uri="{FF2B5EF4-FFF2-40B4-BE49-F238E27FC236}">
                <a16:creationId xmlns:a16="http://schemas.microsoft.com/office/drawing/2014/main" id="{91088300-F7FE-4C59-ACC6-813B2216C5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99" t="11939" r="39241" b="16074"/>
          <a:stretch/>
        </p:blipFill>
        <p:spPr>
          <a:xfrm>
            <a:off x="7859012" y="4736504"/>
            <a:ext cx="1128996" cy="1117478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Imagen 8" descr="Imagen que contiene texto, mapa&#10;&#10;Descripción generada con confianza muy alta">
            <a:extLst>
              <a:ext uri="{FF2B5EF4-FFF2-40B4-BE49-F238E27FC236}">
                <a16:creationId xmlns:a16="http://schemas.microsoft.com/office/drawing/2014/main" id="{43E0320A-03BC-4B8D-99C7-8CA4A9BD40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423" t="26146" r="19125" b="3455"/>
          <a:stretch/>
        </p:blipFill>
        <p:spPr>
          <a:xfrm>
            <a:off x="1" y="1377567"/>
            <a:ext cx="6921748" cy="5480435"/>
          </a:xfrm>
          <a:prstGeom prst="rect">
            <a:avLst/>
          </a:prstGeom>
        </p:spPr>
      </p:pic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FD218ABF-C1F4-4E18-A075-6E0CD5CE134B}"/>
              </a:ext>
            </a:extLst>
          </p:cNvPr>
          <p:cNvCxnSpPr/>
          <p:nvPr/>
        </p:nvCxnSpPr>
        <p:spPr>
          <a:xfrm>
            <a:off x="6258757" y="6028441"/>
            <a:ext cx="292963" cy="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F435E70-3F92-4544-956F-686473AFFC48}"/>
              </a:ext>
            </a:extLst>
          </p:cNvPr>
          <p:cNvSpPr txBox="1"/>
          <p:nvPr/>
        </p:nvSpPr>
        <p:spPr>
          <a:xfrm>
            <a:off x="6551719" y="5904735"/>
            <a:ext cx="2941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>
                <a:latin typeface="Gill Sans"/>
              </a:rPr>
              <a:t>Triángulo El Barreal</a:t>
            </a:r>
          </a:p>
          <a:p>
            <a:r>
              <a:rPr lang="es-MX" sz="1000" dirty="0">
                <a:latin typeface="Gill Sans"/>
              </a:rPr>
              <a:t>Construcción de Bordo</a:t>
            </a:r>
          </a:p>
          <a:p>
            <a:r>
              <a:rPr lang="es-MX" sz="1000" dirty="0">
                <a:latin typeface="Gill Sans"/>
              </a:rPr>
              <a:t>Diques</a:t>
            </a:r>
          </a:p>
          <a:p>
            <a:r>
              <a:rPr lang="es-MX" sz="1000" dirty="0">
                <a:latin typeface="Gill Sans"/>
              </a:rPr>
              <a:t>URBI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4F23BD13-39BE-4246-8806-E043B350DCBC}"/>
              </a:ext>
            </a:extLst>
          </p:cNvPr>
          <p:cNvSpPr/>
          <p:nvPr/>
        </p:nvSpPr>
        <p:spPr>
          <a:xfrm>
            <a:off x="6258756" y="6129976"/>
            <a:ext cx="292963" cy="103517"/>
          </a:xfrm>
          <a:prstGeom prst="rect">
            <a:avLst/>
          </a:prstGeom>
          <a:solidFill>
            <a:srgbClr val="FAEF68"/>
          </a:solidFill>
          <a:ln>
            <a:solidFill>
              <a:srgbClr val="F5EB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70D27B44-AAEA-40C8-92FE-BEC9128ADE47}"/>
              </a:ext>
            </a:extLst>
          </p:cNvPr>
          <p:cNvCxnSpPr>
            <a:cxnSpLocks/>
          </p:cNvCxnSpPr>
          <p:nvPr/>
        </p:nvCxnSpPr>
        <p:spPr>
          <a:xfrm flipV="1">
            <a:off x="4789038" y="3910090"/>
            <a:ext cx="1804113" cy="98106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20" name="Elipse 19">
            <a:extLst>
              <a:ext uri="{FF2B5EF4-FFF2-40B4-BE49-F238E27FC236}">
                <a16:creationId xmlns:a16="http://schemas.microsoft.com/office/drawing/2014/main" id="{325B8AAC-99BE-468B-B026-D143426F356E}"/>
              </a:ext>
            </a:extLst>
          </p:cNvPr>
          <p:cNvSpPr/>
          <p:nvPr/>
        </p:nvSpPr>
        <p:spPr>
          <a:xfrm>
            <a:off x="4553425" y="3866235"/>
            <a:ext cx="276038" cy="277483"/>
          </a:xfrm>
          <a:prstGeom prst="ellips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atin typeface="Gill Sans"/>
            </a:endParaRPr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FCA55EB0-4032-4A28-B2B5-650C0C40B21C}"/>
              </a:ext>
            </a:extLst>
          </p:cNvPr>
          <p:cNvGrpSpPr/>
          <p:nvPr/>
        </p:nvGrpSpPr>
        <p:grpSpPr>
          <a:xfrm>
            <a:off x="6584525" y="3322077"/>
            <a:ext cx="1153665" cy="1107002"/>
            <a:chOff x="5996612" y="1968295"/>
            <a:chExt cx="1153665" cy="1107002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8D5FCD51-65BB-4015-9BA9-584B5ACE78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8409" t="23449" r="15515" b="25140"/>
            <a:stretch/>
          </p:blipFill>
          <p:spPr>
            <a:xfrm>
              <a:off x="5996612" y="1968295"/>
              <a:ext cx="1153665" cy="110700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6FA94440-D839-457F-AC43-797DDE3077B6}"/>
                </a:ext>
              </a:extLst>
            </p:cNvPr>
            <p:cNvSpPr/>
            <p:nvPr/>
          </p:nvSpPr>
          <p:spPr>
            <a:xfrm>
              <a:off x="6251999" y="2241133"/>
              <a:ext cx="389850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2907</a:t>
              </a:r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16810245-7479-4FE7-B7B5-4D643B966613}"/>
                </a:ext>
              </a:extLst>
            </p:cNvPr>
            <p:cNvSpPr/>
            <p:nvPr/>
          </p:nvSpPr>
          <p:spPr>
            <a:xfrm>
              <a:off x="6482712" y="2106497"/>
              <a:ext cx="389850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2908</a:t>
              </a:r>
            </a:p>
          </p:txBody>
        </p:sp>
      </p:grp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947FAFCD-211B-4DB3-92F0-BAAEA621D5F2}"/>
              </a:ext>
            </a:extLst>
          </p:cNvPr>
          <p:cNvCxnSpPr>
            <a:cxnSpLocks/>
          </p:cNvCxnSpPr>
          <p:nvPr/>
        </p:nvCxnSpPr>
        <p:spPr>
          <a:xfrm flipV="1">
            <a:off x="6921749" y="2194017"/>
            <a:ext cx="0" cy="1373984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46" name="Rectángulo 45">
            <a:extLst>
              <a:ext uri="{FF2B5EF4-FFF2-40B4-BE49-F238E27FC236}">
                <a16:creationId xmlns:a16="http://schemas.microsoft.com/office/drawing/2014/main" id="{0ABF04CA-85B1-4233-AD72-2A7E3A52338A}"/>
              </a:ext>
            </a:extLst>
          </p:cNvPr>
          <p:cNvSpPr/>
          <p:nvPr/>
        </p:nvSpPr>
        <p:spPr>
          <a:xfrm>
            <a:off x="6264515" y="6419770"/>
            <a:ext cx="292963" cy="101696"/>
          </a:xfrm>
          <a:prstGeom prst="rect">
            <a:avLst/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F04E53EA-B250-4345-A1F8-35CF88335DC3}"/>
              </a:ext>
            </a:extLst>
          </p:cNvPr>
          <p:cNvSpPr/>
          <p:nvPr/>
        </p:nvSpPr>
        <p:spPr>
          <a:xfrm flipH="1">
            <a:off x="7476645" y="4841639"/>
            <a:ext cx="551754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rgbClr val="000000"/>
                </a:solidFill>
                <a:latin typeface="Gill Sans "/>
              </a:rPr>
              <a:t>9.09</a:t>
            </a:r>
            <a:r>
              <a:rPr lang="es-MX" sz="1050" dirty="0">
                <a:latin typeface="Gill Sans "/>
              </a:rPr>
              <a:t> </a:t>
            </a:r>
            <a:r>
              <a:rPr lang="es-MX" sz="1050" dirty="0">
                <a:latin typeface="Gill Sans"/>
              </a:rPr>
              <a:t>%</a:t>
            </a:r>
            <a:endParaRPr lang="es-MX" sz="800" dirty="0">
              <a:latin typeface="Gill Sans"/>
            </a:endParaRPr>
          </a:p>
        </p:txBody>
      </p: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DC5DBC58-4374-4630-8616-61CE955579B6}"/>
              </a:ext>
            </a:extLst>
          </p:cNvPr>
          <p:cNvCxnSpPr>
            <a:cxnSpLocks/>
          </p:cNvCxnSpPr>
          <p:nvPr/>
        </p:nvCxnSpPr>
        <p:spPr>
          <a:xfrm flipH="1" flipV="1">
            <a:off x="7960503" y="3763841"/>
            <a:ext cx="33074" cy="1179095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362FD94A-D440-4631-AC0A-F3FBF13F333C}"/>
              </a:ext>
            </a:extLst>
          </p:cNvPr>
          <p:cNvCxnSpPr>
            <a:cxnSpLocks/>
          </p:cNvCxnSpPr>
          <p:nvPr/>
        </p:nvCxnSpPr>
        <p:spPr>
          <a:xfrm flipH="1">
            <a:off x="7298569" y="3763841"/>
            <a:ext cx="661933" cy="0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pic>
        <p:nvPicPr>
          <p:cNvPr id="40" name="Imagen 39">
            <a:extLst>
              <a:ext uri="{FF2B5EF4-FFF2-40B4-BE49-F238E27FC236}">
                <a16:creationId xmlns:a16="http://schemas.microsoft.com/office/drawing/2014/main" id="{D0B5FD9D-6C75-4293-84F2-3759BBE62B7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85" t="2575" r="39826" b="8757"/>
          <a:stretch/>
        </p:blipFill>
        <p:spPr>
          <a:xfrm rot="7612492">
            <a:off x="6397451" y="1150955"/>
            <a:ext cx="1079194" cy="1025845"/>
          </a:xfrm>
          <a:prstGeom prst="rect">
            <a:avLst/>
          </a:prstGeom>
          <a:ln>
            <a:noFill/>
          </a:ln>
          <a:effectLst/>
        </p:spPr>
      </p:pic>
      <p:sp>
        <p:nvSpPr>
          <p:cNvPr id="45" name="Rectángulo 44">
            <a:extLst>
              <a:ext uri="{FF2B5EF4-FFF2-40B4-BE49-F238E27FC236}">
                <a16:creationId xmlns:a16="http://schemas.microsoft.com/office/drawing/2014/main" id="{BE59AC58-4537-4FD1-AF7A-B5A5182512A5}"/>
              </a:ext>
            </a:extLst>
          </p:cNvPr>
          <p:cNvSpPr/>
          <p:nvPr/>
        </p:nvSpPr>
        <p:spPr>
          <a:xfrm flipH="1">
            <a:off x="6691047" y="1772038"/>
            <a:ext cx="620683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28.57</a:t>
            </a:r>
            <a:r>
              <a:rPr lang="es-MX" sz="1050" dirty="0">
                <a:solidFill>
                  <a:srgbClr val="000000"/>
                </a:solidFill>
                <a:latin typeface="Gill Sans "/>
              </a:rPr>
              <a:t> </a:t>
            </a:r>
            <a:r>
              <a:rPr lang="es-MX" sz="1050" dirty="0">
                <a:solidFill>
                  <a:schemeClr val="bg1"/>
                </a:solidFill>
                <a:latin typeface="Gill Sans"/>
              </a:rPr>
              <a:t>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A37445A7-2208-4DF6-B244-2822AC67FA94}"/>
              </a:ext>
            </a:extLst>
          </p:cNvPr>
          <p:cNvSpPr/>
          <p:nvPr/>
        </p:nvSpPr>
        <p:spPr>
          <a:xfrm>
            <a:off x="6258757" y="6277513"/>
            <a:ext cx="292963" cy="101696"/>
          </a:xfrm>
          <a:prstGeom prst="rect">
            <a:avLst/>
          </a:prstGeom>
          <a:solidFill>
            <a:srgbClr val="B27E75"/>
          </a:solidFill>
          <a:ln>
            <a:solidFill>
              <a:srgbClr val="B27E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4264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609600" y="450302"/>
            <a:ext cx="5562600" cy="631825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dirty="0">
                <a:latin typeface="Gill Sans"/>
              </a:rPr>
              <a:t>Construcción de Diques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7F2D59FD-0516-4120-87C0-9810503F9C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624295"/>
              </p:ext>
            </p:extLst>
          </p:nvPr>
        </p:nvGraphicFramePr>
        <p:xfrm>
          <a:off x="815559" y="1575532"/>
          <a:ext cx="7241762" cy="4893945"/>
        </p:xfrm>
        <a:graphic>
          <a:graphicData uri="http://schemas.openxmlformats.org/drawingml/2006/table">
            <a:tbl>
              <a:tblPr/>
              <a:tblGrid>
                <a:gridCol w="1041472">
                  <a:extLst>
                    <a:ext uri="{9D8B030D-6E8A-4147-A177-3AD203B41FA5}">
                      <a16:colId xmlns:a16="http://schemas.microsoft.com/office/drawing/2014/main" val="2584027870"/>
                    </a:ext>
                  </a:extLst>
                </a:gridCol>
                <a:gridCol w="3689283">
                  <a:extLst>
                    <a:ext uri="{9D8B030D-6E8A-4147-A177-3AD203B41FA5}">
                      <a16:colId xmlns:a16="http://schemas.microsoft.com/office/drawing/2014/main" val="1670001755"/>
                    </a:ext>
                  </a:extLst>
                </a:gridCol>
                <a:gridCol w="988517">
                  <a:extLst>
                    <a:ext uri="{9D8B030D-6E8A-4147-A177-3AD203B41FA5}">
                      <a16:colId xmlns:a16="http://schemas.microsoft.com/office/drawing/2014/main" val="1401050831"/>
                    </a:ext>
                  </a:extLst>
                </a:gridCol>
                <a:gridCol w="1522490">
                  <a:extLst>
                    <a:ext uri="{9D8B030D-6E8A-4147-A177-3AD203B41FA5}">
                      <a16:colId xmlns:a16="http://schemas.microsoft.com/office/drawing/2014/main" val="283729526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Polígono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Desarrollador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Créditos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Porcentaje en polígono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957849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61492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URBI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79.15%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762973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GEYSER SA DE CV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15.17%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837915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entre Particulares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4.74%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966426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DESARROLLADORA HOMEX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0.95%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228695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52938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URBI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85.33%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780633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GEYSER SA DE CV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11.67%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99234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entre Particulares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0172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CONDAK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0.67%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727283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DESARROLLADORA HOMEX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0.33%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70846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18166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621281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URBI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81.82%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589194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entre Particulares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18.18%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730953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4137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17396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entre Particulares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50.00%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722532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URBI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50.00%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789483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4138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813001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URBI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66.67%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722786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HIPOTECARIA NACIONAL, S.A. DE C.V.,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33.33%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8244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7512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texto, mapa&#10;&#10;Descripción generada con confianza muy alta">
            <a:extLst>
              <a:ext uri="{FF2B5EF4-FFF2-40B4-BE49-F238E27FC236}">
                <a16:creationId xmlns:a16="http://schemas.microsoft.com/office/drawing/2014/main" id="{43E0320A-03BC-4B8D-99C7-8CA4A9BD40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423" t="26146" r="19125" b="3455"/>
          <a:stretch/>
        </p:blipFill>
        <p:spPr>
          <a:xfrm>
            <a:off x="-25700" y="1323958"/>
            <a:ext cx="6921748" cy="5480435"/>
          </a:xfrm>
          <a:prstGeom prst="rect">
            <a:avLst/>
          </a:prstGeom>
        </p:spPr>
      </p:pic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FD218ABF-C1F4-4E18-A075-6E0CD5CE134B}"/>
              </a:ext>
            </a:extLst>
          </p:cNvPr>
          <p:cNvCxnSpPr/>
          <p:nvPr/>
        </p:nvCxnSpPr>
        <p:spPr>
          <a:xfrm>
            <a:off x="6258757" y="6028441"/>
            <a:ext cx="292963" cy="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C7DE71E-FA3D-4049-81C3-DF2124C081FD}"/>
              </a:ext>
            </a:extLst>
          </p:cNvPr>
          <p:cNvSpPr/>
          <p:nvPr/>
        </p:nvSpPr>
        <p:spPr>
          <a:xfrm>
            <a:off x="6258757" y="6284625"/>
            <a:ext cx="292963" cy="101696"/>
          </a:xfrm>
          <a:prstGeom prst="rect">
            <a:avLst/>
          </a:prstGeom>
          <a:solidFill>
            <a:srgbClr val="B27E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F435E70-3F92-4544-956F-686473AFFC48}"/>
              </a:ext>
            </a:extLst>
          </p:cNvPr>
          <p:cNvSpPr txBox="1"/>
          <p:nvPr/>
        </p:nvSpPr>
        <p:spPr>
          <a:xfrm>
            <a:off x="6551719" y="5904735"/>
            <a:ext cx="2941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>
                <a:latin typeface="Gill Sans"/>
              </a:rPr>
              <a:t>Triángulo El Barreal</a:t>
            </a:r>
          </a:p>
          <a:p>
            <a:r>
              <a:rPr lang="es-MX" sz="1000" dirty="0">
                <a:latin typeface="Gill Sans"/>
              </a:rPr>
              <a:t>Construcción de Bordo</a:t>
            </a:r>
          </a:p>
          <a:p>
            <a:r>
              <a:rPr lang="es-MX" sz="1000" dirty="0">
                <a:latin typeface="Gill Sans"/>
              </a:rPr>
              <a:t>Diques</a:t>
            </a:r>
          </a:p>
          <a:p>
            <a:r>
              <a:rPr lang="es-MX" sz="1000" dirty="0">
                <a:latin typeface="Gill Sans"/>
              </a:rPr>
              <a:t>URBI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D8F82463-1F08-4A59-A310-721FDEB53EFD}"/>
              </a:ext>
            </a:extLst>
          </p:cNvPr>
          <p:cNvSpPr/>
          <p:nvPr/>
        </p:nvSpPr>
        <p:spPr>
          <a:xfrm>
            <a:off x="3401596" y="2321941"/>
            <a:ext cx="287258" cy="215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800" dirty="0">
                <a:latin typeface="Gill Sans"/>
              </a:rPr>
              <a:t>85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D6EC777-097B-46D9-ACC0-89305A083B05}"/>
              </a:ext>
            </a:extLst>
          </p:cNvPr>
          <p:cNvSpPr/>
          <p:nvPr/>
        </p:nvSpPr>
        <p:spPr>
          <a:xfrm>
            <a:off x="3628569" y="2537385"/>
            <a:ext cx="287258" cy="215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800" dirty="0">
                <a:latin typeface="Gill Sans"/>
              </a:rPr>
              <a:t>86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4F23BD13-39BE-4246-8806-E043B350DCBC}"/>
              </a:ext>
            </a:extLst>
          </p:cNvPr>
          <p:cNvSpPr/>
          <p:nvPr/>
        </p:nvSpPr>
        <p:spPr>
          <a:xfrm>
            <a:off x="6258756" y="6129976"/>
            <a:ext cx="292963" cy="103517"/>
          </a:xfrm>
          <a:prstGeom prst="rect">
            <a:avLst/>
          </a:prstGeom>
          <a:solidFill>
            <a:srgbClr val="FAEF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  <p:grpSp>
        <p:nvGrpSpPr>
          <p:cNvPr id="31" name="Grupo 30">
            <a:extLst>
              <a:ext uri="{FF2B5EF4-FFF2-40B4-BE49-F238E27FC236}">
                <a16:creationId xmlns:a16="http://schemas.microsoft.com/office/drawing/2014/main" id="{F3C267C6-AF3D-4F14-A6BD-889D68F832A9}"/>
              </a:ext>
            </a:extLst>
          </p:cNvPr>
          <p:cNvGrpSpPr/>
          <p:nvPr/>
        </p:nvGrpSpPr>
        <p:grpSpPr>
          <a:xfrm>
            <a:off x="6274671" y="3167431"/>
            <a:ext cx="1373486" cy="1305072"/>
            <a:chOff x="4199175" y="418412"/>
            <a:chExt cx="1373486" cy="1305072"/>
          </a:xfrm>
        </p:grpSpPr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3AEB73BB-0141-4FE1-86D1-E9AC68D5D81D}"/>
                </a:ext>
              </a:extLst>
            </p:cNvPr>
            <p:cNvGrpSpPr/>
            <p:nvPr/>
          </p:nvGrpSpPr>
          <p:grpSpPr>
            <a:xfrm>
              <a:off x="4199175" y="418412"/>
              <a:ext cx="1373486" cy="1305072"/>
              <a:chOff x="4268804" y="430478"/>
              <a:chExt cx="1570448" cy="1414446"/>
            </a:xfrm>
          </p:grpSpPr>
          <p:pic>
            <p:nvPicPr>
              <p:cNvPr id="6" name="Imagen 5">
                <a:extLst>
                  <a:ext uri="{FF2B5EF4-FFF2-40B4-BE49-F238E27FC236}">
                    <a16:creationId xmlns:a16="http://schemas.microsoft.com/office/drawing/2014/main" id="{6C50E06A-4995-45AE-A0D6-48435695805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5366" r="-152" b="10669"/>
              <a:stretch/>
            </p:blipFill>
            <p:spPr>
              <a:xfrm>
                <a:off x="4268804" y="430478"/>
                <a:ext cx="1570448" cy="1414446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</p:pic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A940B9D8-FC54-4352-BC71-2D255B403497}"/>
                  </a:ext>
                </a:extLst>
              </p:cNvPr>
              <p:cNvSpPr/>
              <p:nvPr/>
            </p:nvSpPr>
            <p:spPr>
              <a:xfrm>
                <a:off x="4534167" y="686333"/>
                <a:ext cx="389850" cy="33855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  <p:txBody>
              <a:bodyPr wrap="none">
                <a:spAutoFit/>
              </a:bodyPr>
              <a:lstStyle/>
              <a:p>
                <a:r>
                  <a:rPr lang="es-MX" sz="800" dirty="0">
                    <a:latin typeface="Gill Sans"/>
                  </a:rPr>
                  <a:t>4137</a:t>
                </a:r>
              </a:p>
              <a:p>
                <a:r>
                  <a:rPr lang="es-MX" sz="800" dirty="0">
                    <a:latin typeface="Gill Sans"/>
                  </a:rPr>
                  <a:t>4138</a:t>
                </a:r>
              </a:p>
            </p:txBody>
          </p:sp>
        </p:grp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FA1FBDCE-4230-41E8-BFE9-B31CA351ADE4}"/>
                </a:ext>
              </a:extLst>
            </p:cNvPr>
            <p:cNvSpPr/>
            <p:nvPr/>
          </p:nvSpPr>
          <p:spPr>
            <a:xfrm>
              <a:off x="4926758" y="1096443"/>
              <a:ext cx="441146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18166</a:t>
              </a:r>
            </a:p>
          </p:txBody>
        </p:sp>
      </p:grp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00035B63-BDA3-4342-9F85-5F7A24876BD9}"/>
              </a:ext>
            </a:extLst>
          </p:cNvPr>
          <p:cNvCxnSpPr>
            <a:cxnSpLocks/>
            <a:stCxn id="22" idx="5"/>
            <a:endCxn id="6" idx="2"/>
          </p:cNvCxnSpPr>
          <p:nvPr/>
        </p:nvCxnSpPr>
        <p:spPr>
          <a:xfrm>
            <a:off x="3602682" y="2761775"/>
            <a:ext cx="2671989" cy="1058192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22" name="Elipse 21">
            <a:extLst>
              <a:ext uri="{FF2B5EF4-FFF2-40B4-BE49-F238E27FC236}">
                <a16:creationId xmlns:a16="http://schemas.microsoft.com/office/drawing/2014/main" id="{6086C4EC-CAA2-4D00-ABCF-E5F08293B8F6}"/>
              </a:ext>
            </a:extLst>
          </p:cNvPr>
          <p:cNvSpPr/>
          <p:nvPr/>
        </p:nvSpPr>
        <p:spPr>
          <a:xfrm>
            <a:off x="3451800" y="2615468"/>
            <a:ext cx="176769" cy="171409"/>
          </a:xfrm>
          <a:prstGeom prst="ellips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atin typeface="Gill Sans"/>
            </a:endParaRPr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947FAFCD-211B-4DB3-92F0-BAAEA621D5F2}"/>
              </a:ext>
            </a:extLst>
          </p:cNvPr>
          <p:cNvCxnSpPr>
            <a:cxnSpLocks/>
          </p:cNvCxnSpPr>
          <p:nvPr/>
        </p:nvCxnSpPr>
        <p:spPr>
          <a:xfrm flipH="1">
            <a:off x="7484481" y="3997534"/>
            <a:ext cx="512990" cy="0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46" name="Rectángulo 45">
            <a:extLst>
              <a:ext uri="{FF2B5EF4-FFF2-40B4-BE49-F238E27FC236}">
                <a16:creationId xmlns:a16="http://schemas.microsoft.com/office/drawing/2014/main" id="{0ABF04CA-85B1-4233-AD72-2A7E3A52338A}"/>
              </a:ext>
            </a:extLst>
          </p:cNvPr>
          <p:cNvSpPr/>
          <p:nvPr/>
        </p:nvSpPr>
        <p:spPr>
          <a:xfrm>
            <a:off x="6264515" y="6437025"/>
            <a:ext cx="292963" cy="101696"/>
          </a:xfrm>
          <a:prstGeom prst="rect">
            <a:avLst/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MX"/>
          </a:p>
        </p:txBody>
      </p: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DC5DBC58-4374-4630-8616-61CE955579B6}"/>
              </a:ext>
            </a:extLst>
          </p:cNvPr>
          <p:cNvCxnSpPr>
            <a:cxnSpLocks/>
          </p:cNvCxnSpPr>
          <p:nvPr/>
        </p:nvCxnSpPr>
        <p:spPr>
          <a:xfrm flipV="1">
            <a:off x="3945781" y="2475484"/>
            <a:ext cx="1674785" cy="29002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362FD94A-D440-4631-AC0A-F3FBF13F333C}"/>
              </a:ext>
            </a:extLst>
          </p:cNvPr>
          <p:cNvCxnSpPr>
            <a:cxnSpLocks/>
          </p:cNvCxnSpPr>
          <p:nvPr/>
        </p:nvCxnSpPr>
        <p:spPr>
          <a:xfrm flipH="1">
            <a:off x="6804470" y="3008603"/>
            <a:ext cx="545428" cy="478978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33FCE606-B935-43C5-9D66-5039879B2E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83" t="3535" r="47208" b="14517"/>
          <a:stretch/>
        </p:blipFill>
        <p:spPr>
          <a:xfrm rot="2623482">
            <a:off x="4307339" y="1009469"/>
            <a:ext cx="1026888" cy="1005029"/>
          </a:xfrm>
          <a:prstGeom prst="rect">
            <a:avLst/>
          </a:prstGeom>
          <a:ln>
            <a:noFill/>
          </a:ln>
          <a:effectLst/>
        </p:spPr>
      </p:pic>
      <p:sp>
        <p:nvSpPr>
          <p:cNvPr id="45" name="Rectángulo 44">
            <a:extLst>
              <a:ext uri="{FF2B5EF4-FFF2-40B4-BE49-F238E27FC236}">
                <a16:creationId xmlns:a16="http://schemas.microsoft.com/office/drawing/2014/main" id="{BE59AC58-4537-4FD1-AF7A-B5A5182512A5}"/>
              </a:ext>
            </a:extLst>
          </p:cNvPr>
          <p:cNvSpPr/>
          <p:nvPr/>
        </p:nvSpPr>
        <p:spPr>
          <a:xfrm flipH="1">
            <a:off x="4531438" y="1568305"/>
            <a:ext cx="620683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78.77</a:t>
            </a:r>
            <a:r>
              <a:rPr lang="es-MX" sz="1050" dirty="0">
                <a:solidFill>
                  <a:srgbClr val="000000"/>
                </a:solidFill>
                <a:latin typeface="Gill Sans "/>
              </a:rPr>
              <a:t> </a:t>
            </a:r>
            <a:r>
              <a:rPr lang="es-MX" sz="1050" dirty="0">
                <a:solidFill>
                  <a:schemeClr val="bg1"/>
                </a:solidFill>
                <a:latin typeface="Gill Sans"/>
              </a:rPr>
              <a:t>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017DF8C1-9DD8-4594-BA57-36E0EB9DF144}"/>
              </a:ext>
            </a:extLst>
          </p:cNvPr>
          <p:cNvCxnSpPr>
            <a:cxnSpLocks/>
          </p:cNvCxnSpPr>
          <p:nvPr/>
        </p:nvCxnSpPr>
        <p:spPr>
          <a:xfrm flipV="1">
            <a:off x="3681619" y="1798332"/>
            <a:ext cx="738557" cy="507409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52" name="Título 1">
            <a:extLst>
              <a:ext uri="{FF2B5EF4-FFF2-40B4-BE49-F238E27FC236}">
                <a16:creationId xmlns:a16="http://schemas.microsoft.com/office/drawing/2014/main" id="{DF5E3C67-A764-4418-BDBC-B8EA813DFB40}"/>
              </a:ext>
            </a:extLst>
          </p:cNvPr>
          <p:cNvSpPr txBox="1">
            <a:spLocks/>
          </p:cNvSpPr>
          <p:nvPr/>
        </p:nvSpPr>
        <p:spPr bwMode="auto">
          <a:xfrm>
            <a:off x="609600" y="4270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latin typeface="Gill Sans"/>
              </a:rPr>
              <a:t>Polígonos afectados</a:t>
            </a:r>
          </a:p>
          <a:p>
            <a:r>
              <a:rPr lang="es-MX" sz="2400" dirty="0">
                <a:latin typeface="Gill Sans"/>
              </a:rPr>
              <a:t>Porcentaje de créditos</a:t>
            </a:r>
          </a:p>
        </p:txBody>
      </p:sp>
      <p:pic>
        <p:nvPicPr>
          <p:cNvPr id="48" name="Imagen 47">
            <a:extLst>
              <a:ext uri="{FF2B5EF4-FFF2-40B4-BE49-F238E27FC236}">
                <a16:creationId xmlns:a16="http://schemas.microsoft.com/office/drawing/2014/main" id="{712A1058-C61A-447A-9868-BF2826594E9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46" t="2107" r="33549" b="16373"/>
          <a:stretch/>
        </p:blipFill>
        <p:spPr>
          <a:xfrm rot="4135625">
            <a:off x="5511933" y="1779145"/>
            <a:ext cx="1098411" cy="1003960"/>
          </a:xfrm>
          <a:prstGeom prst="rect">
            <a:avLst/>
          </a:prstGeom>
          <a:ln>
            <a:noFill/>
          </a:ln>
          <a:effectLst/>
        </p:spPr>
      </p:pic>
      <p:sp>
        <p:nvSpPr>
          <p:cNvPr id="37" name="Rectángulo 36">
            <a:extLst>
              <a:ext uri="{FF2B5EF4-FFF2-40B4-BE49-F238E27FC236}">
                <a16:creationId xmlns:a16="http://schemas.microsoft.com/office/drawing/2014/main" id="{2886268A-F533-4818-8F6C-F8D608AA0A47}"/>
              </a:ext>
            </a:extLst>
          </p:cNvPr>
          <p:cNvSpPr/>
          <p:nvPr/>
        </p:nvSpPr>
        <p:spPr>
          <a:xfrm flipH="1">
            <a:off x="5751467" y="2315536"/>
            <a:ext cx="874489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squar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85.33</a:t>
            </a:r>
            <a:r>
              <a:rPr lang="es-MX" sz="1050" dirty="0">
                <a:solidFill>
                  <a:srgbClr val="000000"/>
                </a:solidFill>
                <a:latin typeface="Gill Sans "/>
              </a:rPr>
              <a:t> </a:t>
            </a:r>
            <a:r>
              <a:rPr lang="es-MX" sz="1050" dirty="0">
                <a:solidFill>
                  <a:schemeClr val="bg1"/>
                </a:solidFill>
                <a:latin typeface="Gill Sans"/>
              </a:rPr>
              <a:t>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5FADE3EE-B931-4BF6-893F-F19451ED19B7}"/>
              </a:ext>
            </a:extLst>
          </p:cNvPr>
          <p:cNvCxnSpPr>
            <a:cxnSpLocks/>
          </p:cNvCxnSpPr>
          <p:nvPr/>
        </p:nvCxnSpPr>
        <p:spPr>
          <a:xfrm>
            <a:off x="6584588" y="3653424"/>
            <a:ext cx="0" cy="1232195"/>
          </a:xfrm>
          <a:prstGeom prst="line">
            <a:avLst/>
          </a:prstGeom>
          <a:noFill/>
          <a:ln w="19050">
            <a:solidFill>
              <a:schemeClr val="bg2">
                <a:lumMod val="2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pic>
        <p:nvPicPr>
          <p:cNvPr id="102" name="Imagen 101">
            <a:extLst>
              <a:ext uri="{FF2B5EF4-FFF2-40B4-BE49-F238E27FC236}">
                <a16:creationId xmlns:a16="http://schemas.microsoft.com/office/drawing/2014/main" id="{2D08D437-20ED-4DCC-9C7B-1E45FB816F6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262" t="1837" r="41147" b="54085"/>
          <a:stretch/>
        </p:blipFill>
        <p:spPr>
          <a:xfrm>
            <a:off x="7239967" y="2184458"/>
            <a:ext cx="1009635" cy="1032735"/>
          </a:xfrm>
          <a:prstGeom prst="rect">
            <a:avLst/>
          </a:prstGeom>
          <a:ln>
            <a:noFill/>
          </a:ln>
          <a:effectLst/>
        </p:spPr>
      </p:pic>
      <p:sp>
        <p:nvSpPr>
          <p:cNvPr id="105" name="Rectángulo 104">
            <a:extLst>
              <a:ext uri="{FF2B5EF4-FFF2-40B4-BE49-F238E27FC236}">
                <a16:creationId xmlns:a16="http://schemas.microsoft.com/office/drawing/2014/main" id="{302C256E-A800-4E22-9B0E-7651AF9E4775}"/>
              </a:ext>
            </a:extLst>
          </p:cNvPr>
          <p:cNvSpPr/>
          <p:nvPr/>
        </p:nvSpPr>
        <p:spPr>
          <a:xfrm flipH="1">
            <a:off x="7197505" y="2577985"/>
            <a:ext cx="874489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squar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50.00 %</a:t>
            </a:r>
            <a:endParaRPr lang="es-MX" sz="800" dirty="0">
              <a:solidFill>
                <a:schemeClr val="bg1"/>
              </a:solidFill>
              <a:latin typeface="Gill Sans"/>
            </a:endParaRPr>
          </a:p>
        </p:txBody>
      </p:sp>
      <p:grpSp>
        <p:nvGrpSpPr>
          <p:cNvPr id="116" name="Grupo 115">
            <a:extLst>
              <a:ext uri="{FF2B5EF4-FFF2-40B4-BE49-F238E27FC236}">
                <a16:creationId xmlns:a16="http://schemas.microsoft.com/office/drawing/2014/main" id="{F678525A-B1EE-4259-88B7-8A984C9BCB0B}"/>
              </a:ext>
            </a:extLst>
          </p:cNvPr>
          <p:cNvGrpSpPr/>
          <p:nvPr/>
        </p:nvGrpSpPr>
        <p:grpSpPr>
          <a:xfrm>
            <a:off x="6328813" y="4829464"/>
            <a:ext cx="1037791" cy="993178"/>
            <a:chOff x="7934932" y="3512633"/>
            <a:chExt cx="1037791" cy="993178"/>
          </a:xfrm>
        </p:grpSpPr>
        <p:pic>
          <p:nvPicPr>
            <p:cNvPr id="113" name="Imagen 112">
              <a:extLst>
                <a:ext uri="{FF2B5EF4-FFF2-40B4-BE49-F238E27FC236}">
                  <a16:creationId xmlns:a16="http://schemas.microsoft.com/office/drawing/2014/main" id="{491B19B9-C212-492C-8811-072AD2C4CE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1671" t="817" r="21206" b="8884"/>
            <a:stretch/>
          </p:blipFill>
          <p:spPr>
            <a:xfrm rot="8622117">
              <a:off x="7941619" y="3512633"/>
              <a:ext cx="1031104" cy="993178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115" name="Rectángulo 114">
              <a:extLst>
                <a:ext uri="{FF2B5EF4-FFF2-40B4-BE49-F238E27FC236}">
                  <a16:creationId xmlns:a16="http://schemas.microsoft.com/office/drawing/2014/main" id="{CFCA73C8-88BF-4A8D-942F-F3C9C8AF2DC7}"/>
                </a:ext>
              </a:extLst>
            </p:cNvPr>
            <p:cNvSpPr/>
            <p:nvPr/>
          </p:nvSpPr>
          <p:spPr>
            <a:xfrm>
              <a:off x="7934932" y="3857988"/>
              <a:ext cx="620683" cy="25391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square">
              <a:spAutoFit/>
            </a:bodyPr>
            <a:lstStyle/>
            <a:p>
              <a:r>
                <a:rPr lang="es-MX" sz="1050" dirty="0">
                  <a:solidFill>
                    <a:schemeClr val="bg1"/>
                  </a:solidFill>
                  <a:latin typeface="Gill Sans"/>
                </a:rPr>
                <a:t>66.67% </a:t>
              </a:r>
            </a:p>
          </p:txBody>
        </p:sp>
      </p:grpSp>
      <p:pic>
        <p:nvPicPr>
          <p:cNvPr id="119" name="Imagen 118">
            <a:extLst>
              <a:ext uri="{FF2B5EF4-FFF2-40B4-BE49-F238E27FC236}">
                <a16:creationId xmlns:a16="http://schemas.microsoft.com/office/drawing/2014/main" id="{E06BDC5C-3AE0-45E9-967E-4C6BD246D06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170" t="1213" r="27910" b="8304"/>
          <a:stretch/>
        </p:blipFill>
        <p:spPr>
          <a:xfrm rot="3909544">
            <a:off x="7941931" y="3420609"/>
            <a:ext cx="1080920" cy="103257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20" name="Rectángulo 119">
            <a:extLst>
              <a:ext uri="{FF2B5EF4-FFF2-40B4-BE49-F238E27FC236}">
                <a16:creationId xmlns:a16="http://schemas.microsoft.com/office/drawing/2014/main" id="{42AB83CA-C741-4E70-9E82-5F0B69C1B24F}"/>
              </a:ext>
            </a:extLst>
          </p:cNvPr>
          <p:cNvSpPr/>
          <p:nvPr/>
        </p:nvSpPr>
        <p:spPr>
          <a:xfrm>
            <a:off x="7970563" y="3810260"/>
            <a:ext cx="620683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square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  <a:latin typeface="Gill Sans"/>
              </a:rPr>
              <a:t>81.82% </a:t>
            </a:r>
          </a:p>
        </p:txBody>
      </p:sp>
    </p:spTree>
    <p:extLst>
      <p:ext uri="{BB962C8B-B14F-4D97-AF65-F5344CB8AC3E}">
        <p14:creationId xmlns:p14="http://schemas.microsoft.com/office/powerpoint/2010/main" val="3440531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>
            <a:extLst>
              <a:ext uri="{FF2B5EF4-FFF2-40B4-BE49-F238E27FC236}">
                <a16:creationId xmlns:a16="http://schemas.microsoft.com/office/drawing/2014/main" id="{C9D2F7DD-D828-43FD-9F9A-B30A1D28C4E6}"/>
              </a:ext>
            </a:extLst>
          </p:cNvPr>
          <p:cNvSpPr txBox="1"/>
          <p:nvPr/>
        </p:nvSpPr>
        <p:spPr>
          <a:xfrm>
            <a:off x="3499317" y="3517580"/>
            <a:ext cx="5048335" cy="5232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rgbClr val="CD0000"/>
                </a:solidFill>
                <a:latin typeface="Gill Sans"/>
                <a:cs typeface="Myriad Pro"/>
              </a:defRPr>
            </a:lvl1pPr>
            <a:lvl2pPr>
              <a:defRPr sz="3200">
                <a:solidFill>
                  <a:srgbClr val="CD0000"/>
                </a:solidFill>
                <a:latin typeface="Myriad Pro" charset="0"/>
                <a:cs typeface="Myriad Pro" charset="0"/>
              </a:defRPr>
            </a:lvl2pPr>
            <a:lvl3pPr>
              <a:defRPr sz="3200">
                <a:solidFill>
                  <a:srgbClr val="CD0000"/>
                </a:solidFill>
                <a:latin typeface="Myriad Pro" charset="0"/>
                <a:cs typeface="Myriad Pro" charset="0"/>
              </a:defRPr>
            </a:lvl3pPr>
            <a:lvl4pPr>
              <a:defRPr sz="3200">
                <a:solidFill>
                  <a:srgbClr val="CD0000"/>
                </a:solidFill>
                <a:latin typeface="Myriad Pro" charset="0"/>
                <a:cs typeface="Myriad Pro" charset="0"/>
              </a:defRPr>
            </a:lvl4pPr>
            <a:lvl5pPr>
              <a:defRPr sz="3200">
                <a:solidFill>
                  <a:srgbClr val="CD0000"/>
                </a:solidFill>
                <a:latin typeface="Myriad Pro" charset="0"/>
                <a:cs typeface="Myriad Pro" charset="0"/>
              </a:defRPr>
            </a:lvl5pPr>
            <a:lvl6pPr marL="457200" defTabSz="45720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defTabSz="45720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defTabSz="45720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defTabSz="45720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sz="2800" b="1" dirty="0">
                <a:solidFill>
                  <a:schemeClr val="bg1">
                    <a:lumMod val="50000"/>
                  </a:schemeClr>
                </a:solidFill>
              </a:rPr>
              <a:t>URBI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93D2635-95EC-4D20-968F-1017EEACB8C5}"/>
              </a:ext>
            </a:extLst>
          </p:cNvPr>
          <p:cNvSpPr txBox="1"/>
          <p:nvPr/>
        </p:nvSpPr>
        <p:spPr>
          <a:xfrm>
            <a:off x="7089913" y="5991713"/>
            <a:ext cx="1908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>
                    <a:lumMod val="50000"/>
                  </a:schemeClr>
                </a:solidFill>
              </a:rPr>
              <a:t>17 Agosto 2018</a:t>
            </a:r>
          </a:p>
        </p:txBody>
      </p:sp>
    </p:spTree>
    <p:extLst>
      <p:ext uri="{BB962C8B-B14F-4D97-AF65-F5344CB8AC3E}">
        <p14:creationId xmlns:p14="http://schemas.microsoft.com/office/powerpoint/2010/main" val="22207920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7830</TotalTime>
  <Words>561</Words>
  <Application>Microsoft Office PowerPoint</Application>
  <PresentationFormat>Carta (216 x 279 mm)</PresentationFormat>
  <Paragraphs>199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4" baseType="lpstr">
      <vt:lpstr>ＭＳ Ｐゴシック</vt:lpstr>
      <vt:lpstr>ＭＳ Ｐゴシック</vt:lpstr>
      <vt:lpstr>Arial</vt:lpstr>
      <vt:lpstr>Calibri</vt:lpstr>
      <vt:lpstr>Gill Sans</vt:lpstr>
      <vt:lpstr>Gill Sans </vt:lpstr>
      <vt:lpstr>Gill Sans MT</vt:lpstr>
      <vt:lpstr>Myriad Pro</vt:lpstr>
      <vt:lpstr>Myriad Pro Light</vt:lpstr>
      <vt:lpstr>Segoe UI</vt:lpstr>
      <vt:lpstr>Times New Roman</vt:lpstr>
      <vt:lpstr>Tema de Office</vt:lpstr>
      <vt:lpstr>Presentación de PowerPoint</vt:lpstr>
      <vt:lpstr>Ubicación de los 83 polígonos afectados</vt:lpstr>
      <vt:lpstr>Definición de zonas con riesgo</vt:lpstr>
      <vt:lpstr>Definición de zonas con riesgo medio, alto y muy alto</vt:lpstr>
      <vt:lpstr>Presentación de PowerPoint</vt:lpstr>
      <vt:lpstr>Colocación Hipotecaria</vt:lpstr>
      <vt:lpstr>Presentación de PowerPoint</vt:lpstr>
      <vt:lpstr>Construcción del BMMH</vt:lpstr>
      <vt:lpstr>Presentación de PowerPoint</vt:lpstr>
      <vt:lpstr>Construcción de Diques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Irma Susana Niño Estrada</dc:creator>
  <cp:lastModifiedBy>Urquiza Rivas Myrna</cp:lastModifiedBy>
  <cp:revision>404</cp:revision>
  <dcterms:created xsi:type="dcterms:W3CDTF">2015-01-27T17:54:18Z</dcterms:created>
  <dcterms:modified xsi:type="dcterms:W3CDTF">2018-08-17T14:37:16Z</dcterms:modified>
</cp:coreProperties>
</file>