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89" r:id="rId2"/>
    <p:sldId id="334" r:id="rId3"/>
    <p:sldId id="290" r:id="rId4"/>
    <p:sldId id="291" r:id="rId5"/>
    <p:sldId id="292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35" r:id="rId17"/>
  </p:sldIdLst>
  <p:sldSz cx="9144000" cy="6858000" type="letter"/>
  <p:notesSz cx="6858000" cy="9144000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ías Ramírez Lucía Guadalupe" initials="MRLG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9BBB58"/>
    <a:srgbClr val="C0504D"/>
    <a:srgbClr val="4F81BD"/>
    <a:srgbClr val="B988BA"/>
    <a:srgbClr val="BE90BF"/>
    <a:srgbClr val="038B03"/>
    <a:srgbClr val="E20000"/>
    <a:srgbClr val="CD0000"/>
    <a:srgbClr val="860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65" autoAdjust="0"/>
    <p:restoredTop sz="94280" autoAdjust="0"/>
  </p:normalViewPr>
  <p:slideViewPr>
    <p:cSldViewPr snapToGrid="0" snapToObjects="1">
      <p:cViewPr varScale="1">
        <p:scale>
          <a:sx n="72" d="100"/>
          <a:sy n="72" d="100"/>
        </p:scale>
        <p:origin x="1686" y="72"/>
      </p:cViewPr>
      <p:guideLst>
        <p:guide orient="horz" pos="100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A0B9C-65CB-46FE-8A4B-2BD8885ACE18}" type="datetimeFigureOut">
              <a:rPr lang="es-MX" smtClean="0"/>
              <a:t>21/08/2018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0F92D-62A6-492A-8A63-B9732ABAAA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2175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AFEE8-62C0-4D49-897D-2ED4D457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65A56C-4052-4E61-BEBF-DA132F179EFB}" type="datetimeFigureOut">
              <a:rPr lang="es-ES" altLang="es-MX"/>
              <a:pPr/>
              <a:t>21/08/2018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E8F0D5-0579-4501-B797-1D3EB1DC8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1D8621-94AF-4A45-A8BE-2FE57B78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61621-C83B-4FB7-949E-B4A9CE093DA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35576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5824EF-EA65-4DA1-BBB8-18532478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24ACA2-4CB6-478A-AE47-5FC876B7F9F9}" type="datetimeFigureOut">
              <a:rPr lang="es-ES" altLang="es-MX"/>
              <a:pPr/>
              <a:t>21/08/2018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05981E-7298-4503-BB36-112DB77AC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30D718-F345-4612-92FB-FA6A18877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0003A-BAFE-4F85-80C8-110939E28AF0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19360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71E376-DCC9-4B4B-B05B-C83DA03CE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196C8-2003-43C2-B941-B5C03D568C7E}" type="datetimeFigureOut">
              <a:rPr lang="es-ES" altLang="es-MX"/>
              <a:pPr/>
              <a:t>21/08/2018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3CEF4A-8AF9-4061-8992-CAF7BE8EE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7D8352-2132-4E6D-B09E-2C0C4BD3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C6AAA-EC92-4907-B9D7-AF770D3C26D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85963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D0E00D13-A46C-4799-BCF5-F9CE444E2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F4FA51-7F15-47AA-AE56-C26E96980753}" type="datetimeFigureOut">
              <a:rPr lang="es-ES" altLang="es-MX"/>
              <a:pPr/>
              <a:t>21/08/2018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09D94591-DED9-401B-A204-07A06BD43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16B024E0-36FE-442C-951B-2B0BB6371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6B8DF-A06A-44E5-ACB4-57886F05207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885971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49A5EAD0-D4FB-4823-B31F-D6DC4379A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72EAB0-6038-4395-B5A8-BBC21956BD2A}" type="datetimeFigureOut">
              <a:rPr lang="es-ES" altLang="es-MX"/>
              <a:pPr/>
              <a:t>21/08/2018</a:t>
            </a:fld>
            <a:endParaRPr lang="es-ES" altLang="es-MX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464B94B4-5E50-47F4-A3AE-518234946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58C06782-DA8F-48C6-B75D-16001B9E7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F6DAE-3584-4F40-B2F1-84802CFA225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01444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73B0B607-A63C-4EC4-928F-418E2D6E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047846-21BB-4348-8C40-C900AD48AED6}" type="datetimeFigureOut">
              <a:rPr lang="es-ES" altLang="es-MX"/>
              <a:pPr/>
              <a:t>21/08/2018</a:t>
            </a:fld>
            <a:endParaRPr lang="es-ES" altLang="es-MX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196240B6-609D-4C5D-998C-3E5D5A78D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FB1D0C05-F965-4B44-9930-CA2453BA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4681F4-516F-47C9-9281-C32A3E73F395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25816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F4880B87-437F-43FB-8812-B4943A07D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ADB685-F83F-494B-9230-D73724D89FAC}" type="datetimeFigureOut">
              <a:rPr lang="es-ES" altLang="es-MX"/>
              <a:pPr/>
              <a:t>21/08/2018</a:t>
            </a:fld>
            <a:endParaRPr lang="es-ES" altLang="es-MX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5CCD1A8B-4281-4CC1-BC1A-F5E2B8F0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4BAC1367-9D34-4777-AED4-87E87E412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87B92-2C96-4B50-BE00-E1E8DCF7399E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82967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720F1C73-7DBC-4932-B8D3-F598EDA6F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F17E0E-D142-45E4-AE6D-B4A93A3F8B21}" type="datetimeFigureOut">
              <a:rPr lang="es-ES" altLang="es-MX"/>
              <a:pPr/>
              <a:t>21/08/2018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421CA9C1-F1E0-47D5-A3AF-F56F48618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A11367B2-4C2B-45DE-95E4-3C593DA1E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75FF6-41BE-4801-AE23-5FC2569DCE78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13990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61BB91EC-6007-42C3-9B7A-7067B2448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02CE6-4DF7-4437-86BD-7B8DA01B40E3}" type="datetimeFigureOut">
              <a:rPr lang="es-ES" altLang="es-MX"/>
              <a:pPr/>
              <a:t>21/08/2018</a:t>
            </a:fld>
            <a:endParaRPr lang="es-ES" alt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92CA5990-85B7-4F2E-B76D-F37C55C2D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4CF050FD-BA4E-41C8-A024-BB5FBA73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86E6E-E65C-40C6-A395-1EF17012A427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58135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98B2F5BA-1895-42FA-A81F-8219A251F6C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EC33070B-E7F3-4FEB-B12C-EFC70EB048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  <a:endParaRPr lang="es-ES" alt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EE4252-391A-49B2-97FE-386EA977A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Myriad Pro" charset="0"/>
              </a:defRPr>
            </a:lvl1pPr>
          </a:lstStyle>
          <a:p>
            <a:fld id="{269FFBF5-A606-4C4D-8A6A-CD75EF3BBAE4}" type="datetimeFigureOut">
              <a:rPr lang="es-ES" altLang="es-MX"/>
              <a:pPr/>
              <a:t>21/08/2018</a:t>
            </a:fld>
            <a:endParaRPr lang="es-ES" alt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B99260-A014-49E0-84C5-75EB4EA11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Myriad Pro"/>
                <a:ea typeface="+mn-ea"/>
                <a:cs typeface="Myriad Pro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306733-D515-4424-BFFF-81BA5EC58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 charset="0"/>
              </a:defRPr>
            </a:lvl1pPr>
          </a:lstStyle>
          <a:p>
            <a:fld id="{51D2A773-7BC7-4895-9DBB-C194693D8887}" type="slidenum">
              <a:rPr lang="es-ES" altLang="es-MX"/>
              <a:pPr/>
              <a:t>‹Nº›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S PGothic" panose="020B0600070205080204" pitchFamily="34" charset="-128"/>
          <a:cs typeface="Myriad Pro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MS PGothic" panose="020B0600070205080204" pitchFamily="34" charset="-128"/>
          <a:cs typeface="Myriad Pro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 charset="0"/>
          <a:ea typeface="ＭＳ Ｐゴシック" charset="0"/>
          <a:cs typeface="Myriad Pro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 Light"/>
          <a:ea typeface="MS PGothic" panose="020B0600070205080204" pitchFamily="34" charset="-128"/>
          <a:cs typeface="Myriad Pro Light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Myriad Pro Light"/>
          <a:ea typeface="Myriad Pro Light" charset="0"/>
          <a:cs typeface="Myriad Pr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248569" y="3337838"/>
            <a:ext cx="71088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>
                <a:solidFill>
                  <a:schemeClr val="bg1">
                    <a:lumMod val="50000"/>
                  </a:schemeClr>
                </a:solidFill>
                <a:latin typeface="Gill Sans"/>
                <a:ea typeface="ＭＳ Ｐゴシック" pitchFamily="-109" charset="-128"/>
                <a:cs typeface="Gill Sans"/>
              </a:rPr>
              <a:t>Definición de zonas con riesgo medio, alto y muy alto</a:t>
            </a:r>
          </a:p>
        </p:txBody>
      </p:sp>
    </p:spTree>
    <p:extLst>
      <p:ext uri="{BB962C8B-B14F-4D97-AF65-F5344CB8AC3E}">
        <p14:creationId xmlns:p14="http://schemas.microsoft.com/office/powerpoint/2010/main" val="273010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DD9D-A5B4-4546-B7E5-8612BDA3A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Grupo </a:t>
            </a:r>
            <a:r>
              <a:rPr lang="es-MX" dirty="0" err="1"/>
              <a:t>Sadasi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E5A388-4DEC-40A8-B7C9-9219CD34F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966" y="1586948"/>
            <a:ext cx="8229600" cy="4525963"/>
          </a:xfrm>
        </p:spPr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Durante la actual administración la empresa YVASA, ha colocado más de 3 mil créditos hipotecarios en Ciudad Juárez Chihuahua equivalentes a 1,027.1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El portafolio de esta empresa se concentra principalmente en créditos tradicionales (80 por ciento); en créditos cofinanciados (9 por ciento), segundo crédito (7 por ciento) e Infonavit Total (4 por ciento)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Respecto del nivel salarial de los acreditados, concentra más del 60 por ciento de su colocación con ingresos de hasta 2.6 UMAS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la colocación de créditos hipotecarios durante la actual administración, más del 60 por ciento son colocados con subsidio federal equivalente a 127.3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mdp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A partir de la Resolución del H. Consejo de Administración, emitida en el mes de junio del 2017, en donde se permite la colocación de créditos hipotecarios fuera del </a:t>
            </a:r>
            <a:r>
              <a:rPr lang="es-MX" sz="1600" i="1" dirty="0">
                <a:latin typeface="Arial" panose="020B0604020202020204" pitchFamily="34" charset="0"/>
                <a:cs typeface="Arial" panose="020B0604020202020204" pitchFamily="34" charset="0"/>
              </a:rPr>
              <a:t>Triángulo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ubicado en la cuenca de El Barreal en Ciudad Juárez Chihuahua esta empresa ha colocado 62 créditos hipotecarios</a:t>
            </a: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83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POLIGON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3" y="1399215"/>
            <a:ext cx="5859518" cy="4969243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955" y="377373"/>
            <a:ext cx="54768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Gill Sans"/>
                <a:cs typeface="Segoe UI"/>
              </a:rPr>
              <a:t>Ubicación </a:t>
            </a:r>
            <a:r>
              <a:rPr sz="2400" dirty="0">
                <a:latin typeface="Gill Sans"/>
                <a:cs typeface="Segoe UI"/>
              </a:rPr>
              <a:t>de </a:t>
            </a:r>
            <a:r>
              <a:rPr sz="2400" spc="-5" dirty="0">
                <a:latin typeface="Gill Sans"/>
                <a:cs typeface="Segoe UI"/>
              </a:rPr>
              <a:t>los 83 polígonos</a:t>
            </a:r>
            <a:r>
              <a:rPr sz="2400" spc="114" dirty="0">
                <a:latin typeface="Gill Sans"/>
                <a:cs typeface="Segoe UI"/>
              </a:rPr>
              <a:t> </a:t>
            </a:r>
            <a:r>
              <a:rPr sz="2400" dirty="0">
                <a:latin typeface="Gill Sans"/>
                <a:cs typeface="Segoe UI"/>
              </a:rPr>
              <a:t>afectados</a:t>
            </a:r>
          </a:p>
        </p:txBody>
      </p:sp>
      <p:sp>
        <p:nvSpPr>
          <p:cNvPr id="4" name="object 4"/>
          <p:cNvSpPr/>
          <p:nvPr/>
        </p:nvSpPr>
        <p:spPr>
          <a:xfrm>
            <a:off x="6523481" y="2125217"/>
            <a:ext cx="396240" cy="0"/>
          </a:xfrm>
          <a:custGeom>
            <a:avLst/>
            <a:gdLst/>
            <a:ahLst/>
            <a:cxnLst/>
            <a:rect l="l" t="t" r="r" b="b"/>
            <a:pathLst>
              <a:path w="396240">
                <a:moveTo>
                  <a:pt x="0" y="0"/>
                </a:moveTo>
                <a:lnTo>
                  <a:pt x="395732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6595871" y="2346960"/>
            <a:ext cx="394970" cy="182880"/>
          </a:xfrm>
          <a:custGeom>
            <a:avLst/>
            <a:gdLst/>
            <a:ahLst/>
            <a:cxnLst/>
            <a:rect l="l" t="t" r="r" b="b"/>
            <a:pathLst>
              <a:path w="394970" h="182880">
                <a:moveTo>
                  <a:pt x="0" y="182879"/>
                </a:moveTo>
                <a:lnTo>
                  <a:pt x="394716" y="182879"/>
                </a:lnTo>
                <a:lnTo>
                  <a:pt x="394716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6591300" y="2703576"/>
            <a:ext cx="396240" cy="181610"/>
          </a:xfrm>
          <a:custGeom>
            <a:avLst/>
            <a:gdLst/>
            <a:ahLst/>
            <a:cxnLst/>
            <a:rect l="l" t="t" r="r" b="b"/>
            <a:pathLst>
              <a:path w="396240" h="181610">
                <a:moveTo>
                  <a:pt x="0" y="181355"/>
                </a:moveTo>
                <a:lnTo>
                  <a:pt x="396240" y="181355"/>
                </a:lnTo>
                <a:lnTo>
                  <a:pt x="396240" y="0"/>
                </a:lnTo>
                <a:lnTo>
                  <a:pt x="0" y="0"/>
                </a:lnTo>
                <a:lnTo>
                  <a:pt x="0" y="181355"/>
                </a:lnTo>
                <a:close/>
              </a:path>
            </a:pathLst>
          </a:custGeom>
          <a:ln w="9144">
            <a:solidFill>
              <a:srgbClr val="CD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6997954" y="2002916"/>
            <a:ext cx="1307465" cy="88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Gill Sans"/>
                <a:cs typeface="Gill Sans MT"/>
              </a:rPr>
              <a:t>Cuenca El</a:t>
            </a:r>
            <a:r>
              <a:rPr sz="1200" spc="-35" dirty="0">
                <a:latin typeface="Gill Sans"/>
                <a:cs typeface="Gill Sans MT"/>
              </a:rPr>
              <a:t> </a:t>
            </a:r>
            <a:r>
              <a:rPr sz="1200" spc="-5" dirty="0">
                <a:latin typeface="Gill Sans"/>
                <a:cs typeface="Gill Sans MT"/>
              </a:rPr>
              <a:t>Barreal</a:t>
            </a:r>
            <a:endParaRPr sz="1200" dirty="0">
              <a:latin typeface="Gill Sans"/>
              <a:cs typeface="Gill Sans MT"/>
            </a:endParaRPr>
          </a:p>
          <a:p>
            <a:pPr marL="85090">
              <a:lnSpc>
                <a:spcPct val="100000"/>
              </a:lnSpc>
              <a:spcBef>
                <a:spcPts val="1115"/>
              </a:spcBef>
            </a:pPr>
            <a:r>
              <a:rPr sz="1200" spc="-5" dirty="0">
                <a:latin typeface="Gill Sans"/>
                <a:cs typeface="Gill Sans MT"/>
              </a:rPr>
              <a:t>TR</a:t>
            </a:r>
            <a:r>
              <a:rPr sz="1200" dirty="0">
                <a:latin typeface="Gill Sans"/>
                <a:cs typeface="Gill Sans MT"/>
              </a:rPr>
              <a:t> 100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 dirty="0">
              <a:latin typeface="Gill Sans"/>
              <a:cs typeface="Times New Roman"/>
            </a:endParaRPr>
          </a:p>
          <a:p>
            <a:pPr marL="8191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Gill Sans"/>
                <a:cs typeface="Gill Sans MT"/>
              </a:rPr>
              <a:t>Polígonos</a:t>
            </a:r>
            <a:r>
              <a:rPr sz="1200" spc="-55" dirty="0">
                <a:latin typeface="Gill Sans"/>
                <a:cs typeface="Gill Sans MT"/>
              </a:rPr>
              <a:t> </a:t>
            </a:r>
            <a:r>
              <a:rPr sz="1200" spc="-5" dirty="0">
                <a:latin typeface="Gill Sans"/>
                <a:cs typeface="Gill Sans MT"/>
              </a:rPr>
              <a:t>afectados</a:t>
            </a:r>
            <a:endParaRPr sz="1200" dirty="0">
              <a:latin typeface="Gill Sans"/>
              <a:cs typeface="Gill Sans MT"/>
            </a:endParaRPr>
          </a:p>
        </p:txBody>
      </p:sp>
      <p:sp>
        <p:nvSpPr>
          <p:cNvPr id="8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Información tomada del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824532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objeto&#10;&#10;Descripción generada con confianza alta">
            <a:extLst>
              <a:ext uri="{FF2B5EF4-FFF2-40B4-BE49-F238E27FC236}">
                <a16:creationId xmlns:a16="http://schemas.microsoft.com/office/drawing/2014/main" id="{9BEC1945-937B-447F-B85D-A7B643431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65" y="1489814"/>
            <a:ext cx="5548972" cy="4734444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93E27560-5D7D-42BC-9466-563EDB1408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8955" y="377373"/>
            <a:ext cx="54768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2400" dirty="0">
                <a:latin typeface="Gill Sans"/>
                <a:cs typeface="Segoe UI"/>
              </a:rPr>
              <a:t>Definición de zonas con riesgo</a:t>
            </a:r>
            <a:endParaRPr sz="2400" dirty="0">
              <a:latin typeface="Gill Sans"/>
              <a:cs typeface="Segoe U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7489478-E4F5-4BF5-AF4E-C097EB38866C}"/>
              </a:ext>
            </a:extLst>
          </p:cNvPr>
          <p:cNvSpPr/>
          <p:nvPr/>
        </p:nvSpPr>
        <p:spPr>
          <a:xfrm>
            <a:off x="6122236" y="1908313"/>
            <a:ext cx="543607" cy="198783"/>
          </a:xfrm>
          <a:prstGeom prst="rect">
            <a:avLst/>
          </a:prstGeom>
          <a:solidFill>
            <a:srgbClr val="207B3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0507963-59D1-4CCC-BA4F-892AA3A90C0F}"/>
              </a:ext>
            </a:extLst>
          </p:cNvPr>
          <p:cNvSpPr/>
          <p:nvPr/>
        </p:nvSpPr>
        <p:spPr>
          <a:xfrm>
            <a:off x="6122235" y="2266122"/>
            <a:ext cx="543607" cy="19878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71EF7D31-9A40-4EFD-B070-E30C66528FA7}"/>
              </a:ext>
            </a:extLst>
          </p:cNvPr>
          <p:cNvSpPr txBox="1"/>
          <p:nvPr/>
        </p:nvSpPr>
        <p:spPr>
          <a:xfrm>
            <a:off x="6665842" y="1909606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Muy bajo y bajo riesgo</a:t>
            </a: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041232FC-0A4C-4ECC-BFB3-9070C5D76EDA}"/>
              </a:ext>
            </a:extLst>
          </p:cNvPr>
          <p:cNvSpPr txBox="1"/>
          <p:nvPr/>
        </p:nvSpPr>
        <p:spPr>
          <a:xfrm>
            <a:off x="6665842" y="2267415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Medio, alto y muy alto riesgo</a:t>
            </a:r>
          </a:p>
        </p:txBody>
      </p:sp>
      <p:sp>
        <p:nvSpPr>
          <p:cNvPr id="12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Gráfica de realización propia con base en 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707044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8DBFFF6-B9F6-47C8-9465-F9FF2D01B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65" y="1455345"/>
            <a:ext cx="5589371" cy="4768913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70C25CCF-9890-41DF-9CCE-B4EB231DA7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8955" y="192707"/>
            <a:ext cx="547687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2400" dirty="0">
                <a:latin typeface="Gill Sans"/>
                <a:cs typeface="Segoe UI"/>
              </a:rPr>
              <a:t>Definición de zonas con riesgo medio, alto y muy alto</a:t>
            </a:r>
            <a:endParaRPr sz="2400" dirty="0">
              <a:latin typeface="Gill Sans"/>
              <a:cs typeface="Segoe UI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FD2FB0D-1CFB-4CF7-AB54-084F1A4366B8}"/>
              </a:ext>
            </a:extLst>
          </p:cNvPr>
          <p:cNvSpPr/>
          <p:nvPr/>
        </p:nvSpPr>
        <p:spPr>
          <a:xfrm>
            <a:off x="6122236" y="2587321"/>
            <a:ext cx="543607" cy="198783"/>
          </a:xfrm>
          <a:prstGeom prst="rect">
            <a:avLst/>
          </a:prstGeom>
          <a:solidFill>
            <a:srgbClr val="FCF48B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05DA575-6993-4856-B199-CA95B6487B6C}"/>
              </a:ext>
            </a:extLst>
          </p:cNvPr>
          <p:cNvSpPr/>
          <p:nvPr/>
        </p:nvSpPr>
        <p:spPr>
          <a:xfrm>
            <a:off x="6122235" y="2945130"/>
            <a:ext cx="543607" cy="198783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54287AC-0515-4A4E-956D-05A23F124EB4}"/>
              </a:ext>
            </a:extLst>
          </p:cNvPr>
          <p:cNvSpPr/>
          <p:nvPr/>
        </p:nvSpPr>
        <p:spPr>
          <a:xfrm>
            <a:off x="6122235" y="2266122"/>
            <a:ext cx="543607" cy="198783"/>
          </a:xfrm>
          <a:prstGeom prst="rect">
            <a:avLst/>
          </a:prstGeom>
          <a:solidFill>
            <a:srgbClr val="207B3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0C9EDBA9-ADB5-40AD-BF43-6F4C323F441E}"/>
              </a:ext>
            </a:extLst>
          </p:cNvPr>
          <p:cNvSpPr txBox="1"/>
          <p:nvPr/>
        </p:nvSpPr>
        <p:spPr>
          <a:xfrm>
            <a:off x="6665842" y="2946423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Preservación Lagunas Subsidiaria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A85EE2EB-745D-4885-B46F-691ACE8FD19B}"/>
              </a:ext>
            </a:extLst>
          </p:cNvPr>
          <p:cNvSpPr txBox="1"/>
          <p:nvPr/>
        </p:nvSpPr>
        <p:spPr>
          <a:xfrm>
            <a:off x="6665842" y="2590976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Riesgo mitigable</a:t>
            </a: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645E86E7-B0ED-48D8-BFC8-FA6EAE084710}"/>
              </a:ext>
            </a:extLst>
          </p:cNvPr>
          <p:cNvSpPr txBox="1"/>
          <p:nvPr/>
        </p:nvSpPr>
        <p:spPr>
          <a:xfrm>
            <a:off x="6665842" y="2267415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Muy bajo y bajo riesgo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A3C0BBB-F266-48E1-A204-BB563E39D3B5}"/>
              </a:ext>
            </a:extLst>
          </p:cNvPr>
          <p:cNvSpPr/>
          <p:nvPr/>
        </p:nvSpPr>
        <p:spPr>
          <a:xfrm>
            <a:off x="6122234" y="3297254"/>
            <a:ext cx="543607" cy="198783"/>
          </a:xfrm>
          <a:prstGeom prst="rect">
            <a:avLst/>
          </a:prstGeom>
          <a:solidFill>
            <a:srgbClr val="94D6E3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5F9AFB57-3BB4-48BE-9F94-9E0C5278C3E9}"/>
              </a:ext>
            </a:extLst>
          </p:cNvPr>
          <p:cNvSpPr txBox="1"/>
          <p:nvPr/>
        </p:nvSpPr>
        <p:spPr>
          <a:xfrm>
            <a:off x="6665841" y="3297900"/>
            <a:ext cx="2199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1200" spc="-5" dirty="0">
                <a:latin typeface="Gill Sans"/>
                <a:cs typeface="Gill Sans MT"/>
              </a:rPr>
              <a:t>TR 100</a:t>
            </a:r>
          </a:p>
        </p:txBody>
      </p:sp>
      <p:sp>
        <p:nvSpPr>
          <p:cNvPr id="20" name="object 7"/>
          <p:cNvSpPr txBox="1"/>
          <p:nvPr/>
        </p:nvSpPr>
        <p:spPr>
          <a:xfrm>
            <a:off x="0" y="6451487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1200" dirty="0">
                <a:latin typeface="Gill Sans"/>
                <a:cs typeface="Gill Sans MT"/>
              </a:rPr>
              <a:t>* Gráfica de realización propia con base en el Estudio Hidrológico e Hidráulico de la cuenca de “El Barreal”, realizado por la Universidad Autónoma de Ciudad Juárez, y validado por CENAPRED. </a:t>
            </a:r>
            <a:endParaRPr sz="1200" dirty="0">
              <a:latin typeface="Gill Sans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270130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27928" y="3243320"/>
            <a:ext cx="7108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0"/>
                <a:ea typeface="ＭＳ Ｐゴシック" pitchFamily="-109" charset="-128"/>
              </a:rPr>
              <a:t>YVASA</a:t>
            </a:r>
          </a:p>
        </p:txBody>
      </p:sp>
    </p:spTree>
    <p:extLst>
      <p:ext uri="{BB962C8B-B14F-4D97-AF65-F5344CB8AC3E}">
        <p14:creationId xmlns:p14="http://schemas.microsoft.com/office/powerpoint/2010/main" val="813030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/>
          <p:cNvGrpSpPr/>
          <p:nvPr/>
        </p:nvGrpSpPr>
        <p:grpSpPr>
          <a:xfrm>
            <a:off x="6258756" y="5900472"/>
            <a:ext cx="2120969" cy="707886"/>
            <a:chOff x="6258756" y="5900472"/>
            <a:chExt cx="2120969" cy="707886"/>
          </a:xfrm>
        </p:grpSpPr>
        <p:cxnSp>
          <p:nvCxnSpPr>
            <p:cNvPr id="2" name="Conector recto 7">
              <a:extLst>
                <a:ext uri="{FF2B5EF4-FFF2-40B4-BE49-F238E27FC236}">
                  <a16:creationId xmlns:a16="http://schemas.microsoft.com/office/drawing/2014/main" id="{8B46B291-D729-4DB0-B15A-184E6E636D2C}"/>
                </a:ext>
              </a:extLst>
            </p:cNvPr>
            <p:cNvCxnSpPr>
              <a:cxnSpLocks/>
            </p:cNvCxnSpPr>
            <p:nvPr/>
          </p:nvCxnSpPr>
          <p:spPr>
            <a:xfrm>
              <a:off x="6258757" y="6028441"/>
              <a:ext cx="180763" cy="0"/>
            </a:xfrm>
            <a:prstGeom prst="line">
              <a:avLst/>
            </a:prstGeom>
            <a:ln w="9525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" name="Rectángulo 8">
              <a:extLst>
                <a:ext uri="{FF2B5EF4-FFF2-40B4-BE49-F238E27FC236}">
                  <a16:creationId xmlns:a16="http://schemas.microsoft.com/office/drawing/2014/main" id="{54FB8B53-7DF7-4530-9A94-8FFF9E7CDA9F}"/>
                </a:ext>
              </a:extLst>
            </p:cNvPr>
            <p:cNvSpPr/>
            <p:nvPr/>
          </p:nvSpPr>
          <p:spPr>
            <a:xfrm>
              <a:off x="6258757" y="6436100"/>
              <a:ext cx="180763" cy="103517"/>
            </a:xfrm>
            <a:prstGeom prst="rect">
              <a:avLst/>
            </a:prstGeom>
            <a:solidFill>
              <a:schemeClr val="accent6">
                <a:alpha val="89804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4" name="Rectángulo 9">
              <a:extLst>
                <a:ext uri="{FF2B5EF4-FFF2-40B4-BE49-F238E27FC236}">
                  <a16:creationId xmlns:a16="http://schemas.microsoft.com/office/drawing/2014/main" id="{BDF456B6-CB72-404F-9590-F9F8C5ED10A7}"/>
                </a:ext>
              </a:extLst>
            </p:cNvPr>
            <p:cNvSpPr/>
            <p:nvPr/>
          </p:nvSpPr>
          <p:spPr>
            <a:xfrm>
              <a:off x="6258756" y="6112730"/>
              <a:ext cx="180763" cy="103517"/>
            </a:xfrm>
            <a:prstGeom prst="rect">
              <a:avLst/>
            </a:prstGeom>
            <a:solidFill>
              <a:srgbClr val="FAEF6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5" name="Rectángulo 10">
              <a:extLst>
                <a:ext uri="{FF2B5EF4-FFF2-40B4-BE49-F238E27FC236}">
                  <a16:creationId xmlns:a16="http://schemas.microsoft.com/office/drawing/2014/main" id="{DBC5EC55-E5AF-47A5-A46A-6057121C0ADD}"/>
                </a:ext>
              </a:extLst>
            </p:cNvPr>
            <p:cNvSpPr/>
            <p:nvPr/>
          </p:nvSpPr>
          <p:spPr>
            <a:xfrm>
              <a:off x="6258757" y="6284621"/>
              <a:ext cx="180763" cy="101696"/>
            </a:xfrm>
            <a:prstGeom prst="rect">
              <a:avLst/>
            </a:prstGeom>
            <a:solidFill>
              <a:srgbClr val="B27E7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6" name="CuadroTexto 11">
              <a:extLst>
                <a:ext uri="{FF2B5EF4-FFF2-40B4-BE49-F238E27FC236}">
                  <a16:creationId xmlns:a16="http://schemas.microsoft.com/office/drawing/2014/main" id="{BDA77478-6BE4-401C-AD44-6B99C5DBFA8F}"/>
                </a:ext>
              </a:extLst>
            </p:cNvPr>
            <p:cNvSpPr txBox="1"/>
            <p:nvPr/>
          </p:nvSpPr>
          <p:spPr>
            <a:xfrm>
              <a:off x="6564705" y="5900472"/>
              <a:ext cx="18150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>
                  <a:latin typeface="Gill Sans"/>
                </a:rPr>
                <a:t>Triángulo El Barreal</a:t>
              </a:r>
            </a:p>
            <a:p>
              <a:r>
                <a:rPr lang="es-MX" sz="1000" dirty="0">
                  <a:latin typeface="Gill Sans"/>
                </a:rPr>
                <a:t>Construcción de Bordo</a:t>
              </a:r>
            </a:p>
            <a:p>
              <a:r>
                <a:rPr lang="es-MX" sz="1000" dirty="0">
                  <a:latin typeface="Gill Sans"/>
                </a:rPr>
                <a:t>Diques</a:t>
              </a:r>
            </a:p>
            <a:p>
              <a:r>
                <a:rPr lang="es-MX" sz="1000" dirty="0">
                  <a:latin typeface="Gill Sans"/>
                </a:rPr>
                <a:t>Arreglo de Bordo</a:t>
              </a:r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-1" y="203766"/>
            <a:ext cx="7881215" cy="6656232"/>
            <a:chOff x="-1" y="203766"/>
            <a:chExt cx="7881215" cy="6656232"/>
          </a:xfrm>
        </p:grpSpPr>
        <p:pic>
          <p:nvPicPr>
            <p:cNvPr id="10" name="Picture 2" descr="C:\Users\IN335264\Desktop\EL BARREAL\YVASA.png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15" t="8700" r="23883" b="4265"/>
            <a:stretch/>
          </p:blipFill>
          <p:spPr bwMode="auto">
            <a:xfrm>
              <a:off x="-1" y="1411837"/>
              <a:ext cx="6388701" cy="5448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4" name="Conector recto 40">
              <a:extLst>
                <a:ext uri="{FF2B5EF4-FFF2-40B4-BE49-F238E27FC236}">
                  <a16:creationId xmlns:a16="http://schemas.microsoft.com/office/drawing/2014/main" id="{EF06E1FF-7095-4D4A-9B03-CE8E1F982FAB}"/>
                </a:ext>
              </a:extLst>
            </p:cNvPr>
            <p:cNvCxnSpPr>
              <a:cxnSpLocks/>
              <a:stCxn id="35" idx="0"/>
              <a:endCxn id="11" idx="4"/>
            </p:cNvCxnSpPr>
            <p:nvPr/>
          </p:nvCxnSpPr>
          <p:spPr>
            <a:xfrm flipV="1">
              <a:off x="4181225" y="1807113"/>
              <a:ext cx="402433" cy="1157934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35" name="Elipse 43">
              <a:extLst>
                <a:ext uri="{FF2B5EF4-FFF2-40B4-BE49-F238E27FC236}">
                  <a16:creationId xmlns:a16="http://schemas.microsoft.com/office/drawing/2014/main" id="{C610BB0C-9751-4AAC-990B-EC48A04F1C64}"/>
                </a:ext>
              </a:extLst>
            </p:cNvPr>
            <p:cNvSpPr/>
            <p:nvPr/>
          </p:nvSpPr>
          <p:spPr>
            <a:xfrm>
              <a:off x="4043206" y="2965047"/>
              <a:ext cx="276038" cy="277483"/>
            </a:xfrm>
            <a:prstGeom prst="ellips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Gill Sans"/>
              </a:endParaRPr>
            </a:p>
          </p:txBody>
        </p:sp>
        <p:pic>
          <p:nvPicPr>
            <p:cNvPr id="11" name="Picture 2" descr="C:\Users\IN335264\Desktop\EL BARREAL\YVASA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743" t="33401" r="41561" b="61864"/>
            <a:stretch/>
          </p:blipFill>
          <p:spPr bwMode="auto">
            <a:xfrm>
              <a:off x="3733352" y="203766"/>
              <a:ext cx="1700612" cy="160334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38 CuadroTexto"/>
            <p:cNvSpPr txBox="1"/>
            <p:nvPr/>
          </p:nvSpPr>
          <p:spPr>
            <a:xfrm>
              <a:off x="4252464" y="854407"/>
              <a:ext cx="415498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>
              <a:defPPr>
                <a:defRPr lang="es-ES"/>
              </a:defPPr>
              <a:lvl1pPr>
                <a:defRPr sz="800">
                  <a:latin typeface="Gill Sans"/>
                </a:defRPr>
              </a:lvl1pPr>
            </a:lstStyle>
            <a:p>
              <a:r>
                <a:rPr lang="es-MX" dirty="0"/>
                <a:t>3344</a:t>
              </a:r>
            </a:p>
          </p:txBody>
        </p:sp>
        <p:sp>
          <p:nvSpPr>
            <p:cNvPr id="43" name="Rectángulo 32">
              <a:extLst>
                <a:ext uri="{FF2B5EF4-FFF2-40B4-BE49-F238E27FC236}">
                  <a16:creationId xmlns:a16="http://schemas.microsoft.com/office/drawing/2014/main" id="{E2800D60-7809-4CF7-B34A-FB83EDB18722}"/>
                </a:ext>
              </a:extLst>
            </p:cNvPr>
            <p:cNvSpPr/>
            <p:nvPr/>
          </p:nvSpPr>
          <p:spPr>
            <a:xfrm>
              <a:off x="4729093" y="4093234"/>
              <a:ext cx="338554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650</a:t>
              </a:r>
            </a:p>
          </p:txBody>
        </p:sp>
        <p:sp>
          <p:nvSpPr>
            <p:cNvPr id="44" name="Rectángulo 32">
              <a:extLst>
                <a:ext uri="{FF2B5EF4-FFF2-40B4-BE49-F238E27FC236}">
                  <a16:creationId xmlns:a16="http://schemas.microsoft.com/office/drawing/2014/main" id="{E2800D60-7809-4CF7-B34A-FB83EDB18722}"/>
                </a:ext>
              </a:extLst>
            </p:cNvPr>
            <p:cNvSpPr/>
            <p:nvPr/>
          </p:nvSpPr>
          <p:spPr>
            <a:xfrm>
              <a:off x="4375909" y="3727704"/>
              <a:ext cx="415498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8489</a:t>
              </a:r>
            </a:p>
          </p:txBody>
        </p:sp>
        <p:grpSp>
          <p:nvGrpSpPr>
            <p:cNvPr id="60" name="59 Grupo"/>
            <p:cNvGrpSpPr/>
            <p:nvPr/>
          </p:nvGrpSpPr>
          <p:grpSpPr>
            <a:xfrm>
              <a:off x="4460213" y="1285065"/>
              <a:ext cx="3421001" cy="2932605"/>
              <a:chOff x="4460213" y="1285065"/>
              <a:chExt cx="3421001" cy="2932605"/>
            </a:xfrm>
          </p:grpSpPr>
          <p:sp>
            <p:nvSpPr>
              <p:cNvPr id="51" name="Elipse 43">
                <a:extLst>
                  <a:ext uri="{FF2B5EF4-FFF2-40B4-BE49-F238E27FC236}">
                    <a16:creationId xmlns:a16="http://schemas.microsoft.com/office/drawing/2014/main" id="{C610BB0C-9751-4AAC-990B-EC48A04F1C64}"/>
                  </a:ext>
                </a:extLst>
              </p:cNvPr>
              <p:cNvSpPr/>
              <p:nvPr/>
            </p:nvSpPr>
            <p:spPr>
              <a:xfrm>
                <a:off x="4460213" y="3899209"/>
                <a:ext cx="319763" cy="318461"/>
              </a:xfrm>
              <a:prstGeom prst="ellipse">
                <a:avLst/>
              </a:prstGeom>
              <a:noFill/>
              <a:ln w="19050">
                <a:solidFill>
                  <a:schemeClr val="bg2">
                    <a:lumMod val="2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>
                  <a:latin typeface="Gill Sans"/>
                </a:endParaRPr>
              </a:p>
            </p:txBody>
          </p:sp>
          <p:pic>
            <p:nvPicPr>
              <p:cNvPr id="52" name="Picture 2" descr="C:\Users\IN335264\Desktop\EL BARREAL\YVASA.pn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822" t="46942" r="36474" b="44690"/>
              <a:stretch/>
            </p:blipFill>
            <p:spPr bwMode="auto">
              <a:xfrm>
                <a:off x="5672097" y="1285065"/>
                <a:ext cx="2209117" cy="2109705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4" name="Conector recto 40">
                <a:extLst>
                  <a:ext uri="{FF2B5EF4-FFF2-40B4-BE49-F238E27FC236}">
                    <a16:creationId xmlns:a16="http://schemas.microsoft.com/office/drawing/2014/main" id="{EF06E1FF-7095-4D4A-9B03-CE8E1F982FAB}"/>
                  </a:ext>
                </a:extLst>
              </p:cNvPr>
              <p:cNvCxnSpPr>
                <a:cxnSpLocks/>
                <a:stCxn id="52" idx="3"/>
                <a:endCxn id="51" idx="7"/>
              </p:cNvCxnSpPr>
              <p:nvPr/>
            </p:nvCxnSpPr>
            <p:spPr>
              <a:xfrm flipH="1">
                <a:off x="4733148" y="3085811"/>
                <a:ext cx="1262467" cy="860036"/>
              </a:xfrm>
              <a:prstGeom prst="line">
                <a:avLst/>
              </a:prstGeom>
              <a:noFill/>
              <a:ln w="19050">
                <a:solidFill>
                  <a:schemeClr val="bg2">
                    <a:lumMod val="2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1" name="Rectángulo 32">
                <a:extLst>
                  <a:ext uri="{FF2B5EF4-FFF2-40B4-BE49-F238E27FC236}">
                    <a16:creationId xmlns:a16="http://schemas.microsoft.com/office/drawing/2014/main" id="{E2800D60-7809-4CF7-B34A-FB83EDB18722}"/>
                  </a:ext>
                </a:extLst>
              </p:cNvPr>
              <p:cNvSpPr/>
              <p:nvPr/>
            </p:nvSpPr>
            <p:spPr>
              <a:xfrm>
                <a:off x="6796018" y="1999811"/>
                <a:ext cx="415498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8475</a:t>
                </a:r>
              </a:p>
            </p:txBody>
          </p:sp>
          <p:sp>
            <p:nvSpPr>
              <p:cNvPr id="62" name="Rectángulo 32">
                <a:extLst>
                  <a:ext uri="{FF2B5EF4-FFF2-40B4-BE49-F238E27FC236}">
                    <a16:creationId xmlns:a16="http://schemas.microsoft.com/office/drawing/2014/main" id="{E2800D60-7809-4CF7-B34A-FB83EDB18722}"/>
                  </a:ext>
                </a:extLst>
              </p:cNvPr>
              <p:cNvSpPr/>
              <p:nvPr/>
            </p:nvSpPr>
            <p:spPr>
              <a:xfrm>
                <a:off x="6136221" y="2510816"/>
                <a:ext cx="415498" cy="21544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  <p:txBody>
              <a:bodyPr wrap="none">
                <a:spAutoFit/>
              </a:bodyPr>
              <a:lstStyle/>
              <a:p>
                <a:r>
                  <a:rPr lang="es-MX" sz="800" dirty="0">
                    <a:latin typeface="Gill Sans"/>
                  </a:rPr>
                  <a:t>8015</a:t>
                </a:r>
              </a:p>
            </p:txBody>
          </p:sp>
        </p:grpSp>
        <p:sp>
          <p:nvSpPr>
            <p:cNvPr id="65" name="Rectángulo 32">
              <a:extLst>
                <a:ext uri="{FF2B5EF4-FFF2-40B4-BE49-F238E27FC236}">
                  <a16:creationId xmlns:a16="http://schemas.microsoft.com/office/drawing/2014/main" id="{E2800D60-7809-4CF7-B34A-FB83EDB18722}"/>
                </a:ext>
              </a:extLst>
            </p:cNvPr>
            <p:cNvSpPr/>
            <p:nvPr/>
          </p:nvSpPr>
          <p:spPr>
            <a:xfrm>
              <a:off x="3194349" y="3287048"/>
              <a:ext cx="35779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134</a:t>
              </a:r>
            </a:p>
          </p:txBody>
        </p:sp>
        <p:sp>
          <p:nvSpPr>
            <p:cNvPr id="66" name="Rectángulo 32">
              <a:extLst>
                <a:ext uri="{FF2B5EF4-FFF2-40B4-BE49-F238E27FC236}">
                  <a16:creationId xmlns:a16="http://schemas.microsoft.com/office/drawing/2014/main" id="{E2800D60-7809-4CF7-B34A-FB83EDB18722}"/>
                </a:ext>
              </a:extLst>
            </p:cNvPr>
            <p:cNvSpPr/>
            <p:nvPr/>
          </p:nvSpPr>
          <p:spPr>
            <a:xfrm>
              <a:off x="3952115" y="3915551"/>
              <a:ext cx="357790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135</a:t>
              </a:r>
            </a:p>
          </p:txBody>
        </p:sp>
        <p:sp>
          <p:nvSpPr>
            <p:cNvPr id="67" name="Rectángulo 32">
              <a:extLst>
                <a:ext uri="{FF2B5EF4-FFF2-40B4-BE49-F238E27FC236}">
                  <a16:creationId xmlns:a16="http://schemas.microsoft.com/office/drawing/2014/main" id="{E2800D60-7809-4CF7-B34A-FB83EDB18722}"/>
                </a:ext>
              </a:extLst>
            </p:cNvPr>
            <p:cNvSpPr/>
            <p:nvPr/>
          </p:nvSpPr>
          <p:spPr>
            <a:xfrm>
              <a:off x="4748143" y="2695169"/>
              <a:ext cx="415498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9515</a:t>
              </a:r>
            </a:p>
          </p:txBody>
        </p:sp>
      </p:grpSp>
      <p:sp>
        <p:nvSpPr>
          <p:cNvPr id="29" name="Título 1">
            <a:extLst>
              <a:ext uri="{FF2B5EF4-FFF2-40B4-BE49-F238E27FC236}">
                <a16:creationId xmlns:a16="http://schemas.microsoft.com/office/drawing/2014/main" id="{FEF28B6C-1334-45A4-8521-449BCEF1E5E3}"/>
              </a:ext>
            </a:extLst>
          </p:cNvPr>
          <p:cNvSpPr txBox="1">
            <a:spLocks/>
          </p:cNvSpPr>
          <p:nvPr/>
        </p:nvSpPr>
        <p:spPr bwMode="auto">
          <a:xfrm>
            <a:off x="255917" y="290421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</p:txBody>
      </p:sp>
    </p:spTree>
    <p:extLst>
      <p:ext uri="{BB962C8B-B14F-4D97-AF65-F5344CB8AC3E}">
        <p14:creationId xmlns:p14="http://schemas.microsoft.com/office/powerpoint/2010/main" val="42855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/>
          </p:cNvPr>
          <p:cNvSpPr txBox="1">
            <a:spLocks/>
          </p:cNvSpPr>
          <p:nvPr/>
        </p:nvSpPr>
        <p:spPr>
          <a:xfrm>
            <a:off x="609600" y="476806"/>
            <a:ext cx="5562600" cy="63182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Construcción del BMMH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B230E1A-445E-4FEA-89E3-5CAB3548F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757394"/>
              </p:ext>
            </p:extLst>
          </p:nvPr>
        </p:nvGraphicFramePr>
        <p:xfrm>
          <a:off x="1974573" y="1630017"/>
          <a:ext cx="4982816" cy="4781601"/>
        </p:xfrm>
        <a:graphic>
          <a:graphicData uri="http://schemas.openxmlformats.org/drawingml/2006/table">
            <a:tbl>
              <a:tblPr/>
              <a:tblGrid>
                <a:gridCol w="900322">
                  <a:extLst>
                    <a:ext uri="{9D8B030D-6E8A-4147-A177-3AD203B41FA5}">
                      <a16:colId xmlns:a16="http://schemas.microsoft.com/office/drawing/2014/main" val="3416701993"/>
                    </a:ext>
                  </a:extLst>
                </a:gridCol>
                <a:gridCol w="1614371">
                  <a:extLst>
                    <a:ext uri="{9D8B030D-6E8A-4147-A177-3AD203B41FA5}">
                      <a16:colId xmlns:a16="http://schemas.microsoft.com/office/drawing/2014/main" val="3332092360"/>
                    </a:ext>
                  </a:extLst>
                </a:gridCol>
                <a:gridCol w="838230">
                  <a:extLst>
                    <a:ext uri="{9D8B030D-6E8A-4147-A177-3AD203B41FA5}">
                      <a16:colId xmlns:a16="http://schemas.microsoft.com/office/drawing/2014/main" val="3356030734"/>
                    </a:ext>
                  </a:extLst>
                </a:gridCol>
                <a:gridCol w="1629893">
                  <a:extLst>
                    <a:ext uri="{9D8B030D-6E8A-4147-A177-3AD203B41FA5}">
                      <a16:colId xmlns:a16="http://schemas.microsoft.com/office/drawing/2014/main" val="3514922869"/>
                    </a:ext>
                  </a:extLst>
                </a:gridCol>
              </a:tblGrid>
              <a:tr h="4502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864298"/>
                  </a:ext>
                </a:extLst>
              </a:tr>
              <a:tr h="230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7732266"/>
                  </a:ext>
                </a:extLst>
              </a:tr>
              <a:tr h="230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0.89%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315377"/>
                  </a:ext>
                </a:extLst>
              </a:tr>
              <a:tr h="230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5.04%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64542"/>
                  </a:ext>
                </a:extLst>
              </a:tr>
              <a:tr h="230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RUBA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71.51%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88378"/>
                  </a:ext>
                </a:extLst>
              </a:tr>
              <a:tr h="4502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22.55%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819528"/>
                  </a:ext>
                </a:extLst>
              </a:tr>
              <a:tr h="230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18015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070162"/>
                  </a:ext>
                </a:extLst>
              </a:tr>
              <a:tr h="230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96.77%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761584"/>
                  </a:ext>
                </a:extLst>
              </a:tr>
              <a:tr h="4502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3.23%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7823664"/>
                  </a:ext>
                </a:extLst>
              </a:tr>
              <a:tr h="230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203052"/>
                  </a:ext>
                </a:extLst>
              </a:tr>
              <a:tr h="230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5.56%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2598"/>
                  </a:ext>
                </a:extLst>
              </a:tr>
              <a:tr h="230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SADASI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61.11%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2161421"/>
                  </a:ext>
                </a:extLst>
              </a:tr>
              <a:tr h="4502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33.33%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062925"/>
                  </a:ext>
                </a:extLst>
              </a:tr>
              <a:tr h="230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8489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0237260"/>
                  </a:ext>
                </a:extLst>
              </a:tr>
              <a:tr h="230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66.67%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8659902"/>
                  </a:ext>
                </a:extLst>
              </a:tr>
              <a:tr h="4502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33.33%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743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851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Imagen 6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94381" y="1922151"/>
            <a:ext cx="1811423" cy="1688425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-1" y="1411837"/>
            <a:ext cx="6388701" cy="5448161"/>
            <a:chOff x="-1" y="1411837"/>
            <a:chExt cx="6388701" cy="5448161"/>
          </a:xfrm>
        </p:grpSpPr>
        <p:pic>
          <p:nvPicPr>
            <p:cNvPr id="10" name="Picture 2" descr="C:\Users\IN335264\Desktop\EL BARREAL\YVASA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15" t="8700" r="23883" b="4265"/>
            <a:stretch/>
          </p:blipFill>
          <p:spPr bwMode="auto">
            <a:xfrm>
              <a:off x="-1" y="1411837"/>
              <a:ext cx="6388701" cy="5448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Rectángulo 32">
              <a:extLst>
                <a:ext uri="{FF2B5EF4-FFF2-40B4-BE49-F238E27FC236}">
                  <a16:creationId xmlns:a16="http://schemas.microsoft.com/office/drawing/2014/main" id="{E2800D60-7809-4CF7-B34A-FB83EDB18722}"/>
                </a:ext>
              </a:extLst>
            </p:cNvPr>
            <p:cNvSpPr/>
            <p:nvPr/>
          </p:nvSpPr>
          <p:spPr>
            <a:xfrm>
              <a:off x="4753157" y="4141362"/>
              <a:ext cx="338554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650</a:t>
              </a:r>
            </a:p>
          </p:txBody>
        </p:sp>
        <p:sp>
          <p:nvSpPr>
            <p:cNvPr id="44" name="Rectángulo 32">
              <a:extLst>
                <a:ext uri="{FF2B5EF4-FFF2-40B4-BE49-F238E27FC236}">
                  <a16:creationId xmlns:a16="http://schemas.microsoft.com/office/drawing/2014/main" id="{E2800D60-7809-4CF7-B34A-FB83EDB18722}"/>
                </a:ext>
              </a:extLst>
            </p:cNvPr>
            <p:cNvSpPr/>
            <p:nvPr/>
          </p:nvSpPr>
          <p:spPr>
            <a:xfrm>
              <a:off x="4321737" y="3786569"/>
              <a:ext cx="415498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8489</a:t>
              </a:r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5005401" y="4314245"/>
            <a:ext cx="1821424" cy="571399"/>
            <a:chOff x="5005401" y="4314245"/>
            <a:chExt cx="1821424" cy="571399"/>
          </a:xfrm>
        </p:grpSpPr>
        <p:cxnSp>
          <p:nvCxnSpPr>
            <p:cNvPr id="33" name="Conector recto 32">
              <a:extLst/>
            </p:cNvPr>
            <p:cNvCxnSpPr>
              <a:cxnSpLocks/>
            </p:cNvCxnSpPr>
            <p:nvPr/>
          </p:nvCxnSpPr>
          <p:spPr>
            <a:xfrm>
              <a:off x="5005401" y="4314245"/>
              <a:ext cx="666695" cy="571399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Conector recto 40">
              <a:extLst/>
            </p:cNvPr>
            <p:cNvCxnSpPr>
              <a:cxnSpLocks/>
            </p:cNvCxnSpPr>
            <p:nvPr/>
          </p:nvCxnSpPr>
          <p:spPr>
            <a:xfrm>
              <a:off x="5672096" y="4885643"/>
              <a:ext cx="1154729" cy="1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27418" y="2763789"/>
            <a:ext cx="2089845" cy="1064782"/>
            <a:chOff x="4736980" y="4820971"/>
            <a:chExt cx="2089845" cy="1064782"/>
          </a:xfrm>
        </p:grpSpPr>
        <p:cxnSp>
          <p:nvCxnSpPr>
            <p:cNvPr id="53" name="Conector recto 52">
              <a:extLst/>
            </p:cNvPr>
            <p:cNvCxnSpPr>
              <a:cxnSpLocks/>
            </p:cNvCxnSpPr>
            <p:nvPr/>
          </p:nvCxnSpPr>
          <p:spPr>
            <a:xfrm flipV="1">
              <a:off x="4736980" y="4820971"/>
              <a:ext cx="935116" cy="1064782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5" name="Conector recto 54">
              <a:extLst/>
            </p:cNvPr>
            <p:cNvCxnSpPr>
              <a:cxnSpLocks/>
            </p:cNvCxnSpPr>
            <p:nvPr/>
          </p:nvCxnSpPr>
          <p:spPr>
            <a:xfrm>
              <a:off x="5672096" y="4820971"/>
              <a:ext cx="1154729" cy="11138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63" name="Rectángulo 62">
            <a:extLst/>
          </p:cNvPr>
          <p:cNvSpPr/>
          <p:nvPr/>
        </p:nvSpPr>
        <p:spPr>
          <a:xfrm flipH="1">
            <a:off x="7765523" y="2815456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latin typeface="Gill Sans"/>
              </a:rPr>
              <a:t>66.67%</a:t>
            </a:r>
            <a:endParaRPr lang="es-MX" sz="800" dirty="0">
              <a:latin typeface="Gill Sans"/>
            </a:endParaRPr>
          </a:p>
        </p:txBody>
      </p:sp>
      <p:pic>
        <p:nvPicPr>
          <p:cNvPr id="73" name="Imagen 7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6732251" y="4009482"/>
            <a:ext cx="1850168" cy="1752323"/>
          </a:xfrm>
          <a:prstGeom prst="rect">
            <a:avLst/>
          </a:prstGeom>
        </p:spPr>
      </p:pic>
      <p:grpSp>
        <p:nvGrpSpPr>
          <p:cNvPr id="76" name="Grupo 75"/>
          <p:cNvGrpSpPr/>
          <p:nvPr/>
        </p:nvGrpSpPr>
        <p:grpSpPr>
          <a:xfrm>
            <a:off x="6258756" y="5900472"/>
            <a:ext cx="2120969" cy="861774"/>
            <a:chOff x="6258756" y="5900472"/>
            <a:chExt cx="2120969" cy="861774"/>
          </a:xfrm>
        </p:grpSpPr>
        <p:grpSp>
          <p:nvGrpSpPr>
            <p:cNvPr id="18" name="Grupo 17"/>
            <p:cNvGrpSpPr/>
            <p:nvPr/>
          </p:nvGrpSpPr>
          <p:grpSpPr>
            <a:xfrm>
              <a:off x="6258756" y="5900472"/>
              <a:ext cx="2120969" cy="861774"/>
              <a:chOff x="6258756" y="5900472"/>
              <a:chExt cx="2120969" cy="861774"/>
            </a:xfrm>
          </p:grpSpPr>
          <p:cxnSp>
            <p:nvCxnSpPr>
              <p:cNvPr id="2" name="Conector recto 7">
                <a:extLst>
                  <a:ext uri="{FF2B5EF4-FFF2-40B4-BE49-F238E27FC236}">
                    <a16:creationId xmlns:a16="http://schemas.microsoft.com/office/drawing/2014/main" id="{8B46B291-D729-4DB0-B15A-184E6E636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58757" y="6028441"/>
                <a:ext cx="180763" cy="0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3" name="Rectángulo 8">
                <a:extLst>
                  <a:ext uri="{FF2B5EF4-FFF2-40B4-BE49-F238E27FC236}">
                    <a16:creationId xmlns:a16="http://schemas.microsoft.com/office/drawing/2014/main" id="{54FB8B53-7DF7-4530-9A94-8FFF9E7CDA9F}"/>
                  </a:ext>
                </a:extLst>
              </p:cNvPr>
              <p:cNvSpPr/>
              <p:nvPr/>
            </p:nvSpPr>
            <p:spPr>
              <a:xfrm>
                <a:off x="6258757" y="6436100"/>
                <a:ext cx="180763" cy="103517"/>
              </a:xfrm>
              <a:prstGeom prst="rect">
                <a:avLst/>
              </a:prstGeom>
              <a:solidFill>
                <a:schemeClr val="accent6">
                  <a:alpha val="89804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4" name="Rectángulo 9">
                <a:extLst>
                  <a:ext uri="{FF2B5EF4-FFF2-40B4-BE49-F238E27FC236}">
                    <a16:creationId xmlns:a16="http://schemas.microsoft.com/office/drawing/2014/main" id="{BDF456B6-CB72-404F-9590-F9F8C5ED10A7}"/>
                  </a:ext>
                </a:extLst>
              </p:cNvPr>
              <p:cNvSpPr/>
              <p:nvPr/>
            </p:nvSpPr>
            <p:spPr>
              <a:xfrm>
                <a:off x="6258756" y="6112730"/>
                <a:ext cx="180763" cy="103517"/>
              </a:xfrm>
              <a:prstGeom prst="rect">
                <a:avLst/>
              </a:prstGeom>
              <a:solidFill>
                <a:srgbClr val="FAEF6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5" name="Rectángulo 10">
                <a:extLst>
                  <a:ext uri="{FF2B5EF4-FFF2-40B4-BE49-F238E27FC236}">
                    <a16:creationId xmlns:a16="http://schemas.microsoft.com/office/drawing/2014/main" id="{DBC5EC55-E5AF-47A5-A46A-6057121C0ADD}"/>
                  </a:ext>
                </a:extLst>
              </p:cNvPr>
              <p:cNvSpPr/>
              <p:nvPr/>
            </p:nvSpPr>
            <p:spPr>
              <a:xfrm>
                <a:off x="6258757" y="6284621"/>
                <a:ext cx="180763" cy="101696"/>
              </a:xfrm>
              <a:prstGeom prst="rect">
                <a:avLst/>
              </a:prstGeom>
              <a:solidFill>
                <a:srgbClr val="B27E7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6" name="CuadroTexto 11">
                <a:extLst>
                  <a:ext uri="{FF2B5EF4-FFF2-40B4-BE49-F238E27FC236}">
                    <a16:creationId xmlns:a16="http://schemas.microsoft.com/office/drawing/2014/main" id="{BDA77478-6BE4-401C-AD44-6B99C5DBFA8F}"/>
                  </a:ext>
                </a:extLst>
              </p:cNvPr>
              <p:cNvSpPr txBox="1"/>
              <p:nvPr/>
            </p:nvSpPr>
            <p:spPr>
              <a:xfrm>
                <a:off x="6564705" y="5900472"/>
                <a:ext cx="181502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>
                    <a:latin typeface="Gill Sans"/>
                  </a:rPr>
                  <a:t>Triángulo El Barreal</a:t>
                </a:r>
              </a:p>
              <a:p>
                <a:r>
                  <a:rPr lang="es-MX" sz="1000" dirty="0">
                    <a:latin typeface="Gill Sans"/>
                  </a:rPr>
                  <a:t>Construcción de Bordo</a:t>
                </a:r>
              </a:p>
              <a:p>
                <a:r>
                  <a:rPr lang="es-MX" sz="1000" dirty="0">
                    <a:latin typeface="Gill Sans"/>
                  </a:rPr>
                  <a:t>Diques</a:t>
                </a:r>
              </a:p>
              <a:p>
                <a:r>
                  <a:rPr lang="es-MX" sz="1000" dirty="0">
                    <a:latin typeface="Gill Sans"/>
                  </a:rPr>
                  <a:t>Arreglo de Bordo</a:t>
                </a:r>
              </a:p>
              <a:p>
                <a:r>
                  <a:rPr lang="es-MX" sz="1000" dirty="0">
                    <a:latin typeface="Gill Sans"/>
                  </a:rPr>
                  <a:t>YVASA</a:t>
                </a:r>
              </a:p>
            </p:txBody>
          </p:sp>
        </p:grpSp>
        <p:sp>
          <p:nvSpPr>
            <p:cNvPr id="75" name="Rectángulo 74">
              <a:extLst>
                <a:ext uri="{FF2B5EF4-FFF2-40B4-BE49-F238E27FC236}">
                  <a16:creationId xmlns:a16="http://schemas.microsoft.com/office/drawing/2014/main" id="{3C65A542-63F2-47D7-A0C7-A3D0A2A11320}"/>
                </a:ext>
              </a:extLst>
            </p:cNvPr>
            <p:cNvSpPr/>
            <p:nvPr/>
          </p:nvSpPr>
          <p:spPr>
            <a:xfrm>
              <a:off x="6259852" y="6603480"/>
              <a:ext cx="180763" cy="10351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</p:grpSp>
      <p:sp>
        <p:nvSpPr>
          <p:cNvPr id="27" name="Título 1">
            <a:extLst>
              <a:ext uri="{FF2B5EF4-FFF2-40B4-BE49-F238E27FC236}">
                <a16:creationId xmlns:a16="http://schemas.microsoft.com/office/drawing/2014/main" id="{E64813F1-7288-46DD-872F-EAA8FAD66E78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6447322" y="4535660"/>
            <a:ext cx="539882" cy="313066"/>
            <a:chOff x="7434993" y="3816190"/>
            <a:chExt cx="539882" cy="313066"/>
          </a:xfrm>
        </p:grpSpPr>
        <p:sp>
          <p:nvSpPr>
            <p:cNvPr id="32" name="Rectángulo 31">
              <a:extLst/>
            </p:cNvPr>
            <p:cNvSpPr/>
            <p:nvPr/>
          </p:nvSpPr>
          <p:spPr>
            <a:xfrm flipH="1">
              <a:off x="7434993" y="3816190"/>
              <a:ext cx="539882" cy="25391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square">
              <a:spAutoFit/>
            </a:bodyPr>
            <a:lstStyle/>
            <a:p>
              <a:r>
                <a:rPr lang="es-MX" sz="1050" dirty="0">
                  <a:latin typeface="Gill Sans"/>
                </a:rPr>
                <a:t>0.89</a:t>
              </a:r>
              <a:r>
                <a:rPr lang="es-MX" sz="800" dirty="0">
                  <a:latin typeface="Gill Sans"/>
                </a:rPr>
                <a:t>%</a:t>
              </a:r>
            </a:p>
          </p:txBody>
        </p:sp>
        <p:cxnSp>
          <p:nvCxnSpPr>
            <p:cNvPr id="36" name="Conector recto 35">
              <a:extLst/>
            </p:cNvPr>
            <p:cNvCxnSpPr>
              <a:cxnSpLocks/>
            </p:cNvCxnSpPr>
            <p:nvPr/>
          </p:nvCxnSpPr>
          <p:spPr>
            <a:xfrm flipH="1" flipV="1">
              <a:off x="7668095" y="4002014"/>
              <a:ext cx="257669" cy="127242"/>
            </a:xfrm>
            <a:prstGeom prst="line">
              <a:avLst/>
            </a:prstGeom>
            <a:noFill/>
            <a:ln w="6350">
              <a:solidFill>
                <a:schemeClr val="bg2">
                  <a:lumMod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1338855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57648" y="2808433"/>
            <a:ext cx="3448542" cy="3293355"/>
            <a:chOff x="-3160476" y="1836142"/>
            <a:chExt cx="2209117" cy="2109705"/>
          </a:xfrm>
        </p:grpSpPr>
        <p:pic>
          <p:nvPicPr>
            <p:cNvPr id="5" name="Picture 2" descr="C:\Users\IN335264\Desktop\EL BARREAL\YVASA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22" t="46942" r="36474" b="44690"/>
            <a:stretch/>
          </p:blipFill>
          <p:spPr bwMode="auto">
            <a:xfrm>
              <a:off x="-3160476" y="1836142"/>
              <a:ext cx="2209117" cy="210970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ángulo 32">
              <a:extLst/>
            </p:cNvPr>
            <p:cNvSpPr/>
            <p:nvPr/>
          </p:nvSpPr>
          <p:spPr>
            <a:xfrm>
              <a:off x="-2007267" y="2550888"/>
              <a:ext cx="294918" cy="16265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1050" dirty="0">
                  <a:latin typeface="Gill Sans"/>
                </a:rPr>
                <a:t>8475</a:t>
              </a:r>
            </a:p>
          </p:txBody>
        </p:sp>
        <p:sp>
          <p:nvSpPr>
            <p:cNvPr id="7" name="Rectángulo 32">
              <a:extLst/>
            </p:cNvPr>
            <p:cNvSpPr/>
            <p:nvPr/>
          </p:nvSpPr>
          <p:spPr>
            <a:xfrm>
              <a:off x="-2674386" y="3032605"/>
              <a:ext cx="339074" cy="16265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1050" dirty="0">
                  <a:latin typeface="Gill Sans"/>
                </a:rPr>
                <a:t>18015</a:t>
              </a: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1477344" y="4930088"/>
            <a:ext cx="3906186" cy="285699"/>
            <a:chOff x="5005401" y="4314245"/>
            <a:chExt cx="3906186" cy="285699"/>
          </a:xfrm>
        </p:grpSpPr>
        <p:cxnSp>
          <p:nvCxnSpPr>
            <p:cNvPr id="9" name="Conector recto 8">
              <a:extLst/>
            </p:cNvPr>
            <p:cNvCxnSpPr>
              <a:cxnSpLocks/>
            </p:cNvCxnSpPr>
            <p:nvPr/>
          </p:nvCxnSpPr>
          <p:spPr>
            <a:xfrm>
              <a:off x="5005401" y="4314245"/>
              <a:ext cx="785796" cy="285699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Conector recto 9">
              <a:extLst/>
            </p:cNvPr>
            <p:cNvCxnSpPr>
              <a:cxnSpLocks/>
            </p:cNvCxnSpPr>
            <p:nvPr/>
          </p:nvCxnSpPr>
          <p:spPr>
            <a:xfrm>
              <a:off x="5791197" y="4599944"/>
              <a:ext cx="3120390" cy="0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8" name="Grupo 17"/>
          <p:cNvGrpSpPr/>
          <p:nvPr/>
        </p:nvGrpSpPr>
        <p:grpSpPr>
          <a:xfrm>
            <a:off x="2388056" y="3248947"/>
            <a:ext cx="3146470" cy="649754"/>
            <a:chOff x="4736980" y="5235999"/>
            <a:chExt cx="3146470" cy="649754"/>
          </a:xfrm>
        </p:grpSpPr>
        <p:cxnSp>
          <p:nvCxnSpPr>
            <p:cNvPr id="19" name="Conector recto 18">
              <a:extLst/>
            </p:cNvPr>
            <p:cNvCxnSpPr>
              <a:cxnSpLocks/>
            </p:cNvCxnSpPr>
            <p:nvPr/>
          </p:nvCxnSpPr>
          <p:spPr>
            <a:xfrm flipV="1">
              <a:off x="4736980" y="5235999"/>
              <a:ext cx="1286432" cy="649754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Conector recto 19">
              <a:extLst/>
            </p:cNvPr>
            <p:cNvCxnSpPr>
              <a:cxnSpLocks/>
            </p:cNvCxnSpPr>
            <p:nvPr/>
          </p:nvCxnSpPr>
          <p:spPr>
            <a:xfrm>
              <a:off x="6023412" y="5238513"/>
              <a:ext cx="1860038" cy="11138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24" name="Imagen 2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30780" y="4343543"/>
            <a:ext cx="1877092" cy="1743468"/>
          </a:xfrm>
          <a:prstGeom prst="rect">
            <a:avLst/>
          </a:prstGeom>
        </p:spPr>
      </p:pic>
      <p:sp>
        <p:nvSpPr>
          <p:cNvPr id="26" name="Rectángulo 25">
            <a:extLst/>
          </p:cNvPr>
          <p:cNvSpPr/>
          <p:nvPr/>
        </p:nvSpPr>
        <p:spPr>
          <a:xfrm flipH="1">
            <a:off x="6169326" y="5422178"/>
            <a:ext cx="590226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latin typeface="Gill Sans"/>
              </a:rPr>
              <a:t>96.77%</a:t>
            </a:r>
            <a:endParaRPr lang="es-MX" sz="800" dirty="0">
              <a:latin typeface="Gill Sans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7209251" y="5955430"/>
            <a:ext cx="2120969" cy="861774"/>
            <a:chOff x="6258756" y="5900472"/>
            <a:chExt cx="2120969" cy="861774"/>
          </a:xfrm>
        </p:grpSpPr>
        <p:grpSp>
          <p:nvGrpSpPr>
            <p:cNvPr id="28" name="Grupo 27"/>
            <p:cNvGrpSpPr/>
            <p:nvPr/>
          </p:nvGrpSpPr>
          <p:grpSpPr>
            <a:xfrm>
              <a:off x="6258756" y="5900472"/>
              <a:ext cx="2120969" cy="861774"/>
              <a:chOff x="6258756" y="5900472"/>
              <a:chExt cx="2120969" cy="861774"/>
            </a:xfrm>
          </p:grpSpPr>
          <p:cxnSp>
            <p:nvCxnSpPr>
              <p:cNvPr id="30" name="Conector recto 7">
                <a:extLst/>
              </p:cNvPr>
              <p:cNvCxnSpPr>
                <a:cxnSpLocks/>
              </p:cNvCxnSpPr>
              <p:nvPr/>
            </p:nvCxnSpPr>
            <p:spPr>
              <a:xfrm>
                <a:off x="6258757" y="6028441"/>
                <a:ext cx="180763" cy="0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31" name="Rectángulo 8">
                <a:extLst/>
              </p:cNvPr>
              <p:cNvSpPr/>
              <p:nvPr/>
            </p:nvSpPr>
            <p:spPr>
              <a:xfrm>
                <a:off x="6258757" y="6436100"/>
                <a:ext cx="180763" cy="103517"/>
              </a:xfrm>
              <a:prstGeom prst="rect">
                <a:avLst/>
              </a:prstGeom>
              <a:solidFill>
                <a:schemeClr val="accent6">
                  <a:alpha val="89804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32" name="Rectángulo 9">
                <a:extLst/>
              </p:cNvPr>
              <p:cNvSpPr/>
              <p:nvPr/>
            </p:nvSpPr>
            <p:spPr>
              <a:xfrm>
                <a:off x="6258756" y="6112730"/>
                <a:ext cx="180763" cy="103517"/>
              </a:xfrm>
              <a:prstGeom prst="rect">
                <a:avLst/>
              </a:prstGeom>
              <a:solidFill>
                <a:srgbClr val="FAEF6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33" name="Rectángulo 10">
                <a:extLst/>
              </p:cNvPr>
              <p:cNvSpPr/>
              <p:nvPr/>
            </p:nvSpPr>
            <p:spPr>
              <a:xfrm>
                <a:off x="6258757" y="6284621"/>
                <a:ext cx="180763" cy="101696"/>
              </a:xfrm>
              <a:prstGeom prst="rect">
                <a:avLst/>
              </a:prstGeom>
              <a:solidFill>
                <a:srgbClr val="B27E7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34" name="CuadroTexto 11">
                <a:extLst/>
              </p:cNvPr>
              <p:cNvSpPr txBox="1"/>
              <p:nvPr/>
            </p:nvSpPr>
            <p:spPr>
              <a:xfrm>
                <a:off x="6564705" y="5900472"/>
                <a:ext cx="181502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>
                    <a:latin typeface="Gill Sans"/>
                  </a:rPr>
                  <a:t>Triángulo El Barreal</a:t>
                </a:r>
              </a:p>
              <a:p>
                <a:r>
                  <a:rPr lang="es-MX" sz="1000" dirty="0">
                    <a:latin typeface="Gill Sans"/>
                  </a:rPr>
                  <a:t>Construcción de Bordo</a:t>
                </a:r>
              </a:p>
              <a:p>
                <a:r>
                  <a:rPr lang="es-MX" sz="1000" dirty="0">
                    <a:latin typeface="Gill Sans"/>
                  </a:rPr>
                  <a:t>Diques</a:t>
                </a:r>
              </a:p>
              <a:p>
                <a:r>
                  <a:rPr lang="es-MX" sz="1000" dirty="0">
                    <a:latin typeface="Gill Sans"/>
                  </a:rPr>
                  <a:t>Arreglo de Bordo</a:t>
                </a:r>
              </a:p>
              <a:p>
                <a:r>
                  <a:rPr lang="es-MX" sz="1000" dirty="0">
                    <a:latin typeface="Gill Sans"/>
                  </a:rPr>
                  <a:t>YVASA</a:t>
                </a:r>
              </a:p>
            </p:txBody>
          </p:sp>
        </p:grpSp>
        <p:sp>
          <p:nvSpPr>
            <p:cNvPr id="29" name="Rectángulo 28">
              <a:extLst/>
            </p:cNvPr>
            <p:cNvSpPr/>
            <p:nvPr/>
          </p:nvSpPr>
          <p:spPr>
            <a:xfrm>
              <a:off x="6259852" y="6603480"/>
              <a:ext cx="180763" cy="10351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</p:grpSp>
      <p:pic>
        <p:nvPicPr>
          <p:cNvPr id="35" name="Imagen 3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394550">
            <a:off x="5292090" y="2374623"/>
            <a:ext cx="1816132" cy="1775952"/>
          </a:xfrm>
          <a:prstGeom prst="rect">
            <a:avLst/>
          </a:prstGeom>
        </p:spPr>
      </p:pic>
      <p:sp>
        <p:nvSpPr>
          <p:cNvPr id="38" name="Rectángulo 37">
            <a:extLst/>
          </p:cNvPr>
          <p:cNvSpPr/>
          <p:nvPr/>
        </p:nvSpPr>
        <p:spPr>
          <a:xfrm flipH="1">
            <a:off x="5343260" y="3130072"/>
            <a:ext cx="539882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square">
            <a:spAutoFit/>
          </a:bodyPr>
          <a:lstStyle/>
          <a:p>
            <a:r>
              <a:rPr lang="es-MX" sz="1050" dirty="0">
                <a:latin typeface="Gill Sans"/>
              </a:rPr>
              <a:t>5.56</a:t>
            </a:r>
            <a:r>
              <a:rPr lang="es-MX" sz="800" dirty="0">
                <a:latin typeface="Gill Sans"/>
              </a:rPr>
              <a:t>%</a:t>
            </a:r>
          </a:p>
        </p:txBody>
      </p:sp>
      <p:sp>
        <p:nvSpPr>
          <p:cNvPr id="36" name="Título 1">
            <a:extLst>
              <a:ext uri="{FF2B5EF4-FFF2-40B4-BE49-F238E27FC236}">
                <a16:creationId xmlns:a16="http://schemas.microsoft.com/office/drawing/2014/main" id="{D7A8CA9D-E26D-41BB-B045-912D38D2145D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</p:spTree>
    <p:extLst>
      <p:ext uri="{BB962C8B-B14F-4D97-AF65-F5344CB8AC3E}">
        <p14:creationId xmlns:p14="http://schemas.microsoft.com/office/powerpoint/2010/main" val="2924593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/>
          </p:cNvPr>
          <p:cNvSpPr txBox="1">
            <a:spLocks/>
          </p:cNvSpPr>
          <p:nvPr/>
        </p:nvSpPr>
        <p:spPr>
          <a:xfrm>
            <a:off x="708991" y="476805"/>
            <a:ext cx="5562600" cy="63182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Arreglo del BMMH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8D3ED59-BF59-41C2-979D-5F5DE1F82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648082"/>
              </p:ext>
            </p:extLst>
          </p:nvPr>
        </p:nvGraphicFramePr>
        <p:xfrm>
          <a:off x="1192695" y="2676938"/>
          <a:ext cx="6387547" cy="2650436"/>
        </p:xfrm>
        <a:graphic>
          <a:graphicData uri="http://schemas.openxmlformats.org/drawingml/2006/table">
            <a:tbl>
              <a:tblPr/>
              <a:tblGrid>
                <a:gridCol w="1139785">
                  <a:extLst>
                    <a:ext uri="{9D8B030D-6E8A-4147-A177-3AD203B41FA5}">
                      <a16:colId xmlns:a16="http://schemas.microsoft.com/office/drawing/2014/main" val="498464606"/>
                    </a:ext>
                  </a:extLst>
                </a:gridCol>
                <a:gridCol w="2469535">
                  <a:extLst>
                    <a:ext uri="{9D8B030D-6E8A-4147-A177-3AD203B41FA5}">
                      <a16:colId xmlns:a16="http://schemas.microsoft.com/office/drawing/2014/main" val="645022846"/>
                    </a:ext>
                  </a:extLst>
                </a:gridCol>
                <a:gridCol w="1139785">
                  <a:extLst>
                    <a:ext uri="{9D8B030D-6E8A-4147-A177-3AD203B41FA5}">
                      <a16:colId xmlns:a16="http://schemas.microsoft.com/office/drawing/2014/main" val="2705364104"/>
                    </a:ext>
                  </a:extLst>
                </a:gridCol>
                <a:gridCol w="1638442">
                  <a:extLst>
                    <a:ext uri="{9D8B030D-6E8A-4147-A177-3AD203B41FA5}">
                      <a16:colId xmlns:a16="http://schemas.microsoft.com/office/drawing/2014/main" val="4253322487"/>
                    </a:ext>
                  </a:extLst>
                </a:gridCol>
              </a:tblGrid>
              <a:tr h="6931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961053"/>
                  </a:ext>
                </a:extLst>
              </a:tr>
              <a:tr h="353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585897"/>
                  </a:ext>
                </a:extLst>
              </a:tr>
              <a:tr h="353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40.00%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9130372"/>
                  </a:ext>
                </a:extLst>
              </a:tr>
              <a:tr h="5444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22639"/>
                  </a:ext>
                </a:extLst>
              </a:tr>
              <a:tr h="353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0691742"/>
                  </a:ext>
                </a:extLst>
              </a:tr>
              <a:tr h="353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100.00%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483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457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/>
          <p:cNvGrpSpPr/>
          <p:nvPr/>
        </p:nvGrpSpPr>
        <p:grpSpPr>
          <a:xfrm>
            <a:off x="-1" y="1411837"/>
            <a:ext cx="6388701" cy="5448161"/>
            <a:chOff x="-1" y="1411837"/>
            <a:chExt cx="6388701" cy="5448161"/>
          </a:xfrm>
        </p:grpSpPr>
        <p:pic>
          <p:nvPicPr>
            <p:cNvPr id="3" name="Picture 2" descr="C:\Users\IN335264\Desktop\EL BARREAL\YVASA.png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15" t="8700" r="23883" b="4265"/>
            <a:stretch/>
          </p:blipFill>
          <p:spPr bwMode="auto">
            <a:xfrm>
              <a:off x="-1" y="1411837"/>
              <a:ext cx="6388701" cy="5448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ángulo 32">
              <a:extLst/>
            </p:cNvPr>
            <p:cNvSpPr/>
            <p:nvPr/>
          </p:nvSpPr>
          <p:spPr>
            <a:xfrm>
              <a:off x="3194349" y="3287048"/>
              <a:ext cx="357790" cy="2308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900" dirty="0">
                  <a:latin typeface="Gill Sans"/>
                </a:rPr>
                <a:t>134</a:t>
              </a:r>
            </a:p>
          </p:txBody>
        </p:sp>
        <p:sp>
          <p:nvSpPr>
            <p:cNvPr id="12" name="Rectángulo 32">
              <a:extLst/>
            </p:cNvPr>
            <p:cNvSpPr/>
            <p:nvPr/>
          </p:nvSpPr>
          <p:spPr>
            <a:xfrm>
              <a:off x="3952115" y="3915551"/>
              <a:ext cx="357790" cy="2308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900" dirty="0">
                  <a:latin typeface="Gill Sans"/>
                </a:rPr>
                <a:t>135</a:t>
              </a: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3552139" y="2428542"/>
            <a:ext cx="3632155" cy="940547"/>
            <a:chOff x="4337004" y="4705674"/>
            <a:chExt cx="3632155" cy="940547"/>
          </a:xfrm>
        </p:grpSpPr>
        <p:cxnSp>
          <p:nvCxnSpPr>
            <p:cNvPr id="25" name="Conector recto 24">
              <a:extLst/>
            </p:cNvPr>
            <p:cNvCxnSpPr>
              <a:cxnSpLocks/>
            </p:cNvCxnSpPr>
            <p:nvPr/>
          </p:nvCxnSpPr>
          <p:spPr>
            <a:xfrm flipV="1">
              <a:off x="4337004" y="4705674"/>
              <a:ext cx="1263701" cy="940547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Conector recto 25">
              <a:extLst/>
            </p:cNvPr>
            <p:cNvCxnSpPr>
              <a:cxnSpLocks/>
            </p:cNvCxnSpPr>
            <p:nvPr/>
          </p:nvCxnSpPr>
          <p:spPr>
            <a:xfrm>
              <a:off x="5600705" y="4705674"/>
              <a:ext cx="2368454" cy="0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0" name="Grupo 29"/>
          <p:cNvGrpSpPr/>
          <p:nvPr/>
        </p:nvGrpSpPr>
        <p:grpSpPr>
          <a:xfrm>
            <a:off x="4065373" y="4135917"/>
            <a:ext cx="3008753" cy="785669"/>
            <a:chOff x="4764529" y="3923401"/>
            <a:chExt cx="3008753" cy="785669"/>
          </a:xfrm>
        </p:grpSpPr>
        <p:cxnSp>
          <p:nvCxnSpPr>
            <p:cNvPr id="31" name="Conector recto 30">
              <a:extLst/>
            </p:cNvPr>
            <p:cNvCxnSpPr>
              <a:cxnSpLocks/>
            </p:cNvCxnSpPr>
            <p:nvPr/>
          </p:nvCxnSpPr>
          <p:spPr>
            <a:xfrm>
              <a:off x="4764529" y="3923401"/>
              <a:ext cx="1016586" cy="785669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Conector recto 31">
              <a:extLst/>
            </p:cNvPr>
            <p:cNvCxnSpPr>
              <a:cxnSpLocks/>
            </p:cNvCxnSpPr>
            <p:nvPr/>
          </p:nvCxnSpPr>
          <p:spPr>
            <a:xfrm>
              <a:off x="5781115" y="4709070"/>
              <a:ext cx="1992167" cy="0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9" name="Grupo 38"/>
          <p:cNvGrpSpPr/>
          <p:nvPr/>
        </p:nvGrpSpPr>
        <p:grpSpPr>
          <a:xfrm>
            <a:off x="6862228" y="4030967"/>
            <a:ext cx="1852904" cy="1741571"/>
            <a:chOff x="6862228" y="4611078"/>
            <a:chExt cx="1852904" cy="1741571"/>
          </a:xfrm>
        </p:grpSpPr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62228" y="4611078"/>
              <a:ext cx="1852904" cy="1741571"/>
            </a:xfrm>
            <a:prstGeom prst="rect">
              <a:avLst/>
            </a:prstGeom>
          </p:spPr>
        </p:pic>
        <p:sp>
          <p:nvSpPr>
            <p:cNvPr id="37" name="Rectángulo 36">
              <a:extLst/>
            </p:cNvPr>
            <p:cNvSpPr/>
            <p:nvPr/>
          </p:nvSpPr>
          <p:spPr>
            <a:xfrm flipH="1">
              <a:off x="7563163" y="5676094"/>
              <a:ext cx="487634" cy="25391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1050" dirty="0">
                  <a:latin typeface="Gill Sans"/>
                </a:rPr>
                <a:t>100%</a:t>
              </a:r>
              <a:endParaRPr lang="es-MX" sz="800" dirty="0">
                <a:latin typeface="Gill Sans"/>
              </a:endParaRPr>
            </a:p>
          </p:txBody>
        </p:sp>
      </p:grpSp>
      <p:grpSp>
        <p:nvGrpSpPr>
          <p:cNvPr id="40" name="Grupo 39"/>
          <p:cNvGrpSpPr/>
          <p:nvPr/>
        </p:nvGrpSpPr>
        <p:grpSpPr>
          <a:xfrm rot="10800000">
            <a:off x="6898828" y="1486989"/>
            <a:ext cx="1816304" cy="1848451"/>
            <a:chOff x="6898828" y="2067100"/>
            <a:chExt cx="1816304" cy="1848451"/>
          </a:xfrm>
        </p:grpSpPr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98828" y="2067100"/>
              <a:ext cx="1816304" cy="1848451"/>
            </a:xfrm>
            <a:prstGeom prst="rect">
              <a:avLst/>
            </a:prstGeom>
          </p:spPr>
        </p:pic>
        <p:sp>
          <p:nvSpPr>
            <p:cNvPr id="38" name="Rectángulo 37">
              <a:extLst/>
            </p:cNvPr>
            <p:cNvSpPr/>
            <p:nvPr/>
          </p:nvSpPr>
          <p:spPr>
            <a:xfrm rot="10800000" flipH="1">
              <a:off x="7996205" y="2743599"/>
              <a:ext cx="590226" cy="25391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1050" dirty="0">
                  <a:latin typeface="Gill Sans"/>
                </a:rPr>
                <a:t>40.00%</a:t>
              </a:r>
              <a:endParaRPr lang="es-MX" sz="800" dirty="0">
                <a:latin typeface="Gill Sans"/>
              </a:endParaRPr>
            </a:p>
          </p:txBody>
        </p:sp>
      </p:grpSp>
      <p:grpSp>
        <p:nvGrpSpPr>
          <p:cNvPr id="44" name="Grupo 43"/>
          <p:cNvGrpSpPr/>
          <p:nvPr/>
        </p:nvGrpSpPr>
        <p:grpSpPr>
          <a:xfrm>
            <a:off x="6258756" y="5900472"/>
            <a:ext cx="2120969" cy="861774"/>
            <a:chOff x="6258756" y="5900472"/>
            <a:chExt cx="2120969" cy="861774"/>
          </a:xfrm>
        </p:grpSpPr>
        <p:grpSp>
          <p:nvGrpSpPr>
            <p:cNvPr id="45" name="Grupo 44"/>
            <p:cNvGrpSpPr/>
            <p:nvPr/>
          </p:nvGrpSpPr>
          <p:grpSpPr>
            <a:xfrm>
              <a:off x="6258756" y="5900472"/>
              <a:ext cx="2120969" cy="861774"/>
              <a:chOff x="6258756" y="5900472"/>
              <a:chExt cx="2120969" cy="861774"/>
            </a:xfrm>
          </p:grpSpPr>
          <p:cxnSp>
            <p:nvCxnSpPr>
              <p:cNvPr id="47" name="Conector recto 7">
                <a:extLst/>
              </p:cNvPr>
              <p:cNvCxnSpPr>
                <a:cxnSpLocks/>
              </p:cNvCxnSpPr>
              <p:nvPr/>
            </p:nvCxnSpPr>
            <p:spPr>
              <a:xfrm>
                <a:off x="6258757" y="6028441"/>
                <a:ext cx="180763" cy="0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48" name="Rectángulo 8">
                <a:extLst/>
              </p:cNvPr>
              <p:cNvSpPr/>
              <p:nvPr/>
            </p:nvSpPr>
            <p:spPr>
              <a:xfrm>
                <a:off x="6258757" y="6436100"/>
                <a:ext cx="180763" cy="103517"/>
              </a:xfrm>
              <a:prstGeom prst="rect">
                <a:avLst/>
              </a:prstGeom>
              <a:solidFill>
                <a:schemeClr val="accent6">
                  <a:alpha val="89804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49" name="Rectángulo 9">
                <a:extLst/>
              </p:cNvPr>
              <p:cNvSpPr/>
              <p:nvPr/>
            </p:nvSpPr>
            <p:spPr>
              <a:xfrm>
                <a:off x="6258756" y="6112730"/>
                <a:ext cx="180763" cy="103517"/>
              </a:xfrm>
              <a:prstGeom prst="rect">
                <a:avLst/>
              </a:prstGeom>
              <a:solidFill>
                <a:srgbClr val="FAEF6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50" name="Rectángulo 10">
                <a:extLst/>
              </p:cNvPr>
              <p:cNvSpPr/>
              <p:nvPr/>
            </p:nvSpPr>
            <p:spPr>
              <a:xfrm>
                <a:off x="6258757" y="6284621"/>
                <a:ext cx="180763" cy="101696"/>
              </a:xfrm>
              <a:prstGeom prst="rect">
                <a:avLst/>
              </a:prstGeom>
              <a:solidFill>
                <a:srgbClr val="B27E7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51" name="CuadroTexto 11">
                <a:extLst/>
              </p:cNvPr>
              <p:cNvSpPr txBox="1"/>
              <p:nvPr/>
            </p:nvSpPr>
            <p:spPr>
              <a:xfrm>
                <a:off x="6564705" y="5900472"/>
                <a:ext cx="181502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>
                    <a:latin typeface="Gill Sans"/>
                  </a:rPr>
                  <a:t>Triángulo El Barreal</a:t>
                </a:r>
              </a:p>
              <a:p>
                <a:r>
                  <a:rPr lang="es-MX" sz="1000" dirty="0">
                    <a:latin typeface="Gill Sans"/>
                  </a:rPr>
                  <a:t>Construcción de Bordo</a:t>
                </a:r>
              </a:p>
              <a:p>
                <a:r>
                  <a:rPr lang="es-MX" sz="1000" dirty="0">
                    <a:latin typeface="Gill Sans"/>
                  </a:rPr>
                  <a:t>Diques</a:t>
                </a:r>
              </a:p>
              <a:p>
                <a:r>
                  <a:rPr lang="es-MX" sz="1000" dirty="0">
                    <a:latin typeface="Gill Sans"/>
                  </a:rPr>
                  <a:t>Arreglo de Bordo</a:t>
                </a:r>
              </a:p>
              <a:p>
                <a:r>
                  <a:rPr lang="es-MX" sz="1000" dirty="0">
                    <a:latin typeface="Gill Sans"/>
                  </a:rPr>
                  <a:t>YVASA</a:t>
                </a:r>
              </a:p>
            </p:txBody>
          </p:sp>
        </p:grpSp>
        <p:sp>
          <p:nvSpPr>
            <p:cNvPr id="46" name="Rectángulo 45">
              <a:extLst/>
            </p:cNvPr>
            <p:cNvSpPr/>
            <p:nvPr/>
          </p:nvSpPr>
          <p:spPr>
            <a:xfrm>
              <a:off x="6259852" y="6603480"/>
              <a:ext cx="180763" cy="10351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</p:grpSp>
      <p:sp>
        <p:nvSpPr>
          <p:cNvPr id="27" name="Título 1">
            <a:extLst>
              <a:ext uri="{FF2B5EF4-FFF2-40B4-BE49-F238E27FC236}">
                <a16:creationId xmlns:a16="http://schemas.microsoft.com/office/drawing/2014/main" id="{AAE5735D-866A-48FE-80B4-E73363A66D24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</p:spTree>
    <p:extLst>
      <p:ext uri="{BB962C8B-B14F-4D97-AF65-F5344CB8AC3E}">
        <p14:creationId xmlns:p14="http://schemas.microsoft.com/office/powerpoint/2010/main" val="2147037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/>
          </p:cNvPr>
          <p:cNvSpPr txBox="1">
            <a:spLocks/>
          </p:cNvSpPr>
          <p:nvPr/>
        </p:nvSpPr>
        <p:spPr>
          <a:xfrm>
            <a:off x="708991" y="476804"/>
            <a:ext cx="5562600" cy="6318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Construcción de Diques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7C37149-398F-475F-8B2D-45416A7DE8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456009"/>
              </p:ext>
            </p:extLst>
          </p:nvPr>
        </p:nvGraphicFramePr>
        <p:xfrm>
          <a:off x="1656522" y="2372139"/>
          <a:ext cx="5658679" cy="3286538"/>
        </p:xfrm>
        <a:graphic>
          <a:graphicData uri="http://schemas.openxmlformats.org/drawingml/2006/table">
            <a:tbl>
              <a:tblPr/>
              <a:tblGrid>
                <a:gridCol w="1031978">
                  <a:extLst>
                    <a:ext uri="{9D8B030D-6E8A-4147-A177-3AD203B41FA5}">
                      <a16:colId xmlns:a16="http://schemas.microsoft.com/office/drawing/2014/main" val="2434684055"/>
                    </a:ext>
                  </a:extLst>
                </a:gridCol>
                <a:gridCol w="2149954">
                  <a:extLst>
                    <a:ext uri="{9D8B030D-6E8A-4147-A177-3AD203B41FA5}">
                      <a16:colId xmlns:a16="http://schemas.microsoft.com/office/drawing/2014/main" val="2847359041"/>
                    </a:ext>
                  </a:extLst>
                </a:gridCol>
                <a:gridCol w="1031978">
                  <a:extLst>
                    <a:ext uri="{9D8B030D-6E8A-4147-A177-3AD203B41FA5}">
                      <a16:colId xmlns:a16="http://schemas.microsoft.com/office/drawing/2014/main" val="2574715667"/>
                    </a:ext>
                  </a:extLst>
                </a:gridCol>
                <a:gridCol w="1444769">
                  <a:extLst>
                    <a:ext uri="{9D8B030D-6E8A-4147-A177-3AD203B41FA5}">
                      <a16:colId xmlns:a16="http://schemas.microsoft.com/office/drawing/2014/main" val="1423982746"/>
                    </a:ext>
                  </a:extLst>
                </a:gridCol>
              </a:tblGrid>
              <a:tr h="6910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Desarrollador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Créditos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FFFFFF"/>
                          </a:solidFill>
                          <a:effectLst/>
                          <a:latin typeface="Gill Sans"/>
                        </a:rPr>
                        <a:t>Porcentaje en polígono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141760"/>
                  </a:ext>
                </a:extLst>
              </a:tr>
              <a:tr h="2566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9515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724999"/>
                  </a:ext>
                </a:extLst>
              </a:tr>
              <a:tr h="2566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6.25%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046663"/>
                  </a:ext>
                </a:extLst>
              </a:tr>
              <a:tr h="449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RUBA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50.00%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106114"/>
                  </a:ext>
                </a:extLst>
              </a:tr>
              <a:tr h="449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GRUPO ALIANZA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6.25%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90212"/>
                  </a:ext>
                </a:extLst>
              </a:tr>
              <a:tr h="6691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Venta Particulares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37.50%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7223753"/>
                  </a:ext>
                </a:extLst>
              </a:tr>
              <a:tr h="2566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3344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3782459"/>
                  </a:ext>
                </a:extLst>
              </a:tr>
              <a:tr h="2566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YVASA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100.00%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72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325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upo 43"/>
          <p:cNvGrpSpPr/>
          <p:nvPr/>
        </p:nvGrpSpPr>
        <p:grpSpPr>
          <a:xfrm>
            <a:off x="6258756" y="5900472"/>
            <a:ext cx="2120969" cy="861774"/>
            <a:chOff x="6258756" y="5900472"/>
            <a:chExt cx="2120969" cy="861774"/>
          </a:xfrm>
        </p:grpSpPr>
        <p:grpSp>
          <p:nvGrpSpPr>
            <p:cNvPr id="45" name="Grupo 44"/>
            <p:cNvGrpSpPr/>
            <p:nvPr/>
          </p:nvGrpSpPr>
          <p:grpSpPr>
            <a:xfrm>
              <a:off x="6258756" y="5900472"/>
              <a:ext cx="2120969" cy="861774"/>
              <a:chOff x="6258756" y="5900472"/>
              <a:chExt cx="2120969" cy="861774"/>
            </a:xfrm>
          </p:grpSpPr>
          <p:cxnSp>
            <p:nvCxnSpPr>
              <p:cNvPr id="47" name="Conector recto 7">
                <a:extLst/>
              </p:cNvPr>
              <p:cNvCxnSpPr>
                <a:cxnSpLocks/>
              </p:cNvCxnSpPr>
              <p:nvPr/>
            </p:nvCxnSpPr>
            <p:spPr>
              <a:xfrm>
                <a:off x="6258757" y="6028441"/>
                <a:ext cx="180763" cy="0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48" name="Rectángulo 8">
                <a:extLst/>
              </p:cNvPr>
              <p:cNvSpPr/>
              <p:nvPr/>
            </p:nvSpPr>
            <p:spPr>
              <a:xfrm>
                <a:off x="6258757" y="6436100"/>
                <a:ext cx="180763" cy="103517"/>
              </a:xfrm>
              <a:prstGeom prst="rect">
                <a:avLst/>
              </a:prstGeom>
              <a:solidFill>
                <a:schemeClr val="accent6">
                  <a:alpha val="89804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49" name="Rectángulo 9">
                <a:extLst/>
              </p:cNvPr>
              <p:cNvSpPr/>
              <p:nvPr/>
            </p:nvSpPr>
            <p:spPr>
              <a:xfrm>
                <a:off x="6258756" y="6112730"/>
                <a:ext cx="180763" cy="103517"/>
              </a:xfrm>
              <a:prstGeom prst="rect">
                <a:avLst/>
              </a:prstGeom>
              <a:solidFill>
                <a:srgbClr val="FAEF6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50" name="Rectángulo 10">
                <a:extLst/>
              </p:cNvPr>
              <p:cNvSpPr/>
              <p:nvPr/>
            </p:nvSpPr>
            <p:spPr>
              <a:xfrm>
                <a:off x="6258757" y="6284621"/>
                <a:ext cx="180763" cy="101696"/>
              </a:xfrm>
              <a:prstGeom prst="rect">
                <a:avLst/>
              </a:prstGeom>
              <a:solidFill>
                <a:srgbClr val="B27E7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51" name="CuadroTexto 11">
                <a:extLst/>
              </p:cNvPr>
              <p:cNvSpPr txBox="1"/>
              <p:nvPr/>
            </p:nvSpPr>
            <p:spPr>
              <a:xfrm>
                <a:off x="6564705" y="5900472"/>
                <a:ext cx="181502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>
                    <a:latin typeface="Gill Sans"/>
                  </a:rPr>
                  <a:t>Triángulo El Barreal</a:t>
                </a:r>
              </a:p>
              <a:p>
                <a:r>
                  <a:rPr lang="es-MX" sz="1000" dirty="0">
                    <a:latin typeface="Gill Sans"/>
                  </a:rPr>
                  <a:t>Construcción de Bordo</a:t>
                </a:r>
              </a:p>
              <a:p>
                <a:r>
                  <a:rPr lang="es-MX" sz="1000" dirty="0">
                    <a:latin typeface="Gill Sans"/>
                  </a:rPr>
                  <a:t>Diques</a:t>
                </a:r>
              </a:p>
              <a:p>
                <a:r>
                  <a:rPr lang="es-MX" sz="1000" dirty="0">
                    <a:latin typeface="Gill Sans"/>
                  </a:rPr>
                  <a:t>Arreglo de Bordo</a:t>
                </a:r>
              </a:p>
              <a:p>
                <a:r>
                  <a:rPr lang="es-MX" sz="1000" dirty="0">
                    <a:latin typeface="Gill Sans"/>
                  </a:rPr>
                  <a:t>YVASA</a:t>
                </a:r>
              </a:p>
            </p:txBody>
          </p:sp>
        </p:grpSp>
        <p:sp>
          <p:nvSpPr>
            <p:cNvPr id="46" name="Rectángulo 45">
              <a:extLst/>
            </p:cNvPr>
            <p:cNvSpPr/>
            <p:nvPr/>
          </p:nvSpPr>
          <p:spPr>
            <a:xfrm>
              <a:off x="6259852" y="6603480"/>
              <a:ext cx="180763" cy="10351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-34766" y="1409839"/>
            <a:ext cx="6388701" cy="5448161"/>
            <a:chOff x="-8901534" y="1409839"/>
            <a:chExt cx="6388701" cy="5448161"/>
          </a:xfrm>
        </p:grpSpPr>
        <p:pic>
          <p:nvPicPr>
            <p:cNvPr id="29" name="Picture 2" descr="C:\Users\IN335264\Desktop\EL BARREAL\YVASA.png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15" t="8700" r="23883" b="4265"/>
            <a:stretch/>
          </p:blipFill>
          <p:spPr bwMode="auto">
            <a:xfrm>
              <a:off x="-8901534" y="1409839"/>
              <a:ext cx="6388701" cy="5448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Rectángulo 32">
              <a:extLst/>
            </p:cNvPr>
            <p:cNvSpPr/>
            <p:nvPr/>
          </p:nvSpPr>
          <p:spPr>
            <a:xfrm>
              <a:off x="-4153390" y="2693171"/>
              <a:ext cx="415498" cy="21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800" dirty="0">
                  <a:latin typeface="Gill Sans"/>
                </a:rPr>
                <a:t>9515</a:t>
              </a: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5086192" y="2509610"/>
            <a:ext cx="1987934" cy="346201"/>
            <a:chOff x="4337004" y="5300021"/>
            <a:chExt cx="1987934" cy="346201"/>
          </a:xfrm>
        </p:grpSpPr>
        <p:cxnSp>
          <p:nvCxnSpPr>
            <p:cNvPr id="25" name="Conector recto 24">
              <a:extLst/>
            </p:cNvPr>
            <p:cNvCxnSpPr>
              <a:cxnSpLocks/>
            </p:cNvCxnSpPr>
            <p:nvPr/>
          </p:nvCxnSpPr>
          <p:spPr>
            <a:xfrm flipV="1">
              <a:off x="4337004" y="5306864"/>
              <a:ext cx="462412" cy="339358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Conector recto 25">
              <a:extLst/>
            </p:cNvPr>
            <p:cNvCxnSpPr>
              <a:cxnSpLocks/>
            </p:cNvCxnSpPr>
            <p:nvPr/>
          </p:nvCxnSpPr>
          <p:spPr>
            <a:xfrm flipV="1">
              <a:off x="4799416" y="5300021"/>
              <a:ext cx="1525522" cy="6843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537886">
            <a:off x="6895614" y="1601000"/>
            <a:ext cx="1822733" cy="1830907"/>
          </a:xfrm>
          <a:prstGeom prst="rect">
            <a:avLst/>
          </a:prstGeom>
        </p:spPr>
      </p:pic>
      <p:sp>
        <p:nvSpPr>
          <p:cNvPr id="60" name="Rectángulo 59">
            <a:extLst/>
          </p:cNvPr>
          <p:cNvSpPr/>
          <p:nvPr/>
        </p:nvSpPr>
        <p:spPr>
          <a:xfrm flipH="1">
            <a:off x="6932901" y="2382890"/>
            <a:ext cx="521297" cy="25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/>
          <a:p>
            <a:r>
              <a:rPr lang="es-MX" sz="1050" dirty="0">
                <a:latin typeface="Gill Sans"/>
              </a:rPr>
              <a:t>6.25%</a:t>
            </a:r>
            <a:endParaRPr lang="es-MX" sz="800" dirty="0">
              <a:latin typeface="Gill Sans"/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20217F41-2049-4950-A646-6C7D51F72834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</p:spTree>
    <p:extLst>
      <p:ext uri="{BB962C8B-B14F-4D97-AF65-F5344CB8AC3E}">
        <p14:creationId xmlns:p14="http://schemas.microsoft.com/office/powerpoint/2010/main" val="1290830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upo 43"/>
          <p:cNvGrpSpPr/>
          <p:nvPr/>
        </p:nvGrpSpPr>
        <p:grpSpPr>
          <a:xfrm>
            <a:off x="6258756" y="5900472"/>
            <a:ext cx="2120969" cy="861774"/>
            <a:chOff x="6258756" y="5900472"/>
            <a:chExt cx="2120969" cy="861774"/>
          </a:xfrm>
        </p:grpSpPr>
        <p:grpSp>
          <p:nvGrpSpPr>
            <p:cNvPr id="45" name="Grupo 44"/>
            <p:cNvGrpSpPr/>
            <p:nvPr/>
          </p:nvGrpSpPr>
          <p:grpSpPr>
            <a:xfrm>
              <a:off x="6258756" y="5900472"/>
              <a:ext cx="2120969" cy="861774"/>
              <a:chOff x="6258756" y="5900472"/>
              <a:chExt cx="2120969" cy="861774"/>
            </a:xfrm>
          </p:grpSpPr>
          <p:cxnSp>
            <p:nvCxnSpPr>
              <p:cNvPr id="47" name="Conector recto 7">
                <a:extLst/>
              </p:cNvPr>
              <p:cNvCxnSpPr>
                <a:cxnSpLocks/>
              </p:cNvCxnSpPr>
              <p:nvPr/>
            </p:nvCxnSpPr>
            <p:spPr>
              <a:xfrm>
                <a:off x="6258757" y="6028441"/>
                <a:ext cx="180763" cy="0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48" name="Rectángulo 8">
                <a:extLst/>
              </p:cNvPr>
              <p:cNvSpPr/>
              <p:nvPr/>
            </p:nvSpPr>
            <p:spPr>
              <a:xfrm>
                <a:off x="6258757" y="6436100"/>
                <a:ext cx="180763" cy="103517"/>
              </a:xfrm>
              <a:prstGeom prst="rect">
                <a:avLst/>
              </a:prstGeom>
              <a:solidFill>
                <a:schemeClr val="accent6">
                  <a:alpha val="89804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49" name="Rectángulo 9">
                <a:extLst/>
              </p:cNvPr>
              <p:cNvSpPr/>
              <p:nvPr/>
            </p:nvSpPr>
            <p:spPr>
              <a:xfrm>
                <a:off x="6258756" y="6112730"/>
                <a:ext cx="180763" cy="103517"/>
              </a:xfrm>
              <a:prstGeom prst="rect">
                <a:avLst/>
              </a:prstGeom>
              <a:solidFill>
                <a:srgbClr val="FAEF6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50" name="Rectángulo 10">
                <a:extLst/>
              </p:cNvPr>
              <p:cNvSpPr/>
              <p:nvPr/>
            </p:nvSpPr>
            <p:spPr>
              <a:xfrm>
                <a:off x="6258757" y="6284621"/>
                <a:ext cx="180763" cy="101696"/>
              </a:xfrm>
              <a:prstGeom prst="rect">
                <a:avLst/>
              </a:prstGeom>
              <a:solidFill>
                <a:srgbClr val="B27E7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/>
              </a:p>
            </p:txBody>
          </p:sp>
          <p:sp>
            <p:nvSpPr>
              <p:cNvPr id="51" name="CuadroTexto 11">
                <a:extLst/>
              </p:cNvPr>
              <p:cNvSpPr txBox="1"/>
              <p:nvPr/>
            </p:nvSpPr>
            <p:spPr>
              <a:xfrm>
                <a:off x="6564705" y="5900472"/>
                <a:ext cx="181502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1000" dirty="0">
                    <a:latin typeface="Gill Sans"/>
                  </a:rPr>
                  <a:t>Triángulo El Barreal</a:t>
                </a:r>
              </a:p>
              <a:p>
                <a:r>
                  <a:rPr lang="es-MX" sz="1000" dirty="0">
                    <a:latin typeface="Gill Sans"/>
                  </a:rPr>
                  <a:t>Construcción de Bordo</a:t>
                </a:r>
              </a:p>
              <a:p>
                <a:r>
                  <a:rPr lang="es-MX" sz="1000" dirty="0">
                    <a:latin typeface="Gill Sans"/>
                  </a:rPr>
                  <a:t>Diques</a:t>
                </a:r>
              </a:p>
              <a:p>
                <a:r>
                  <a:rPr lang="es-MX" sz="1000" dirty="0">
                    <a:latin typeface="Gill Sans"/>
                  </a:rPr>
                  <a:t>Arreglo de Bordo</a:t>
                </a:r>
              </a:p>
              <a:p>
                <a:r>
                  <a:rPr lang="es-MX" sz="1000" dirty="0">
                    <a:latin typeface="Gill Sans"/>
                  </a:rPr>
                  <a:t>YVASA</a:t>
                </a:r>
              </a:p>
            </p:txBody>
          </p:sp>
        </p:grpSp>
        <p:sp>
          <p:nvSpPr>
            <p:cNvPr id="46" name="Rectángulo 45">
              <a:extLst/>
            </p:cNvPr>
            <p:cNvSpPr/>
            <p:nvPr/>
          </p:nvSpPr>
          <p:spPr>
            <a:xfrm>
              <a:off x="6259852" y="6603480"/>
              <a:ext cx="180763" cy="10351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/>
            </a:p>
          </p:txBody>
        </p:sp>
      </p:grpSp>
      <p:pic>
        <p:nvPicPr>
          <p:cNvPr id="19" name="Picture 2" descr="C:\Users\IN335264\Desktop\EL BARREAL\YVAS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3" t="33401" r="41561" b="61864"/>
          <a:stretch/>
        </p:blipFill>
        <p:spPr bwMode="auto">
          <a:xfrm>
            <a:off x="542344" y="2855811"/>
            <a:ext cx="3196838" cy="3013998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38 CuadroTexto"/>
          <p:cNvSpPr txBox="1"/>
          <p:nvPr/>
        </p:nvSpPr>
        <p:spPr>
          <a:xfrm>
            <a:off x="1693205" y="4239699"/>
            <a:ext cx="447558" cy="246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none">
            <a:spAutoFit/>
          </a:bodyPr>
          <a:lstStyle>
            <a:defPPr>
              <a:defRPr lang="es-ES"/>
            </a:defPPr>
            <a:lvl1pPr>
              <a:defRPr sz="800">
                <a:latin typeface="Gill Sans"/>
              </a:defRPr>
            </a:lvl1pPr>
          </a:lstStyle>
          <a:p>
            <a:r>
              <a:rPr lang="es-MX" sz="1000" dirty="0"/>
              <a:t>3344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2213660" y="3606593"/>
            <a:ext cx="2625607" cy="598864"/>
            <a:chOff x="4337004" y="5047358"/>
            <a:chExt cx="2625607" cy="598864"/>
          </a:xfrm>
        </p:grpSpPr>
        <p:cxnSp>
          <p:nvCxnSpPr>
            <p:cNvPr id="25" name="Conector recto 24">
              <a:extLst/>
            </p:cNvPr>
            <p:cNvCxnSpPr>
              <a:cxnSpLocks/>
            </p:cNvCxnSpPr>
            <p:nvPr/>
          </p:nvCxnSpPr>
          <p:spPr>
            <a:xfrm flipV="1">
              <a:off x="4337004" y="5054201"/>
              <a:ext cx="1100085" cy="592021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Conector recto 25">
              <a:extLst/>
            </p:cNvPr>
            <p:cNvCxnSpPr>
              <a:cxnSpLocks/>
            </p:cNvCxnSpPr>
            <p:nvPr/>
          </p:nvCxnSpPr>
          <p:spPr>
            <a:xfrm flipV="1">
              <a:off x="5437089" y="5047358"/>
              <a:ext cx="1525522" cy="6843"/>
            </a:xfrm>
            <a:prstGeom prst="line">
              <a:avLst/>
            </a:prstGeom>
            <a:noFill/>
            <a:ln w="19050">
              <a:solidFill>
                <a:schemeClr val="bg2">
                  <a:lumMod val="2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2" name="Grupo 21"/>
          <p:cNvGrpSpPr/>
          <p:nvPr/>
        </p:nvGrpSpPr>
        <p:grpSpPr>
          <a:xfrm>
            <a:off x="4667233" y="2758233"/>
            <a:ext cx="1852904" cy="1741571"/>
            <a:chOff x="6862228" y="4611078"/>
            <a:chExt cx="1852904" cy="1741571"/>
          </a:xfrm>
        </p:grpSpPr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62228" y="4611078"/>
              <a:ext cx="1852904" cy="1741571"/>
            </a:xfrm>
            <a:prstGeom prst="rect">
              <a:avLst/>
            </a:prstGeom>
          </p:spPr>
        </p:pic>
        <p:sp>
          <p:nvSpPr>
            <p:cNvPr id="27" name="Rectángulo 26">
              <a:extLst/>
            </p:cNvPr>
            <p:cNvSpPr/>
            <p:nvPr/>
          </p:nvSpPr>
          <p:spPr>
            <a:xfrm flipH="1">
              <a:off x="7563163" y="5676094"/>
              <a:ext cx="487634" cy="25391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  <p:txBody>
            <a:bodyPr wrap="none">
              <a:spAutoFit/>
            </a:bodyPr>
            <a:lstStyle/>
            <a:p>
              <a:r>
                <a:rPr lang="es-MX" sz="1050" dirty="0">
                  <a:latin typeface="Gill Sans"/>
                </a:rPr>
                <a:t>100%</a:t>
              </a:r>
              <a:endParaRPr lang="es-MX" sz="800" dirty="0">
                <a:latin typeface="Gill Sans"/>
              </a:endParaRPr>
            </a:p>
          </p:txBody>
        </p:sp>
      </p:grpSp>
      <p:sp>
        <p:nvSpPr>
          <p:cNvPr id="28" name="Título 1">
            <a:extLst>
              <a:ext uri="{FF2B5EF4-FFF2-40B4-BE49-F238E27FC236}">
                <a16:creationId xmlns:a16="http://schemas.microsoft.com/office/drawing/2014/main" id="{D83AAE32-F339-4C05-B25D-E8639EA59009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CD0000"/>
                </a:solidFill>
                <a:latin typeface="Myriad Pro"/>
                <a:ea typeface="MS PGothic" panose="020B0600070205080204" pitchFamily="34" charset="-128"/>
                <a:cs typeface="Myriad Pro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MS PGothic" panose="020B0600070205080204" pitchFamily="34" charset="-128"/>
                <a:cs typeface="Myriad Pro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D0000"/>
                </a:solidFill>
                <a:latin typeface="Myriad Pro" charset="0"/>
                <a:ea typeface="ＭＳ Ｐゴシック" charset="0"/>
                <a:cs typeface="Myriad Pro" charset="0"/>
              </a:defRPr>
            </a:lvl9pPr>
          </a:lstStyle>
          <a:p>
            <a:r>
              <a:rPr lang="es-MX" dirty="0">
                <a:latin typeface="Gill Sans"/>
              </a:rPr>
              <a:t>Polígonos afectados</a:t>
            </a:r>
          </a:p>
          <a:p>
            <a:r>
              <a:rPr lang="es-MX" sz="2400" dirty="0">
                <a:latin typeface="Gill Sans"/>
              </a:rPr>
              <a:t>Porcentaje de créditos</a:t>
            </a:r>
          </a:p>
        </p:txBody>
      </p:sp>
    </p:spTree>
    <p:extLst>
      <p:ext uri="{BB962C8B-B14F-4D97-AF65-F5344CB8AC3E}">
        <p14:creationId xmlns:p14="http://schemas.microsoft.com/office/powerpoint/2010/main" val="1444015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27928" y="3243320"/>
            <a:ext cx="7108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0"/>
                <a:ea typeface="ＭＳ Ｐゴシック" pitchFamily="-109" charset="-128"/>
              </a:rPr>
              <a:t>YVASA</a:t>
            </a:r>
          </a:p>
        </p:txBody>
      </p:sp>
    </p:spTree>
    <p:extLst>
      <p:ext uri="{BB962C8B-B14F-4D97-AF65-F5344CB8AC3E}">
        <p14:creationId xmlns:p14="http://schemas.microsoft.com/office/powerpoint/2010/main" val="1587475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7831</TotalTime>
  <Words>584</Words>
  <Application>Microsoft Office PowerPoint</Application>
  <PresentationFormat>Carta (216 x 279 mm)</PresentationFormat>
  <Paragraphs>221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7" baseType="lpstr">
      <vt:lpstr>MS PGothic</vt:lpstr>
      <vt:lpstr>MS PGothic</vt:lpstr>
      <vt:lpstr>Arial</vt:lpstr>
      <vt:lpstr>Calibri</vt:lpstr>
      <vt:lpstr>Gill Sans</vt:lpstr>
      <vt:lpstr>Gill Sans MT</vt:lpstr>
      <vt:lpstr>Myriad Pro</vt:lpstr>
      <vt:lpstr>Myriad Pro Light</vt:lpstr>
      <vt:lpstr>Segoe UI</vt:lpstr>
      <vt:lpstr>Times New Roman</vt:lpstr>
      <vt:lpstr>Tema de Office</vt:lpstr>
      <vt:lpstr>Presentación de PowerPoint</vt:lpstr>
      <vt:lpstr>Grupo Sadasi</vt:lpstr>
      <vt:lpstr>Ubicación de los 83 polígonos afectados</vt:lpstr>
      <vt:lpstr>Definición de zonas con riesgo</vt:lpstr>
      <vt:lpstr>Definición de zonas con riesgo medio, alto y muy alto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Irma Susana Niño Estrada</dc:creator>
  <cp:lastModifiedBy>Urquiza Rivas Myrna</cp:lastModifiedBy>
  <cp:revision>403</cp:revision>
  <dcterms:created xsi:type="dcterms:W3CDTF">2015-01-27T17:54:18Z</dcterms:created>
  <dcterms:modified xsi:type="dcterms:W3CDTF">2018-08-21T15:17:46Z</dcterms:modified>
</cp:coreProperties>
</file>