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89" r:id="rId2"/>
    <p:sldId id="293" r:id="rId3"/>
    <p:sldId id="290" r:id="rId4"/>
    <p:sldId id="291" r:id="rId5"/>
    <p:sldId id="292" r:id="rId6"/>
    <p:sldId id="271" r:id="rId7"/>
    <p:sldId id="281" r:id="rId8"/>
    <p:sldId id="277" r:id="rId9"/>
    <p:sldId id="280" r:id="rId10"/>
    <p:sldId id="284" r:id="rId11"/>
    <p:sldId id="286" r:id="rId12"/>
    <p:sldId id="275" r:id="rId13"/>
    <p:sldId id="288" r:id="rId14"/>
    <p:sldId id="276" r:id="rId15"/>
    <p:sldId id="285" r:id="rId16"/>
  </p:sldIdLst>
  <p:sldSz cx="9144000" cy="6858000" type="letter"/>
  <p:notesSz cx="6858000" cy="91440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ías Ramírez Lucía Guadalupe" initials="MRL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8"/>
    <a:srgbClr val="C0504D"/>
    <a:srgbClr val="4F81BD"/>
    <a:srgbClr val="B988BA"/>
    <a:srgbClr val="BE90BF"/>
    <a:srgbClr val="038B03"/>
    <a:srgbClr val="E20000"/>
    <a:srgbClr val="CD0000"/>
    <a:srgbClr val="860043"/>
    <a:srgbClr val="FD8B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65" autoAdjust="0"/>
    <p:restoredTop sz="94280" autoAdjust="0"/>
  </p:normalViewPr>
  <p:slideViewPr>
    <p:cSldViewPr snapToGrid="0" snapToObjects="1">
      <p:cViewPr varScale="1">
        <p:scale>
          <a:sx n="72" d="100"/>
          <a:sy n="72" d="100"/>
        </p:scale>
        <p:origin x="1686" y="72"/>
      </p:cViewPr>
      <p:guideLst>
        <p:guide orient="horz" pos="311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A0B9C-65CB-46FE-8A4B-2BD8885ACE18}" type="datetimeFigureOut">
              <a:rPr lang="es-MX" smtClean="0"/>
              <a:t>15/08/2018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0F92D-62A6-492A-8A63-B9732ABAAA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2175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AFEE8-62C0-4D49-897D-2ED4D457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65A56C-4052-4E61-BEBF-DA132F179EFB}" type="datetimeFigureOut">
              <a:rPr lang="es-ES" altLang="es-MX"/>
              <a:pPr/>
              <a:t>15/08/2018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E8F0D5-0579-4501-B797-1D3EB1DC8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1D8621-94AF-4A45-A8BE-2FE57B78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61621-C83B-4FB7-949E-B4A9CE093DA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35576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5824EF-EA65-4DA1-BBB8-1853247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24ACA2-4CB6-478A-AE47-5FC876B7F9F9}" type="datetimeFigureOut">
              <a:rPr lang="es-ES" altLang="es-MX"/>
              <a:pPr/>
              <a:t>15/08/2018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05981E-7298-4503-BB36-112DB77AC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30D718-F345-4612-92FB-FA6A18877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0003A-BAFE-4F85-80C8-110939E28AF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19360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71E376-DCC9-4B4B-B05B-C83DA03CE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196C8-2003-43C2-B941-B5C03D568C7E}" type="datetimeFigureOut">
              <a:rPr lang="es-ES" altLang="es-MX"/>
              <a:pPr/>
              <a:t>15/08/2018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3CEF4A-8AF9-4061-8992-CAF7BE8EE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7D8352-2132-4E6D-B09E-2C0C4BD3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C6AAA-EC92-4907-B9D7-AF770D3C26D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5963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D0E00D13-A46C-4799-BCF5-F9CE444E2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F4FA51-7F15-47AA-AE56-C26E96980753}" type="datetimeFigureOut">
              <a:rPr lang="es-ES" altLang="es-MX"/>
              <a:pPr/>
              <a:t>15/08/2018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09D94591-DED9-401B-A204-07A06BD43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16B024E0-36FE-442C-951B-2B0BB6371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6B8DF-A06A-44E5-ACB4-57886F05207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85971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49A5EAD0-D4FB-4823-B31F-D6DC4379A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72EAB0-6038-4395-B5A8-BBC21956BD2A}" type="datetimeFigureOut">
              <a:rPr lang="es-ES" altLang="es-MX"/>
              <a:pPr/>
              <a:t>15/08/2018</a:t>
            </a:fld>
            <a:endParaRPr lang="es-ES" altLang="es-MX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464B94B4-5E50-47F4-A3AE-51823494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58C06782-DA8F-48C6-B75D-16001B9E7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F6DAE-3584-4F40-B2F1-84802CFA225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1444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73B0B607-A63C-4EC4-928F-418E2D6E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047846-21BB-4348-8C40-C900AD48AED6}" type="datetimeFigureOut">
              <a:rPr lang="es-ES" altLang="es-MX"/>
              <a:pPr/>
              <a:t>15/08/2018</a:t>
            </a:fld>
            <a:endParaRPr lang="es-ES" altLang="es-MX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196240B6-609D-4C5D-998C-3E5D5A78D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FB1D0C05-F965-4B44-9930-CA2453BA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681F4-516F-47C9-9281-C32A3E73F395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2581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F4880B87-437F-43FB-8812-B4943A07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ADB685-F83F-494B-9230-D73724D89FAC}" type="datetimeFigureOut">
              <a:rPr lang="es-ES" altLang="es-MX"/>
              <a:pPr/>
              <a:t>15/08/2018</a:t>
            </a:fld>
            <a:endParaRPr lang="es-ES" altLang="es-MX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5CCD1A8B-4281-4CC1-BC1A-F5E2B8F0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4BAC1367-9D34-4777-AED4-87E87E412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87B92-2C96-4B50-BE00-E1E8DCF7399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82967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720F1C73-7DBC-4932-B8D3-F598EDA6F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F17E0E-D142-45E4-AE6D-B4A93A3F8B21}" type="datetimeFigureOut">
              <a:rPr lang="es-ES" altLang="es-MX"/>
              <a:pPr/>
              <a:t>15/08/2018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421CA9C1-F1E0-47D5-A3AF-F56F48618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A11367B2-4C2B-45DE-95E4-3C593DA1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75FF6-41BE-4801-AE23-5FC2569DCE7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1399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61BB91EC-6007-42C3-9B7A-7067B2448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02CE6-4DF7-4437-86BD-7B8DA01B40E3}" type="datetimeFigureOut">
              <a:rPr lang="es-ES" altLang="es-MX"/>
              <a:pPr/>
              <a:t>15/08/2018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92CA5990-85B7-4F2E-B76D-F37C55C2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4CF050FD-BA4E-41C8-A024-BB5FBA73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86E6E-E65C-40C6-A395-1EF17012A427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58135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98B2F5BA-1895-42FA-A81F-8219A251F6C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EC33070B-E7F3-4FEB-B12C-EFC70EB048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EE4252-391A-49B2-97FE-386EA977A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Myriad Pro" charset="0"/>
              </a:defRPr>
            </a:lvl1pPr>
          </a:lstStyle>
          <a:p>
            <a:fld id="{269FFBF5-A606-4C4D-8A6A-CD75EF3BBAE4}" type="datetimeFigureOut">
              <a:rPr lang="es-ES" altLang="es-MX"/>
              <a:pPr/>
              <a:t>15/08/2018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B99260-A014-49E0-84C5-75EB4EA11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ea typeface="+mn-ea"/>
                <a:cs typeface="Myriad Pro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306733-D515-4424-BFFF-81BA5EC58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 charset="0"/>
              </a:defRPr>
            </a:lvl1pPr>
          </a:lstStyle>
          <a:p>
            <a:fld id="{51D2A773-7BC7-4895-9DBB-C194693D8887}" type="slidenum">
              <a:rPr lang="es-ES" altLang="es-MX"/>
              <a:pPr/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S PGothic" panose="020B0600070205080204" pitchFamily="34" charset="-128"/>
          <a:cs typeface="Myriad Pr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 Light"/>
          <a:ea typeface="MS PGothic" panose="020B0600070205080204" pitchFamily="34" charset="-128"/>
          <a:cs typeface="Myriad Pro Light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7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248569" y="3337838"/>
            <a:ext cx="71088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>
                <a:solidFill>
                  <a:schemeClr val="bg1">
                    <a:lumMod val="50000"/>
                  </a:schemeClr>
                </a:solidFill>
                <a:latin typeface="Gill Sans"/>
                <a:ea typeface="ＭＳ Ｐゴシック" pitchFamily="-109" charset="-128"/>
                <a:cs typeface="Gill Sans"/>
              </a:rPr>
              <a:t>Definición de zonas con riesgo medio, alto y muy alto</a:t>
            </a:r>
          </a:p>
        </p:txBody>
      </p:sp>
    </p:spTree>
    <p:extLst>
      <p:ext uri="{BB962C8B-B14F-4D97-AF65-F5344CB8AC3E}">
        <p14:creationId xmlns:p14="http://schemas.microsoft.com/office/powerpoint/2010/main" val="273010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DD9D-A5B4-4546-B7E5-8612BDA3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Grupo </a:t>
            </a:r>
            <a:r>
              <a:rPr lang="es-MX" dirty="0" err="1"/>
              <a:t>Sadasi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E5A388-4DEC-40A8-B7C9-9219CD34F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966" y="1586948"/>
            <a:ext cx="8229600" cy="4525963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Durante la actual administración Grupo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Sadasi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, ha colocado 2,271 créditos hipotecarios en Ciudad Juárez Chihuahua equivalentes a 822.6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El portafolio de esta empresa se concentra principalmente en créditos tradicionales (73 por ciento); en créditos cofinanciados (13 por ciento), segundo crédito (9 por ciento) e Infonavit Total (5 por ciento)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Respecto del nivel salarial de los acreditados, concentra más del 50 por ciento de su colocación con ingresos de hasta 2.6 UMAS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la colocación de créditos hipotecarios durante la actual administración, más del 50 por ciento son colocados con subsidio federal equivalente a 78.2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A partir de la Resolución del H. Consejo de Administración, emitida en el mes de junio del 2017, en donde se permite la colocación de créditos hipotecarios fuera del </a:t>
            </a:r>
            <a:r>
              <a:rPr lang="es-MX" sz="1600" i="1" dirty="0">
                <a:latin typeface="Arial" panose="020B0604020202020204" pitchFamily="34" charset="0"/>
                <a:cs typeface="Arial" panose="020B0604020202020204" pitchFamily="34" charset="0"/>
              </a:rPr>
              <a:t>Triángulo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ubicado en la cuenca de El Barreal en Ciudad Juárez Chihuahua esta empresa ha colocado 411 créditos hipotecarios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Esta empresa ha formalizado 359 créditos en zonas lagunares subsidiarias equivalentes a 101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271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POLIGON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3" y="1399215"/>
            <a:ext cx="5859518" cy="4969243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955" y="377373"/>
            <a:ext cx="54768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Gill Sans"/>
                <a:cs typeface="Segoe UI"/>
              </a:rPr>
              <a:t>Ubicación </a:t>
            </a:r>
            <a:r>
              <a:rPr sz="2400" dirty="0">
                <a:latin typeface="Gill Sans"/>
                <a:cs typeface="Segoe UI"/>
              </a:rPr>
              <a:t>de </a:t>
            </a:r>
            <a:r>
              <a:rPr sz="2400" spc="-5" dirty="0">
                <a:latin typeface="Gill Sans"/>
                <a:cs typeface="Segoe UI"/>
              </a:rPr>
              <a:t>los 83 polígonos</a:t>
            </a:r>
            <a:r>
              <a:rPr sz="2400" spc="114" dirty="0">
                <a:latin typeface="Gill Sans"/>
                <a:cs typeface="Segoe UI"/>
              </a:rPr>
              <a:t> </a:t>
            </a:r>
            <a:r>
              <a:rPr sz="2400" dirty="0">
                <a:latin typeface="Gill Sans"/>
                <a:cs typeface="Segoe UI"/>
              </a:rPr>
              <a:t>afectados</a:t>
            </a:r>
          </a:p>
        </p:txBody>
      </p:sp>
      <p:sp>
        <p:nvSpPr>
          <p:cNvPr id="4" name="object 4"/>
          <p:cNvSpPr/>
          <p:nvPr/>
        </p:nvSpPr>
        <p:spPr>
          <a:xfrm>
            <a:off x="6523481" y="2125217"/>
            <a:ext cx="396240" cy="0"/>
          </a:xfrm>
          <a:custGeom>
            <a:avLst/>
            <a:gdLst/>
            <a:ahLst/>
            <a:cxnLst/>
            <a:rect l="l" t="t" r="r" b="b"/>
            <a:pathLst>
              <a:path w="396240">
                <a:moveTo>
                  <a:pt x="0" y="0"/>
                </a:moveTo>
                <a:lnTo>
                  <a:pt x="395732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6595871" y="2346960"/>
            <a:ext cx="394970" cy="182880"/>
          </a:xfrm>
          <a:custGeom>
            <a:avLst/>
            <a:gdLst/>
            <a:ahLst/>
            <a:cxnLst/>
            <a:rect l="l" t="t" r="r" b="b"/>
            <a:pathLst>
              <a:path w="394970" h="182880">
                <a:moveTo>
                  <a:pt x="0" y="182879"/>
                </a:moveTo>
                <a:lnTo>
                  <a:pt x="394716" y="182879"/>
                </a:lnTo>
                <a:lnTo>
                  <a:pt x="394716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6591300" y="2703576"/>
            <a:ext cx="396240" cy="181610"/>
          </a:xfrm>
          <a:custGeom>
            <a:avLst/>
            <a:gdLst/>
            <a:ahLst/>
            <a:cxnLst/>
            <a:rect l="l" t="t" r="r" b="b"/>
            <a:pathLst>
              <a:path w="396240" h="181610">
                <a:moveTo>
                  <a:pt x="0" y="181355"/>
                </a:moveTo>
                <a:lnTo>
                  <a:pt x="396240" y="181355"/>
                </a:lnTo>
                <a:lnTo>
                  <a:pt x="396240" y="0"/>
                </a:lnTo>
                <a:lnTo>
                  <a:pt x="0" y="0"/>
                </a:lnTo>
                <a:lnTo>
                  <a:pt x="0" y="181355"/>
                </a:lnTo>
                <a:close/>
              </a:path>
            </a:pathLst>
          </a:custGeom>
          <a:ln w="9144">
            <a:solidFill>
              <a:srgbClr val="CD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997954" y="2002916"/>
            <a:ext cx="1307465" cy="88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Gill Sans"/>
                <a:cs typeface="Gill Sans MT"/>
              </a:rPr>
              <a:t>Cuenca El</a:t>
            </a:r>
            <a:r>
              <a:rPr sz="1200" spc="-35" dirty="0">
                <a:latin typeface="Gill Sans"/>
                <a:cs typeface="Gill Sans MT"/>
              </a:rPr>
              <a:t> </a:t>
            </a:r>
            <a:r>
              <a:rPr sz="1200" spc="-5" dirty="0">
                <a:latin typeface="Gill Sans"/>
                <a:cs typeface="Gill Sans MT"/>
              </a:rPr>
              <a:t>Barreal</a:t>
            </a:r>
            <a:endParaRPr sz="1200" dirty="0">
              <a:latin typeface="Gill Sans"/>
              <a:cs typeface="Gill Sans MT"/>
            </a:endParaRPr>
          </a:p>
          <a:p>
            <a:pPr marL="85090">
              <a:lnSpc>
                <a:spcPct val="100000"/>
              </a:lnSpc>
              <a:spcBef>
                <a:spcPts val="1115"/>
              </a:spcBef>
            </a:pPr>
            <a:r>
              <a:rPr sz="1200" spc="-5" dirty="0">
                <a:latin typeface="Gill Sans"/>
                <a:cs typeface="Gill Sans MT"/>
              </a:rPr>
              <a:t>TR</a:t>
            </a:r>
            <a:r>
              <a:rPr sz="1200" dirty="0">
                <a:latin typeface="Gill Sans"/>
                <a:cs typeface="Gill Sans MT"/>
              </a:rPr>
              <a:t> 100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 dirty="0">
              <a:latin typeface="Gill Sans"/>
              <a:cs typeface="Times New Roman"/>
            </a:endParaRPr>
          </a:p>
          <a:p>
            <a:pPr marL="8191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Gill Sans"/>
                <a:cs typeface="Gill Sans MT"/>
              </a:rPr>
              <a:t>Polígonos</a:t>
            </a:r>
            <a:r>
              <a:rPr sz="1200" spc="-55" dirty="0">
                <a:latin typeface="Gill Sans"/>
                <a:cs typeface="Gill Sans MT"/>
              </a:rPr>
              <a:t> </a:t>
            </a:r>
            <a:r>
              <a:rPr sz="1200" spc="-5" dirty="0">
                <a:latin typeface="Gill Sans"/>
                <a:cs typeface="Gill Sans MT"/>
              </a:rPr>
              <a:t>afectados</a:t>
            </a:r>
            <a:endParaRPr sz="1200" dirty="0">
              <a:latin typeface="Gill Sans"/>
              <a:cs typeface="Gill Sans MT"/>
            </a:endParaRPr>
          </a:p>
        </p:txBody>
      </p:sp>
      <p:sp>
        <p:nvSpPr>
          <p:cNvPr id="8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Información tomada del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824532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objeto&#10;&#10;Descripción generada con confianza alta">
            <a:extLst>
              <a:ext uri="{FF2B5EF4-FFF2-40B4-BE49-F238E27FC236}">
                <a16:creationId xmlns:a16="http://schemas.microsoft.com/office/drawing/2014/main" id="{9BEC1945-937B-447F-B85D-A7B643431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65" y="1489814"/>
            <a:ext cx="5548972" cy="4734444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93E27560-5D7D-42BC-9466-563EDB1408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8955" y="377373"/>
            <a:ext cx="54768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2400" dirty="0">
                <a:latin typeface="Gill Sans"/>
                <a:cs typeface="Segoe UI"/>
              </a:rPr>
              <a:t>Definición de zonas con riesgo</a:t>
            </a:r>
            <a:endParaRPr sz="2400" dirty="0">
              <a:latin typeface="Gill Sans"/>
              <a:cs typeface="Segoe U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7489478-E4F5-4BF5-AF4E-C097EB38866C}"/>
              </a:ext>
            </a:extLst>
          </p:cNvPr>
          <p:cNvSpPr/>
          <p:nvPr/>
        </p:nvSpPr>
        <p:spPr>
          <a:xfrm>
            <a:off x="6122236" y="1908313"/>
            <a:ext cx="543607" cy="198783"/>
          </a:xfrm>
          <a:prstGeom prst="rect">
            <a:avLst/>
          </a:prstGeom>
          <a:solidFill>
            <a:srgbClr val="207B3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0507963-59D1-4CCC-BA4F-892AA3A90C0F}"/>
              </a:ext>
            </a:extLst>
          </p:cNvPr>
          <p:cNvSpPr/>
          <p:nvPr/>
        </p:nvSpPr>
        <p:spPr>
          <a:xfrm>
            <a:off x="6122235" y="2266122"/>
            <a:ext cx="543607" cy="19878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71EF7D31-9A40-4EFD-B070-E30C66528FA7}"/>
              </a:ext>
            </a:extLst>
          </p:cNvPr>
          <p:cNvSpPr txBox="1"/>
          <p:nvPr/>
        </p:nvSpPr>
        <p:spPr>
          <a:xfrm>
            <a:off x="6665842" y="1909606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Muy bajo y bajo riesgo</a:t>
            </a: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041232FC-0A4C-4ECC-BFB3-9070C5D76EDA}"/>
              </a:ext>
            </a:extLst>
          </p:cNvPr>
          <p:cNvSpPr txBox="1"/>
          <p:nvPr/>
        </p:nvSpPr>
        <p:spPr>
          <a:xfrm>
            <a:off x="6665842" y="2267415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Medio, alto y muy alto riesgo</a:t>
            </a:r>
          </a:p>
        </p:txBody>
      </p:sp>
      <p:sp>
        <p:nvSpPr>
          <p:cNvPr id="12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Gráfica de realización propia con base en 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70704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8DBFFF6-B9F6-47C8-9465-F9FF2D01B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65" y="1455345"/>
            <a:ext cx="5589371" cy="4768913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70C25CCF-9890-41DF-9CCE-B4EB231DA7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8955" y="192707"/>
            <a:ext cx="54768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2400" dirty="0">
                <a:latin typeface="Gill Sans"/>
                <a:cs typeface="Segoe UI"/>
              </a:rPr>
              <a:t>Definición de zonas con riesgo medio, alto y muy alto</a:t>
            </a:r>
            <a:endParaRPr sz="2400" dirty="0">
              <a:latin typeface="Gill Sans"/>
              <a:cs typeface="Segoe UI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FD2FB0D-1CFB-4CF7-AB54-084F1A4366B8}"/>
              </a:ext>
            </a:extLst>
          </p:cNvPr>
          <p:cNvSpPr/>
          <p:nvPr/>
        </p:nvSpPr>
        <p:spPr>
          <a:xfrm>
            <a:off x="6122236" y="2587321"/>
            <a:ext cx="543607" cy="198783"/>
          </a:xfrm>
          <a:prstGeom prst="rect">
            <a:avLst/>
          </a:prstGeom>
          <a:solidFill>
            <a:srgbClr val="FCF48B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05DA575-6993-4856-B199-CA95B6487B6C}"/>
              </a:ext>
            </a:extLst>
          </p:cNvPr>
          <p:cNvSpPr/>
          <p:nvPr/>
        </p:nvSpPr>
        <p:spPr>
          <a:xfrm>
            <a:off x="6122235" y="2945130"/>
            <a:ext cx="543607" cy="19878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54287AC-0515-4A4E-956D-05A23F124EB4}"/>
              </a:ext>
            </a:extLst>
          </p:cNvPr>
          <p:cNvSpPr/>
          <p:nvPr/>
        </p:nvSpPr>
        <p:spPr>
          <a:xfrm>
            <a:off x="6122235" y="2266122"/>
            <a:ext cx="543607" cy="198783"/>
          </a:xfrm>
          <a:prstGeom prst="rect">
            <a:avLst/>
          </a:prstGeom>
          <a:solidFill>
            <a:srgbClr val="207B3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0C9EDBA9-ADB5-40AD-BF43-6F4C323F441E}"/>
              </a:ext>
            </a:extLst>
          </p:cNvPr>
          <p:cNvSpPr txBox="1"/>
          <p:nvPr/>
        </p:nvSpPr>
        <p:spPr>
          <a:xfrm>
            <a:off x="6665842" y="2946423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Preservación Lagunas Subsidiaria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A85EE2EB-745D-4885-B46F-691ACE8FD19B}"/>
              </a:ext>
            </a:extLst>
          </p:cNvPr>
          <p:cNvSpPr txBox="1"/>
          <p:nvPr/>
        </p:nvSpPr>
        <p:spPr>
          <a:xfrm>
            <a:off x="6665842" y="2590976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Riesgo mitigable</a:t>
            </a: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645E86E7-B0ED-48D8-BFC8-FA6EAE084710}"/>
              </a:ext>
            </a:extLst>
          </p:cNvPr>
          <p:cNvSpPr txBox="1"/>
          <p:nvPr/>
        </p:nvSpPr>
        <p:spPr>
          <a:xfrm>
            <a:off x="6665842" y="2267415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Muy bajo y bajo riesgo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A3C0BBB-F266-48E1-A204-BB563E39D3B5}"/>
              </a:ext>
            </a:extLst>
          </p:cNvPr>
          <p:cNvSpPr/>
          <p:nvPr/>
        </p:nvSpPr>
        <p:spPr>
          <a:xfrm>
            <a:off x="6122234" y="3297254"/>
            <a:ext cx="543607" cy="198783"/>
          </a:xfrm>
          <a:prstGeom prst="rect">
            <a:avLst/>
          </a:prstGeom>
          <a:solidFill>
            <a:srgbClr val="94D6E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5F9AFB57-3BB4-48BE-9F94-9E0C5278C3E9}"/>
              </a:ext>
            </a:extLst>
          </p:cNvPr>
          <p:cNvSpPr txBox="1"/>
          <p:nvPr/>
        </p:nvSpPr>
        <p:spPr>
          <a:xfrm>
            <a:off x="6665841" y="3297900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TR 100</a:t>
            </a:r>
          </a:p>
        </p:txBody>
      </p:sp>
      <p:sp>
        <p:nvSpPr>
          <p:cNvPr id="20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Gráfica de realización propia con base en 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270130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215107" y="3483076"/>
            <a:ext cx="7108822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rgbClr val="CD0000"/>
                </a:solidFill>
                <a:latin typeface="Gill Sans"/>
                <a:cs typeface="Myriad Pro"/>
              </a:defRPr>
            </a:lvl1pPr>
            <a:lvl2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2pPr>
            <a:lvl3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3pPr>
            <a:lvl4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4pPr>
            <a:lvl5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5pPr>
            <a:lvl6pPr marL="4572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Grupo SADASI</a:t>
            </a:r>
          </a:p>
        </p:txBody>
      </p:sp>
    </p:spTree>
    <p:extLst>
      <p:ext uri="{BB962C8B-B14F-4D97-AF65-F5344CB8AC3E}">
        <p14:creationId xmlns:p14="http://schemas.microsoft.com/office/powerpoint/2010/main" val="4182403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E2F9E2D-6D60-402F-9E5C-194227A459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90" t="24878" r="23598" b="3993"/>
          <a:stretch/>
        </p:blipFill>
        <p:spPr>
          <a:xfrm>
            <a:off x="-17252" y="1397481"/>
            <a:ext cx="6405953" cy="54260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9367C4A-CA02-4C7D-B21E-8689F7504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B46B291-D729-4DB0-B15A-184E6E636D2C}"/>
              </a:ext>
            </a:extLst>
          </p:cNvPr>
          <p:cNvCxnSpPr/>
          <p:nvPr/>
        </p:nvCxnSpPr>
        <p:spPr>
          <a:xfrm>
            <a:off x="6258757" y="6028441"/>
            <a:ext cx="29296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54FB8B53-7DF7-4530-9A94-8FFF9E7CDA9F}"/>
              </a:ext>
            </a:extLst>
          </p:cNvPr>
          <p:cNvSpPr/>
          <p:nvPr/>
        </p:nvSpPr>
        <p:spPr>
          <a:xfrm>
            <a:off x="6258757" y="6436100"/>
            <a:ext cx="292963" cy="103517"/>
          </a:xfrm>
          <a:prstGeom prst="rect">
            <a:avLst/>
          </a:prstGeom>
          <a:solidFill>
            <a:srgbClr val="B3BB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DF456B6-CB72-404F-9590-F9F8C5ED10A7}"/>
              </a:ext>
            </a:extLst>
          </p:cNvPr>
          <p:cNvSpPr/>
          <p:nvPr/>
        </p:nvSpPr>
        <p:spPr>
          <a:xfrm>
            <a:off x="6258756" y="6112730"/>
            <a:ext cx="292963" cy="103517"/>
          </a:xfrm>
          <a:prstGeom prst="rect">
            <a:avLst/>
          </a:prstGeom>
          <a:solidFill>
            <a:srgbClr val="FAEF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BC5EC55-E5AF-47A5-A46A-6057121C0ADD}"/>
              </a:ext>
            </a:extLst>
          </p:cNvPr>
          <p:cNvSpPr/>
          <p:nvPr/>
        </p:nvSpPr>
        <p:spPr>
          <a:xfrm>
            <a:off x="6258757" y="6284621"/>
            <a:ext cx="292963" cy="101696"/>
          </a:xfrm>
          <a:prstGeom prst="rect">
            <a:avLst/>
          </a:prstGeom>
          <a:solidFill>
            <a:srgbClr val="B27E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DA77478-6BE4-401C-AD44-6B99C5DBFA8F}"/>
              </a:ext>
            </a:extLst>
          </p:cNvPr>
          <p:cNvSpPr txBox="1"/>
          <p:nvPr/>
        </p:nvSpPr>
        <p:spPr>
          <a:xfrm>
            <a:off x="6564705" y="5900472"/>
            <a:ext cx="2941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Gill Sans"/>
              </a:rPr>
              <a:t>Triángulo El Barreal</a:t>
            </a:r>
          </a:p>
          <a:p>
            <a:r>
              <a:rPr lang="es-MX" sz="1000" dirty="0">
                <a:latin typeface="Gill Sans"/>
              </a:rPr>
              <a:t>Construcción de Bordo</a:t>
            </a:r>
          </a:p>
          <a:p>
            <a:r>
              <a:rPr lang="es-MX" sz="1000" dirty="0">
                <a:latin typeface="Gill Sans"/>
              </a:rPr>
              <a:t>Diques</a:t>
            </a:r>
          </a:p>
          <a:p>
            <a:r>
              <a:rPr lang="es-MX" sz="1000" dirty="0">
                <a:latin typeface="Gill Sans"/>
              </a:rPr>
              <a:t>Lagunas</a:t>
            </a:r>
          </a:p>
        </p:txBody>
      </p:sp>
      <p:grpSp>
        <p:nvGrpSpPr>
          <p:cNvPr id="51" name="Grupo 50">
            <a:extLst>
              <a:ext uri="{FF2B5EF4-FFF2-40B4-BE49-F238E27FC236}">
                <a16:creationId xmlns:a16="http://schemas.microsoft.com/office/drawing/2014/main" id="{424EF67B-83E1-45E6-A46E-5F9213976462}"/>
              </a:ext>
            </a:extLst>
          </p:cNvPr>
          <p:cNvGrpSpPr/>
          <p:nvPr/>
        </p:nvGrpSpPr>
        <p:grpSpPr>
          <a:xfrm>
            <a:off x="3286663" y="1573429"/>
            <a:ext cx="2734715" cy="3422482"/>
            <a:chOff x="3286663" y="1547550"/>
            <a:chExt cx="2734715" cy="3422482"/>
          </a:xfrm>
        </p:grpSpPr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8565ADF1-7349-4BC0-AA6B-4D7CB2CAB60B}"/>
                </a:ext>
              </a:extLst>
            </p:cNvPr>
            <p:cNvSpPr/>
            <p:nvPr/>
          </p:nvSpPr>
          <p:spPr>
            <a:xfrm>
              <a:off x="3286663" y="1547550"/>
              <a:ext cx="439947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square">
              <a:spAutoFit/>
            </a:bodyPr>
            <a:lstStyle/>
            <a:p>
              <a:r>
                <a:rPr lang="es-MX" sz="800" dirty="0">
                  <a:latin typeface="Gill Sans"/>
                </a:rPr>
                <a:t>2936</a:t>
              </a:r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0383DDDA-7E4D-4E58-9192-31F558B8C600}"/>
                </a:ext>
              </a:extLst>
            </p:cNvPr>
            <p:cNvSpPr/>
            <p:nvPr/>
          </p:nvSpPr>
          <p:spPr>
            <a:xfrm>
              <a:off x="5019509" y="4245634"/>
              <a:ext cx="441146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20476</a:t>
              </a: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37D3839F-AA56-4D5A-8CD0-CD658907369D}"/>
                </a:ext>
              </a:extLst>
            </p:cNvPr>
            <p:cNvSpPr/>
            <p:nvPr/>
          </p:nvSpPr>
          <p:spPr>
            <a:xfrm>
              <a:off x="4743471" y="4590686"/>
              <a:ext cx="338554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153</a:t>
              </a:r>
            </a:p>
          </p:txBody>
        </p:sp>
        <p:sp>
          <p:nvSpPr>
            <p:cNvPr id="37" name="Rectángulo 36">
              <a:extLst>
                <a:ext uri="{FF2B5EF4-FFF2-40B4-BE49-F238E27FC236}">
                  <a16:creationId xmlns:a16="http://schemas.microsoft.com/office/drawing/2014/main" id="{5B334C71-D89E-4379-94A7-1043035817A8}"/>
                </a:ext>
              </a:extLst>
            </p:cNvPr>
            <p:cNvSpPr/>
            <p:nvPr/>
          </p:nvSpPr>
          <p:spPr>
            <a:xfrm>
              <a:off x="5002261" y="4754588"/>
              <a:ext cx="441146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17941</a:t>
              </a:r>
            </a:p>
          </p:txBody>
        </p:sp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4CE4FCEB-341E-459B-BC38-4BD48177DBE3}"/>
                </a:ext>
              </a:extLst>
            </p:cNvPr>
            <p:cNvSpPr/>
            <p:nvPr/>
          </p:nvSpPr>
          <p:spPr>
            <a:xfrm>
              <a:off x="5580232" y="4245634"/>
              <a:ext cx="441146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17441</a:t>
              </a: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8C08FBCC-9A05-4315-B7CF-90097CB5C028}"/>
              </a:ext>
            </a:extLst>
          </p:cNvPr>
          <p:cNvGrpSpPr/>
          <p:nvPr/>
        </p:nvGrpSpPr>
        <p:grpSpPr>
          <a:xfrm>
            <a:off x="4614077" y="5142765"/>
            <a:ext cx="968272" cy="491503"/>
            <a:chOff x="4614077" y="5142765"/>
            <a:chExt cx="968272" cy="491503"/>
          </a:xfrm>
        </p:grpSpPr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68ADCFCD-41D3-4175-AA0E-18C285A00A3B}"/>
                </a:ext>
              </a:extLst>
            </p:cNvPr>
            <p:cNvSpPr/>
            <p:nvPr/>
          </p:nvSpPr>
          <p:spPr>
            <a:xfrm>
              <a:off x="4614077" y="5418824"/>
              <a:ext cx="338554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191</a:t>
              </a:r>
            </a:p>
          </p:txBody>
        </p:sp>
        <p:sp>
          <p:nvSpPr>
            <p:cNvPr id="40" name="Rectángulo 39">
              <a:extLst>
                <a:ext uri="{FF2B5EF4-FFF2-40B4-BE49-F238E27FC236}">
                  <a16:creationId xmlns:a16="http://schemas.microsoft.com/office/drawing/2014/main" id="{80E1B255-DB96-4D77-A28A-EFA478659EF2}"/>
                </a:ext>
              </a:extLst>
            </p:cNvPr>
            <p:cNvSpPr/>
            <p:nvPr/>
          </p:nvSpPr>
          <p:spPr>
            <a:xfrm>
              <a:off x="5243795" y="5142765"/>
              <a:ext cx="338554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186</a:t>
              </a: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46024299-1AF2-4D6E-AEEF-AC70BEF14977}"/>
              </a:ext>
            </a:extLst>
          </p:cNvPr>
          <p:cNvGrpSpPr/>
          <p:nvPr/>
        </p:nvGrpSpPr>
        <p:grpSpPr>
          <a:xfrm>
            <a:off x="4605181" y="932342"/>
            <a:ext cx="3058559" cy="3376336"/>
            <a:chOff x="4605181" y="932342"/>
            <a:chExt cx="3058559" cy="3376336"/>
          </a:xfrm>
        </p:grpSpPr>
        <p:grpSp>
          <p:nvGrpSpPr>
            <p:cNvPr id="47" name="Grupo 46">
              <a:extLst>
                <a:ext uri="{FF2B5EF4-FFF2-40B4-BE49-F238E27FC236}">
                  <a16:creationId xmlns:a16="http://schemas.microsoft.com/office/drawing/2014/main" id="{964C5350-806E-468D-BD44-BB83BD2FC771}"/>
                </a:ext>
              </a:extLst>
            </p:cNvPr>
            <p:cNvGrpSpPr/>
            <p:nvPr/>
          </p:nvGrpSpPr>
          <p:grpSpPr>
            <a:xfrm>
              <a:off x="4924017" y="932342"/>
              <a:ext cx="2739723" cy="2547307"/>
              <a:chOff x="4924017" y="906463"/>
              <a:chExt cx="2739723" cy="2547307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558BC856-2C4C-4761-B21E-31CC1FD475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5027" t="10002" r="10142" b="11755"/>
              <a:stretch/>
            </p:blipFill>
            <p:spPr>
              <a:xfrm>
                <a:off x="5246408" y="906463"/>
                <a:ext cx="2417332" cy="225943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</p:pic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4EFAB1A1-1CD1-49BA-A6E9-CDED41DAE0A7}"/>
                  </a:ext>
                </a:extLst>
              </p:cNvPr>
              <p:cNvSpPr/>
              <p:nvPr/>
            </p:nvSpPr>
            <p:spPr>
              <a:xfrm>
                <a:off x="5893109" y="1863581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8475</a:t>
                </a:r>
              </a:p>
            </p:txBody>
          </p:sp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9E3B3263-BA29-4692-9203-489BA88F502B}"/>
                  </a:ext>
                </a:extLst>
              </p:cNvPr>
              <p:cNvSpPr/>
              <p:nvPr/>
            </p:nvSpPr>
            <p:spPr>
              <a:xfrm>
                <a:off x="5369390" y="1748141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2905</a:t>
                </a:r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851F2B15-1F3C-43DA-B2DF-C3041564FF3C}"/>
                  </a:ext>
                </a:extLst>
              </p:cNvPr>
              <p:cNvSpPr/>
              <p:nvPr/>
            </p:nvSpPr>
            <p:spPr>
              <a:xfrm>
                <a:off x="5590180" y="1848144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2906</a:t>
                </a:r>
              </a:p>
            </p:txBody>
          </p:sp>
          <p:sp>
            <p:nvSpPr>
              <p:cNvPr id="19" name="Rectángulo 18">
                <a:extLst>
                  <a:ext uri="{FF2B5EF4-FFF2-40B4-BE49-F238E27FC236}">
                    <a16:creationId xmlns:a16="http://schemas.microsoft.com/office/drawing/2014/main" id="{D2B7E789-092B-48A9-B9BF-95C81B8236E6}"/>
                  </a:ext>
                </a:extLst>
              </p:cNvPr>
              <p:cNvSpPr/>
              <p:nvPr/>
            </p:nvSpPr>
            <p:spPr>
              <a:xfrm>
                <a:off x="5675553" y="1598354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2908</a:t>
                </a:r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F977E15D-9B5B-418D-B1F2-3174F33A81D5}"/>
                  </a:ext>
                </a:extLst>
              </p:cNvPr>
              <p:cNvSpPr/>
              <p:nvPr/>
            </p:nvSpPr>
            <p:spPr>
              <a:xfrm>
                <a:off x="6342093" y="1844942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8467</a:t>
                </a:r>
              </a:p>
            </p:txBody>
          </p:sp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ADECCC16-93D1-4B94-A484-94B03A807E1B}"/>
                  </a:ext>
                </a:extLst>
              </p:cNvPr>
              <p:cNvSpPr/>
              <p:nvPr/>
            </p:nvSpPr>
            <p:spPr>
              <a:xfrm>
                <a:off x="6642810" y="1788192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7289</a:t>
                </a:r>
              </a:p>
            </p:txBody>
          </p:sp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456B4664-1989-44C3-8E07-CB601D0AEC50}"/>
                  </a:ext>
                </a:extLst>
              </p:cNvPr>
              <p:cNvSpPr/>
              <p:nvPr/>
            </p:nvSpPr>
            <p:spPr>
              <a:xfrm>
                <a:off x="6478860" y="1602601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8460</a:t>
                </a:r>
              </a:p>
            </p:txBody>
          </p:sp>
          <p:sp>
            <p:nvSpPr>
              <p:cNvPr id="23" name="Rectángulo 22">
                <a:extLst>
                  <a:ext uri="{FF2B5EF4-FFF2-40B4-BE49-F238E27FC236}">
                    <a16:creationId xmlns:a16="http://schemas.microsoft.com/office/drawing/2014/main" id="{0A9AB5C0-D9C8-4126-AB56-675486CD1DDF}"/>
                  </a:ext>
                </a:extLst>
              </p:cNvPr>
              <p:cNvSpPr/>
              <p:nvPr/>
            </p:nvSpPr>
            <p:spPr>
              <a:xfrm>
                <a:off x="6270166" y="1487161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8461</a:t>
                </a:r>
              </a:p>
            </p:txBody>
          </p:sp>
          <p:sp>
            <p:nvSpPr>
              <p:cNvPr id="24" name="Rectángulo 23">
                <a:extLst>
                  <a:ext uri="{FF2B5EF4-FFF2-40B4-BE49-F238E27FC236}">
                    <a16:creationId xmlns:a16="http://schemas.microsoft.com/office/drawing/2014/main" id="{21948DBE-C3AC-4F97-AD64-1BCDC9FA10ED}"/>
                  </a:ext>
                </a:extLst>
              </p:cNvPr>
              <p:cNvSpPr/>
              <p:nvPr/>
            </p:nvSpPr>
            <p:spPr>
              <a:xfrm>
                <a:off x="6708667" y="2121426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8473</a:t>
                </a:r>
              </a:p>
            </p:txBody>
          </p:sp>
          <p:sp>
            <p:nvSpPr>
              <p:cNvPr id="25" name="Rectángulo 24">
                <a:extLst>
                  <a:ext uri="{FF2B5EF4-FFF2-40B4-BE49-F238E27FC236}">
                    <a16:creationId xmlns:a16="http://schemas.microsoft.com/office/drawing/2014/main" id="{6BE61A0E-991C-414A-BFAF-A0BD769FE03F}"/>
                  </a:ext>
                </a:extLst>
              </p:cNvPr>
              <p:cNvSpPr/>
              <p:nvPr/>
            </p:nvSpPr>
            <p:spPr>
              <a:xfrm>
                <a:off x="6706670" y="2308971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8462</a:t>
                </a:r>
              </a:p>
            </p:txBody>
          </p:sp>
          <p:sp>
            <p:nvSpPr>
              <p:cNvPr id="26" name="Rectángulo 25">
                <a:extLst>
                  <a:ext uri="{FF2B5EF4-FFF2-40B4-BE49-F238E27FC236}">
                    <a16:creationId xmlns:a16="http://schemas.microsoft.com/office/drawing/2014/main" id="{B52EA194-2F82-4679-A352-95CA5574C038}"/>
                  </a:ext>
                </a:extLst>
              </p:cNvPr>
              <p:cNvSpPr/>
              <p:nvPr/>
            </p:nvSpPr>
            <p:spPr>
              <a:xfrm>
                <a:off x="6701750" y="2453764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8463</a:t>
                </a:r>
              </a:p>
            </p:txBody>
          </p:sp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id="{8D76AF31-238B-40C7-B331-1D03B82BB84A}"/>
                  </a:ext>
                </a:extLst>
              </p:cNvPr>
              <p:cNvSpPr/>
              <p:nvPr/>
            </p:nvSpPr>
            <p:spPr>
              <a:xfrm>
                <a:off x="6702822" y="2589590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8464</a:t>
                </a:r>
              </a:p>
            </p:txBody>
          </p:sp>
          <p:sp>
            <p:nvSpPr>
              <p:cNvPr id="29" name="Rectángulo 28">
                <a:extLst>
                  <a:ext uri="{FF2B5EF4-FFF2-40B4-BE49-F238E27FC236}">
                    <a16:creationId xmlns:a16="http://schemas.microsoft.com/office/drawing/2014/main" id="{F8528E36-FC00-4907-8A72-48E9C39D5E8F}"/>
                  </a:ext>
                </a:extLst>
              </p:cNvPr>
              <p:cNvSpPr/>
              <p:nvPr/>
            </p:nvSpPr>
            <p:spPr>
              <a:xfrm>
                <a:off x="6310003" y="2648849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8458</a:t>
                </a:r>
              </a:p>
            </p:txBody>
          </p:sp>
          <p:sp>
            <p:nvSpPr>
              <p:cNvPr id="30" name="Rectángulo 29">
                <a:extLst>
                  <a:ext uri="{FF2B5EF4-FFF2-40B4-BE49-F238E27FC236}">
                    <a16:creationId xmlns:a16="http://schemas.microsoft.com/office/drawing/2014/main" id="{5384BDB5-8BEE-4EA3-BC50-AF788DE26908}"/>
                  </a:ext>
                </a:extLst>
              </p:cNvPr>
              <p:cNvSpPr/>
              <p:nvPr/>
            </p:nvSpPr>
            <p:spPr>
              <a:xfrm>
                <a:off x="6698183" y="2760998"/>
                <a:ext cx="389850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8465</a:t>
                </a:r>
              </a:p>
            </p:txBody>
          </p:sp>
          <p:sp>
            <p:nvSpPr>
              <p:cNvPr id="32" name="Rectángulo 31">
                <a:extLst>
                  <a:ext uri="{FF2B5EF4-FFF2-40B4-BE49-F238E27FC236}">
                    <a16:creationId xmlns:a16="http://schemas.microsoft.com/office/drawing/2014/main" id="{BBFDAE40-D48B-44A0-8D77-6A296B73CA23}"/>
                  </a:ext>
                </a:extLst>
              </p:cNvPr>
              <p:cNvSpPr/>
              <p:nvPr/>
            </p:nvSpPr>
            <p:spPr>
              <a:xfrm>
                <a:off x="4924017" y="3238326"/>
                <a:ext cx="519389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squar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21041</a:t>
                </a:r>
              </a:p>
            </p:txBody>
          </p:sp>
        </p:grp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E2800D60-7809-4CF7-B34A-FB83EDB18722}"/>
                </a:ext>
              </a:extLst>
            </p:cNvPr>
            <p:cNvSpPr/>
            <p:nvPr/>
          </p:nvSpPr>
          <p:spPr>
            <a:xfrm>
              <a:off x="4729093" y="4093234"/>
              <a:ext cx="338554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650</a:t>
              </a:r>
            </a:p>
          </p:txBody>
        </p:sp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A68E77C-B547-42E3-A649-F01F8E3629FA}"/>
                </a:ext>
              </a:extLst>
            </p:cNvPr>
            <p:cNvGrpSpPr/>
            <p:nvPr/>
          </p:nvGrpSpPr>
          <p:grpSpPr>
            <a:xfrm>
              <a:off x="4605181" y="3191774"/>
              <a:ext cx="2103486" cy="951944"/>
              <a:chOff x="4605181" y="3191774"/>
              <a:chExt cx="2103486" cy="951944"/>
            </a:xfrm>
          </p:grpSpPr>
          <p:cxnSp>
            <p:nvCxnSpPr>
              <p:cNvPr id="41" name="Conector recto 40">
                <a:extLst>
                  <a:ext uri="{FF2B5EF4-FFF2-40B4-BE49-F238E27FC236}">
                    <a16:creationId xmlns:a16="http://schemas.microsoft.com/office/drawing/2014/main" id="{EF06E1FF-7095-4D4A-9B03-CE8E1F982FAB}"/>
                  </a:ext>
                </a:extLst>
              </p:cNvPr>
              <p:cNvCxnSpPr>
                <a:cxnSpLocks/>
                <a:stCxn id="44" idx="4"/>
              </p:cNvCxnSpPr>
              <p:nvPr/>
            </p:nvCxnSpPr>
            <p:spPr>
              <a:xfrm flipV="1">
                <a:off x="4743200" y="3191774"/>
                <a:ext cx="1965467" cy="951944"/>
              </a:xfrm>
              <a:prstGeom prst="line">
                <a:avLst/>
              </a:prstGeom>
              <a:noFill/>
              <a:ln w="19050">
                <a:solidFill>
                  <a:schemeClr val="bg2">
                    <a:lumMod val="2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4" name="Elipse 43">
                <a:extLst>
                  <a:ext uri="{FF2B5EF4-FFF2-40B4-BE49-F238E27FC236}">
                    <a16:creationId xmlns:a16="http://schemas.microsoft.com/office/drawing/2014/main" id="{C610BB0C-9751-4AAC-990B-EC48A04F1C64}"/>
                  </a:ext>
                </a:extLst>
              </p:cNvPr>
              <p:cNvSpPr/>
              <p:nvPr/>
            </p:nvSpPr>
            <p:spPr>
              <a:xfrm>
                <a:off x="4605181" y="3866235"/>
                <a:ext cx="276038" cy="277483"/>
              </a:xfrm>
              <a:prstGeom prst="ellipse">
                <a:avLst/>
              </a:prstGeom>
              <a:noFill/>
              <a:ln w="19050">
                <a:solidFill>
                  <a:schemeClr val="bg2">
                    <a:lumMod val="2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>
                  <a:latin typeface="Gill Sans"/>
                </a:endParaRPr>
              </a:p>
            </p:txBody>
          </p:sp>
        </p:grpSp>
      </p:grpSp>
      <p:sp>
        <p:nvSpPr>
          <p:cNvPr id="42" name="Título 1">
            <a:extLst>
              <a:ext uri="{FF2B5EF4-FFF2-40B4-BE49-F238E27FC236}">
                <a16:creationId xmlns:a16="http://schemas.microsoft.com/office/drawing/2014/main" id="{1C50BBFD-8879-4A15-8DF7-B4BFB53B19DD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</p:txBody>
      </p: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BE5046BB-731D-4107-B53B-FE6C2F83A04B}"/>
              </a:ext>
            </a:extLst>
          </p:cNvPr>
          <p:cNvCxnSpPr>
            <a:cxnSpLocks/>
            <a:stCxn id="44" idx="1"/>
            <a:endCxn id="13" idx="2"/>
          </p:cNvCxnSpPr>
          <p:nvPr/>
        </p:nvCxnSpPr>
        <p:spPr>
          <a:xfrm flipV="1">
            <a:off x="4645606" y="2062057"/>
            <a:ext cx="600802" cy="1844814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936798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EB543A5-9734-461B-80FF-4CAF62D72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631825"/>
          </a:xfrm>
        </p:spPr>
        <p:txBody>
          <a:bodyPr/>
          <a:lstStyle/>
          <a:p>
            <a:r>
              <a:rPr lang="es-MX" dirty="0">
                <a:latin typeface="Gill Sans"/>
              </a:rPr>
              <a:t>Construcción del BMMH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DA3CD533-9A8C-4911-B910-BFB5FDDAA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738919"/>
              </p:ext>
            </p:extLst>
          </p:nvPr>
        </p:nvGraphicFramePr>
        <p:xfrm>
          <a:off x="1802296" y="1577008"/>
          <a:ext cx="5168345" cy="5150374"/>
        </p:xfrm>
        <a:graphic>
          <a:graphicData uri="http://schemas.openxmlformats.org/drawingml/2006/table">
            <a:tbl>
              <a:tblPr/>
              <a:tblGrid>
                <a:gridCol w="846279">
                  <a:extLst>
                    <a:ext uri="{9D8B030D-6E8A-4147-A177-3AD203B41FA5}">
                      <a16:colId xmlns:a16="http://schemas.microsoft.com/office/drawing/2014/main" val="159376709"/>
                    </a:ext>
                  </a:extLst>
                </a:gridCol>
                <a:gridCol w="2439920">
                  <a:extLst>
                    <a:ext uri="{9D8B030D-6E8A-4147-A177-3AD203B41FA5}">
                      <a16:colId xmlns:a16="http://schemas.microsoft.com/office/drawing/2014/main" val="2901235407"/>
                    </a:ext>
                  </a:extLst>
                </a:gridCol>
                <a:gridCol w="868261">
                  <a:extLst>
                    <a:ext uri="{9D8B030D-6E8A-4147-A177-3AD203B41FA5}">
                      <a16:colId xmlns:a16="http://schemas.microsoft.com/office/drawing/2014/main" val="4193170670"/>
                    </a:ext>
                  </a:extLst>
                </a:gridCol>
                <a:gridCol w="1013885">
                  <a:extLst>
                    <a:ext uri="{9D8B030D-6E8A-4147-A177-3AD203B41FA5}">
                      <a16:colId xmlns:a16="http://schemas.microsoft.com/office/drawing/2014/main" val="725522925"/>
                    </a:ext>
                  </a:extLst>
                </a:gridCol>
              </a:tblGrid>
              <a:tr h="350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109568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650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337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0102463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17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5.04%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09667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RUBA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241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71.51%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805753"/>
                  </a:ext>
                </a:extLst>
              </a:tr>
              <a:tr h="173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0.89%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166362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76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22.55%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876576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2905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607779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66.67%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78464"/>
                  </a:ext>
                </a:extLst>
              </a:tr>
              <a:tr h="350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INMOBILIARIA UNIVERSAL M&amp;M S. DE R.L. DE C.V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33.33%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2992554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2906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257290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100.00%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215803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2908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550112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54.55%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807866"/>
                  </a:ext>
                </a:extLst>
              </a:tr>
              <a:tr h="350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INMOBILIARIA UNIVERSAL M&amp;M S. DE R.L. DE C.V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27.27%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562978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URBI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9.09%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0374125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9.09%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568981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7289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310015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100.00%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681729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8458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8949465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66.67%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8093086"/>
                  </a:ext>
                </a:extLst>
              </a:tr>
              <a:tr h="350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INMOBILIARIA UNIVERSAL M&amp;M S. DE R.L. DE C.V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16.67%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5607011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16.67%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5169305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8460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100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215062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95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95.00%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398281"/>
                  </a:ext>
                </a:extLst>
              </a:tr>
              <a:tr h="1786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6286" marR="6286" marT="6286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5.00%</a:t>
                      </a:r>
                    </a:p>
                  </a:txBody>
                  <a:tcPr marL="6286" marR="6286" marT="6286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6764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027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EB543A5-9734-461B-80FF-4CAF62D72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631825"/>
          </a:xfrm>
        </p:spPr>
        <p:txBody>
          <a:bodyPr/>
          <a:lstStyle/>
          <a:p>
            <a:r>
              <a:rPr lang="es-MX" dirty="0">
                <a:latin typeface="Gill Sans"/>
              </a:rPr>
              <a:t>Construcción del BMMH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4EFBA43-1FB4-4144-9847-412B1E8F1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956185"/>
              </p:ext>
            </p:extLst>
          </p:nvPr>
        </p:nvGraphicFramePr>
        <p:xfrm>
          <a:off x="534394" y="1371602"/>
          <a:ext cx="6975283" cy="5362417"/>
        </p:xfrm>
        <a:graphic>
          <a:graphicData uri="http://schemas.openxmlformats.org/drawingml/2006/table">
            <a:tbl>
              <a:tblPr/>
              <a:tblGrid>
                <a:gridCol w="1211587">
                  <a:extLst>
                    <a:ext uri="{9D8B030D-6E8A-4147-A177-3AD203B41FA5}">
                      <a16:colId xmlns:a16="http://schemas.microsoft.com/office/drawing/2014/main" val="2603512220"/>
                    </a:ext>
                  </a:extLst>
                </a:gridCol>
                <a:gridCol w="2855885">
                  <a:extLst>
                    <a:ext uri="{9D8B030D-6E8A-4147-A177-3AD203B41FA5}">
                      <a16:colId xmlns:a16="http://schemas.microsoft.com/office/drawing/2014/main" val="1356674548"/>
                    </a:ext>
                  </a:extLst>
                </a:gridCol>
                <a:gridCol w="1211587">
                  <a:extLst>
                    <a:ext uri="{9D8B030D-6E8A-4147-A177-3AD203B41FA5}">
                      <a16:colId xmlns:a16="http://schemas.microsoft.com/office/drawing/2014/main" val="3857128506"/>
                    </a:ext>
                  </a:extLst>
                </a:gridCol>
                <a:gridCol w="1696224">
                  <a:extLst>
                    <a:ext uri="{9D8B030D-6E8A-4147-A177-3AD203B41FA5}">
                      <a16:colId xmlns:a16="http://schemas.microsoft.com/office/drawing/2014/main" val="2003876675"/>
                    </a:ext>
                  </a:extLst>
                </a:gridCol>
              </a:tblGrid>
              <a:tr h="2362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4852" marR="4852" marT="4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4852" marR="4852" marT="4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4852" marR="4852" marT="4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4852" marR="4852" marT="4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629415"/>
                  </a:ext>
                </a:extLst>
              </a:tr>
              <a:tr h="120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8461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34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3171038"/>
                  </a:ext>
                </a:extLst>
              </a:tr>
              <a:tr h="187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33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97.06%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225781"/>
                  </a:ext>
                </a:extLst>
              </a:tr>
              <a:tr h="2362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2.94%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461920"/>
                  </a:ext>
                </a:extLst>
              </a:tr>
              <a:tr h="120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8462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018652"/>
                  </a:ext>
                </a:extLst>
              </a:tr>
              <a:tr h="187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100.00%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736697"/>
                  </a:ext>
                </a:extLst>
              </a:tr>
              <a:tr h="120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8463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14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9683995"/>
                  </a:ext>
                </a:extLst>
              </a:tr>
              <a:tr h="187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12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85.71%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912268"/>
                  </a:ext>
                </a:extLst>
              </a:tr>
              <a:tr h="2362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7.14%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714031"/>
                  </a:ext>
                </a:extLst>
              </a:tr>
              <a:tr h="46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INMOBILIARIA UNIVERSAL M&amp;M S. DE R.L. DE C.V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7.14%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671169"/>
                  </a:ext>
                </a:extLst>
              </a:tr>
              <a:tr h="120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8464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55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692266"/>
                  </a:ext>
                </a:extLst>
              </a:tr>
              <a:tr h="187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54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98.18%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6258746"/>
                  </a:ext>
                </a:extLst>
              </a:tr>
              <a:tr h="2362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1.82%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816078"/>
                  </a:ext>
                </a:extLst>
              </a:tr>
              <a:tr h="187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8465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649406"/>
                  </a:ext>
                </a:extLst>
              </a:tr>
              <a:tr h="187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30.00%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261210"/>
                  </a:ext>
                </a:extLst>
              </a:tr>
              <a:tr h="2362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70.00%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171807"/>
                  </a:ext>
                </a:extLst>
              </a:tr>
              <a:tr h="120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8467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791125"/>
                  </a:ext>
                </a:extLst>
              </a:tr>
              <a:tr h="187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50.00%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693153"/>
                  </a:ext>
                </a:extLst>
              </a:tr>
              <a:tr h="187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ROMA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50.00%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054495"/>
                  </a:ext>
                </a:extLst>
              </a:tr>
              <a:tr h="120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8473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765353"/>
                  </a:ext>
                </a:extLst>
              </a:tr>
              <a:tr h="187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75.00%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311897"/>
                  </a:ext>
                </a:extLst>
              </a:tr>
              <a:tr h="2362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25.00%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93197"/>
                  </a:ext>
                </a:extLst>
              </a:tr>
              <a:tr h="120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8475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18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402426"/>
                  </a:ext>
                </a:extLst>
              </a:tr>
              <a:tr h="187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11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61.11%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104666"/>
                  </a:ext>
                </a:extLst>
              </a:tr>
              <a:tr h="120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5.56%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0941295"/>
                  </a:ext>
                </a:extLst>
              </a:tr>
              <a:tr h="2362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4852" marR="4852" marT="4009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</a:t>
                      </a:r>
                    </a:p>
                  </a:txBody>
                  <a:tcPr marL="4852" marR="4852" marT="4009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33.34%</a:t>
                      </a:r>
                    </a:p>
                  </a:txBody>
                  <a:tcPr marL="4852" marR="4852" marT="4009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188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728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E2F9E2D-6D60-402F-9E5C-194227A459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90" t="24878" r="23598" b="3993"/>
          <a:stretch/>
        </p:blipFill>
        <p:spPr>
          <a:xfrm>
            <a:off x="-17252" y="1397481"/>
            <a:ext cx="6405953" cy="54260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9367C4A-CA02-4C7D-B21E-8689F7504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B46B291-D729-4DB0-B15A-184E6E636D2C}"/>
              </a:ext>
            </a:extLst>
          </p:cNvPr>
          <p:cNvCxnSpPr/>
          <p:nvPr/>
        </p:nvCxnSpPr>
        <p:spPr>
          <a:xfrm>
            <a:off x="6258757" y="6028441"/>
            <a:ext cx="29296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54FB8B53-7DF7-4530-9A94-8FFF9E7CDA9F}"/>
              </a:ext>
            </a:extLst>
          </p:cNvPr>
          <p:cNvSpPr/>
          <p:nvPr/>
        </p:nvSpPr>
        <p:spPr>
          <a:xfrm>
            <a:off x="6258757" y="6436100"/>
            <a:ext cx="292963" cy="103517"/>
          </a:xfrm>
          <a:prstGeom prst="rect">
            <a:avLst/>
          </a:prstGeom>
          <a:solidFill>
            <a:srgbClr val="B3BB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DF456B6-CB72-404F-9590-F9F8C5ED10A7}"/>
              </a:ext>
            </a:extLst>
          </p:cNvPr>
          <p:cNvSpPr/>
          <p:nvPr/>
        </p:nvSpPr>
        <p:spPr>
          <a:xfrm>
            <a:off x="6258756" y="6112730"/>
            <a:ext cx="292963" cy="103517"/>
          </a:xfrm>
          <a:prstGeom prst="rect">
            <a:avLst/>
          </a:prstGeom>
          <a:solidFill>
            <a:srgbClr val="FAEF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BC5EC55-E5AF-47A5-A46A-6057121C0ADD}"/>
              </a:ext>
            </a:extLst>
          </p:cNvPr>
          <p:cNvSpPr/>
          <p:nvPr/>
        </p:nvSpPr>
        <p:spPr>
          <a:xfrm>
            <a:off x="6258757" y="6284621"/>
            <a:ext cx="292963" cy="101696"/>
          </a:xfrm>
          <a:prstGeom prst="rect">
            <a:avLst/>
          </a:prstGeom>
          <a:solidFill>
            <a:srgbClr val="B27E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DA77478-6BE4-401C-AD44-6B99C5DBFA8F}"/>
              </a:ext>
            </a:extLst>
          </p:cNvPr>
          <p:cNvSpPr txBox="1"/>
          <p:nvPr/>
        </p:nvSpPr>
        <p:spPr>
          <a:xfrm>
            <a:off x="6564705" y="5940229"/>
            <a:ext cx="2941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Gill Sans"/>
              </a:rPr>
              <a:t>Triángulo El Barreal</a:t>
            </a:r>
          </a:p>
          <a:p>
            <a:r>
              <a:rPr lang="es-MX" sz="1000" dirty="0">
                <a:latin typeface="Gill Sans"/>
              </a:rPr>
              <a:t>Construcción de Bordo</a:t>
            </a:r>
          </a:p>
          <a:p>
            <a:r>
              <a:rPr lang="es-MX" sz="1000" dirty="0">
                <a:latin typeface="Gill Sans"/>
              </a:rPr>
              <a:t>Diques</a:t>
            </a:r>
          </a:p>
          <a:p>
            <a:r>
              <a:rPr lang="es-MX" sz="1000" dirty="0">
                <a:latin typeface="Gill Sans"/>
              </a:rPr>
              <a:t>Lagunas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49CC98B-B1B8-427B-957C-48F306A1B1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573"/>
          <a:stretch/>
        </p:blipFill>
        <p:spPr>
          <a:xfrm>
            <a:off x="6140955" y="2907306"/>
            <a:ext cx="2059918" cy="18033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28" name="Rectángulo 27">
            <a:extLst>
              <a:ext uri="{FF2B5EF4-FFF2-40B4-BE49-F238E27FC236}">
                <a16:creationId xmlns:a16="http://schemas.microsoft.com/office/drawing/2014/main" id="{67D9A983-8D3A-4791-A359-3A26F3714BAE}"/>
              </a:ext>
            </a:extLst>
          </p:cNvPr>
          <p:cNvSpPr/>
          <p:nvPr/>
        </p:nvSpPr>
        <p:spPr>
          <a:xfrm flipH="1">
            <a:off x="7156174" y="2612122"/>
            <a:ext cx="498855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latin typeface="Gill Sans"/>
              </a:rPr>
              <a:t>5.04</a:t>
            </a:r>
            <a:r>
              <a:rPr lang="es-MX" sz="800" dirty="0">
                <a:latin typeface="Gill Sans"/>
              </a:rPr>
              <a:t>%</a:t>
            </a:r>
          </a:p>
        </p:txBody>
      </p: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15FF52C7-8314-435C-A6C3-4B8FB4077C21}"/>
              </a:ext>
            </a:extLst>
          </p:cNvPr>
          <p:cNvCxnSpPr>
            <a:cxnSpLocks/>
          </p:cNvCxnSpPr>
          <p:nvPr/>
        </p:nvCxnSpPr>
        <p:spPr>
          <a:xfrm flipV="1">
            <a:off x="5019509" y="4008946"/>
            <a:ext cx="1383299" cy="212784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48" name="Rectángulo 47">
            <a:extLst>
              <a:ext uri="{FF2B5EF4-FFF2-40B4-BE49-F238E27FC236}">
                <a16:creationId xmlns:a16="http://schemas.microsoft.com/office/drawing/2014/main" id="{26C5A1F9-83EE-4AAE-91AD-A2B41BD8477A}"/>
              </a:ext>
            </a:extLst>
          </p:cNvPr>
          <p:cNvSpPr/>
          <p:nvPr/>
        </p:nvSpPr>
        <p:spPr>
          <a:xfrm>
            <a:off x="4743471" y="4128504"/>
            <a:ext cx="338554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650</a:t>
            </a:r>
          </a:p>
        </p:txBody>
      </p: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130102E0-7881-4F48-BAD0-40896BE1AA0B}"/>
              </a:ext>
            </a:extLst>
          </p:cNvPr>
          <p:cNvCxnSpPr>
            <a:cxnSpLocks/>
          </p:cNvCxnSpPr>
          <p:nvPr/>
        </p:nvCxnSpPr>
        <p:spPr>
          <a:xfrm flipV="1">
            <a:off x="7388416" y="2822857"/>
            <a:ext cx="0" cy="241890"/>
          </a:xfrm>
          <a:prstGeom prst="line">
            <a:avLst/>
          </a:prstGeom>
          <a:noFill/>
          <a:ln w="6350">
            <a:solidFill>
              <a:schemeClr val="bg2">
                <a:lumMod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ítulo 1">
            <a:extLst>
              <a:ext uri="{FF2B5EF4-FFF2-40B4-BE49-F238E27FC236}">
                <a16:creationId xmlns:a16="http://schemas.microsoft.com/office/drawing/2014/main" id="{6CA04709-B0D7-491A-8033-B092BDBBA9A1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F345A483-E542-4F2B-8800-79B32856213A}"/>
              </a:ext>
            </a:extLst>
          </p:cNvPr>
          <p:cNvSpPr/>
          <p:nvPr/>
        </p:nvSpPr>
        <p:spPr>
          <a:xfrm>
            <a:off x="6258756" y="6631462"/>
            <a:ext cx="290883" cy="101581"/>
          </a:xfrm>
          <a:prstGeom prst="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0369CC89-7E3C-4B43-B77E-BE919BC45800}"/>
              </a:ext>
            </a:extLst>
          </p:cNvPr>
          <p:cNvSpPr/>
          <p:nvPr/>
        </p:nvSpPr>
        <p:spPr>
          <a:xfrm flipH="1">
            <a:off x="6549640" y="6556558"/>
            <a:ext cx="561372" cy="246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00" dirty="0">
                <a:latin typeface="Gill Sans"/>
              </a:rPr>
              <a:t>SADASI</a:t>
            </a:r>
            <a:endParaRPr lang="es-MX" sz="1050" dirty="0">
              <a:latin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430222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91B5E2B8-8D30-4CE2-8A8A-040A6905D519}"/>
              </a:ext>
            </a:extLst>
          </p:cNvPr>
          <p:cNvCxnSpPr>
            <a:cxnSpLocks/>
          </p:cNvCxnSpPr>
          <p:nvPr/>
        </p:nvCxnSpPr>
        <p:spPr>
          <a:xfrm flipH="1" flipV="1">
            <a:off x="5655094" y="2288171"/>
            <a:ext cx="1624" cy="699825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95" name="Conector recto 94">
            <a:extLst>
              <a:ext uri="{FF2B5EF4-FFF2-40B4-BE49-F238E27FC236}">
                <a16:creationId xmlns:a16="http://schemas.microsoft.com/office/drawing/2014/main" id="{59D2C95A-4A3D-472E-B860-C952EE2E75B2}"/>
              </a:ext>
            </a:extLst>
          </p:cNvPr>
          <p:cNvCxnSpPr>
            <a:cxnSpLocks/>
          </p:cNvCxnSpPr>
          <p:nvPr/>
        </p:nvCxnSpPr>
        <p:spPr>
          <a:xfrm flipH="1" flipV="1">
            <a:off x="5867657" y="3603680"/>
            <a:ext cx="1666546" cy="12908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grpSp>
        <p:nvGrpSpPr>
          <p:cNvPr id="5" name="Grupo 4">
            <a:extLst>
              <a:ext uri="{FF2B5EF4-FFF2-40B4-BE49-F238E27FC236}">
                <a16:creationId xmlns:a16="http://schemas.microsoft.com/office/drawing/2014/main" id="{DD2FAE0F-5AFF-4D14-960B-9247BA32F4BA}"/>
              </a:ext>
            </a:extLst>
          </p:cNvPr>
          <p:cNvGrpSpPr/>
          <p:nvPr/>
        </p:nvGrpSpPr>
        <p:grpSpPr>
          <a:xfrm>
            <a:off x="96355" y="2441017"/>
            <a:ext cx="4685493" cy="4379433"/>
            <a:chOff x="5246408" y="906463"/>
            <a:chExt cx="2417332" cy="225943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3290E88D-AC79-470D-A1BA-CED5C0E0D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027" t="10002" r="10142" b="11755"/>
            <a:stretch/>
          </p:blipFill>
          <p:spPr>
            <a:xfrm>
              <a:off x="5246408" y="906463"/>
              <a:ext cx="2417332" cy="225943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3563E881-7865-4BBD-89FE-66486833DEB4}"/>
                </a:ext>
              </a:extLst>
            </p:cNvPr>
            <p:cNvSpPr/>
            <p:nvPr/>
          </p:nvSpPr>
          <p:spPr>
            <a:xfrm>
              <a:off x="5960795" y="1869213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8475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88AD3B4-C335-4000-BB7B-4403C148CD72}"/>
                </a:ext>
              </a:extLst>
            </p:cNvPr>
            <p:cNvSpPr/>
            <p:nvPr/>
          </p:nvSpPr>
          <p:spPr>
            <a:xfrm>
              <a:off x="5369390" y="1748141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2905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1B28A497-FB61-4D86-913B-9968AB5AB804}"/>
                </a:ext>
              </a:extLst>
            </p:cNvPr>
            <p:cNvSpPr/>
            <p:nvPr/>
          </p:nvSpPr>
          <p:spPr>
            <a:xfrm>
              <a:off x="5590180" y="1848144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2906</a:t>
              </a: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6182C744-03BE-4883-A7C8-EEE65A62F0CD}"/>
                </a:ext>
              </a:extLst>
            </p:cNvPr>
            <p:cNvSpPr/>
            <p:nvPr/>
          </p:nvSpPr>
          <p:spPr>
            <a:xfrm>
              <a:off x="5675553" y="1598354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2908</a:t>
              </a: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84668D3C-A595-40C6-8F1B-772BCC2F4CE2}"/>
                </a:ext>
              </a:extLst>
            </p:cNvPr>
            <p:cNvSpPr/>
            <p:nvPr/>
          </p:nvSpPr>
          <p:spPr>
            <a:xfrm>
              <a:off x="6416828" y="1912713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8467</a:t>
              </a: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152A43AB-389D-4D8A-BCAB-B053B3357978}"/>
                </a:ext>
              </a:extLst>
            </p:cNvPr>
            <p:cNvSpPr/>
            <p:nvPr/>
          </p:nvSpPr>
          <p:spPr>
            <a:xfrm>
              <a:off x="6642810" y="1788192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7289</a:t>
              </a: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EBC2E4E2-3197-4FD5-A1F5-FAC100AACE32}"/>
                </a:ext>
              </a:extLst>
            </p:cNvPr>
            <p:cNvSpPr/>
            <p:nvPr/>
          </p:nvSpPr>
          <p:spPr>
            <a:xfrm>
              <a:off x="6416828" y="1716687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8460</a:t>
              </a:r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AAB5E274-D09F-4F2A-9596-8527A732078C}"/>
                </a:ext>
              </a:extLst>
            </p:cNvPr>
            <p:cNvSpPr/>
            <p:nvPr/>
          </p:nvSpPr>
          <p:spPr>
            <a:xfrm>
              <a:off x="6239783" y="1652860"/>
              <a:ext cx="254383" cy="11115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square">
              <a:spAutoFit/>
            </a:bodyPr>
            <a:lstStyle/>
            <a:p>
              <a:r>
                <a:rPr lang="es-MX" sz="800" dirty="0">
                  <a:latin typeface="Gill Sans"/>
                </a:rPr>
                <a:t>8461</a:t>
              </a: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88F3518C-24E5-4567-A593-F98F6C233693}"/>
                </a:ext>
              </a:extLst>
            </p:cNvPr>
            <p:cNvSpPr/>
            <p:nvPr/>
          </p:nvSpPr>
          <p:spPr>
            <a:xfrm>
              <a:off x="6708667" y="2121426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8473</a:t>
              </a: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C625FC5F-C7BA-484A-B069-8D4FCE9B403A}"/>
                </a:ext>
              </a:extLst>
            </p:cNvPr>
            <p:cNvSpPr/>
            <p:nvPr/>
          </p:nvSpPr>
          <p:spPr>
            <a:xfrm>
              <a:off x="6706670" y="2308971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8462</a:t>
              </a:r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DC7B4A5B-05FC-4D0D-85B8-234A43F6E084}"/>
                </a:ext>
              </a:extLst>
            </p:cNvPr>
            <p:cNvSpPr/>
            <p:nvPr/>
          </p:nvSpPr>
          <p:spPr>
            <a:xfrm>
              <a:off x="6701750" y="2453764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8463</a:t>
              </a: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9EA0D748-1A6B-44AD-A28E-40C0216EB195}"/>
                </a:ext>
              </a:extLst>
            </p:cNvPr>
            <p:cNvSpPr/>
            <p:nvPr/>
          </p:nvSpPr>
          <p:spPr>
            <a:xfrm>
              <a:off x="6702822" y="2589590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8464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CA0988F2-A91D-4F3A-87DB-FC0BC7D91E22}"/>
                </a:ext>
              </a:extLst>
            </p:cNvPr>
            <p:cNvSpPr/>
            <p:nvPr/>
          </p:nvSpPr>
          <p:spPr>
            <a:xfrm>
              <a:off x="6310003" y="2648849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8458</a:t>
              </a: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080C7812-8480-4BFE-A112-54C619172AF8}"/>
                </a:ext>
              </a:extLst>
            </p:cNvPr>
            <p:cNvSpPr/>
            <p:nvPr/>
          </p:nvSpPr>
          <p:spPr>
            <a:xfrm>
              <a:off x="6698183" y="2760998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8465</a:t>
              </a:r>
            </a:p>
          </p:txBody>
        </p:sp>
      </p:grp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3667832B-02FA-46AC-8D4B-1671A7B47C2A}"/>
              </a:ext>
            </a:extLst>
          </p:cNvPr>
          <p:cNvCxnSpPr>
            <a:cxnSpLocks/>
          </p:cNvCxnSpPr>
          <p:nvPr/>
        </p:nvCxnSpPr>
        <p:spPr>
          <a:xfrm flipV="1">
            <a:off x="451081" y="3279049"/>
            <a:ext cx="0" cy="1154864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30" name="Imagen 29">
            <a:extLst>
              <a:ext uri="{FF2B5EF4-FFF2-40B4-BE49-F238E27FC236}">
                <a16:creationId xmlns:a16="http://schemas.microsoft.com/office/drawing/2014/main" id="{DDDE331F-A671-4B09-9114-7231CD8DDE1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3699" y="97991"/>
            <a:ext cx="1112896" cy="1085917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BDBD8CB-5A8E-4528-9205-312754972D26}"/>
              </a:ext>
            </a:extLst>
          </p:cNvPr>
          <p:cNvCxnSpPr>
            <a:cxnSpLocks/>
          </p:cNvCxnSpPr>
          <p:nvPr/>
        </p:nvCxnSpPr>
        <p:spPr>
          <a:xfrm flipV="1">
            <a:off x="2875485" y="2850774"/>
            <a:ext cx="1324070" cy="1361019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35" name="Rectángulo 34">
            <a:extLst>
              <a:ext uri="{FF2B5EF4-FFF2-40B4-BE49-F238E27FC236}">
                <a16:creationId xmlns:a16="http://schemas.microsoft.com/office/drawing/2014/main" id="{498BE99B-C147-47B5-81CB-FE2D9076AAF1}"/>
              </a:ext>
            </a:extLst>
          </p:cNvPr>
          <p:cNvSpPr/>
          <p:nvPr/>
        </p:nvSpPr>
        <p:spPr>
          <a:xfrm flipH="1">
            <a:off x="576330" y="614348"/>
            <a:ext cx="48763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100%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95E48CCD-3EC7-48EB-923E-9C358753C3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6020" y="1329687"/>
            <a:ext cx="1150049" cy="1098137"/>
          </a:xfrm>
          <a:prstGeom prst="rect">
            <a:avLst/>
          </a:prstGeom>
          <a:ln>
            <a:noFill/>
          </a:ln>
          <a:effectLst/>
        </p:spPr>
      </p:pic>
      <p:sp>
        <p:nvSpPr>
          <p:cNvPr id="39" name="Rectángulo 38">
            <a:extLst>
              <a:ext uri="{FF2B5EF4-FFF2-40B4-BE49-F238E27FC236}">
                <a16:creationId xmlns:a16="http://schemas.microsoft.com/office/drawing/2014/main" id="{446A02EA-E0B9-4996-8BAD-946332FFBD06}"/>
              </a:ext>
            </a:extLst>
          </p:cNvPr>
          <p:cNvSpPr/>
          <p:nvPr/>
        </p:nvSpPr>
        <p:spPr>
          <a:xfrm flipH="1">
            <a:off x="1435638" y="1885426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54.55%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8A7D3304-55BF-4600-92FA-9601638945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96421" y="91924"/>
            <a:ext cx="1102511" cy="1065855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853561EB-220E-4A0F-9EB1-863347B6B72B}"/>
              </a:ext>
            </a:extLst>
          </p:cNvPr>
          <p:cNvCxnSpPr>
            <a:cxnSpLocks/>
          </p:cNvCxnSpPr>
          <p:nvPr/>
        </p:nvCxnSpPr>
        <p:spPr>
          <a:xfrm flipV="1">
            <a:off x="2643821" y="3066296"/>
            <a:ext cx="921341" cy="917451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43" name="Rectángulo 42">
            <a:extLst>
              <a:ext uri="{FF2B5EF4-FFF2-40B4-BE49-F238E27FC236}">
                <a16:creationId xmlns:a16="http://schemas.microsoft.com/office/drawing/2014/main" id="{35579BF4-ECED-4711-9AA9-725E0D42D1CC}"/>
              </a:ext>
            </a:extLst>
          </p:cNvPr>
          <p:cNvSpPr/>
          <p:nvPr/>
        </p:nvSpPr>
        <p:spPr>
          <a:xfrm flipH="1">
            <a:off x="4850912" y="674244"/>
            <a:ext cx="48763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100%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B478DF98-F460-42AB-B38F-A6B2AAEDF77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9090" y="4868411"/>
            <a:ext cx="1068050" cy="1039795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8089F8E5-B1D5-42EE-906D-1FC34DFF26B9}"/>
              </a:ext>
            </a:extLst>
          </p:cNvPr>
          <p:cNvCxnSpPr>
            <a:cxnSpLocks/>
          </p:cNvCxnSpPr>
          <p:nvPr/>
        </p:nvCxnSpPr>
        <p:spPr>
          <a:xfrm flipV="1">
            <a:off x="3802469" y="2346184"/>
            <a:ext cx="3038942" cy="2765129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46" name="Rectángulo 45">
            <a:extLst>
              <a:ext uri="{FF2B5EF4-FFF2-40B4-BE49-F238E27FC236}">
                <a16:creationId xmlns:a16="http://schemas.microsoft.com/office/drawing/2014/main" id="{78E3CE18-AB7E-4074-89E1-DA4AAB6D626B}"/>
              </a:ext>
            </a:extLst>
          </p:cNvPr>
          <p:cNvSpPr/>
          <p:nvPr/>
        </p:nvSpPr>
        <p:spPr>
          <a:xfrm flipH="1">
            <a:off x="7565834" y="5496661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66.67%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2B8E8C49-11CD-4F1E-B6EF-DAC1F7AD4F3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30179" y="92251"/>
            <a:ext cx="1172309" cy="1086931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C598EF72-AB84-4159-B8D5-8C3F612A2E69}"/>
              </a:ext>
            </a:extLst>
          </p:cNvPr>
          <p:cNvCxnSpPr>
            <a:cxnSpLocks/>
          </p:cNvCxnSpPr>
          <p:nvPr/>
        </p:nvCxnSpPr>
        <p:spPr>
          <a:xfrm flipV="1">
            <a:off x="2440865" y="3444245"/>
            <a:ext cx="330476" cy="373987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0" name="Rectángulo 49">
            <a:extLst>
              <a:ext uri="{FF2B5EF4-FFF2-40B4-BE49-F238E27FC236}">
                <a16:creationId xmlns:a16="http://schemas.microsoft.com/office/drawing/2014/main" id="{30A7910B-49D9-408C-BA35-4D3319BA503A}"/>
              </a:ext>
            </a:extLst>
          </p:cNvPr>
          <p:cNvSpPr/>
          <p:nvPr/>
        </p:nvSpPr>
        <p:spPr>
          <a:xfrm flipH="1">
            <a:off x="3266595" y="655771"/>
            <a:ext cx="41870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95%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A208DC4C-CB14-49CA-A645-1BD6EACC438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9577" y="1372417"/>
            <a:ext cx="1016560" cy="1019286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3EB7D633-2A67-462C-946A-0222A5591171}"/>
              </a:ext>
            </a:extLst>
          </p:cNvPr>
          <p:cNvCxnSpPr>
            <a:cxnSpLocks/>
          </p:cNvCxnSpPr>
          <p:nvPr/>
        </p:nvCxnSpPr>
        <p:spPr>
          <a:xfrm flipV="1">
            <a:off x="2147635" y="1067389"/>
            <a:ext cx="28720" cy="2524051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8" name="Rectángulo 57">
            <a:extLst>
              <a:ext uri="{FF2B5EF4-FFF2-40B4-BE49-F238E27FC236}">
                <a16:creationId xmlns:a16="http://schemas.microsoft.com/office/drawing/2014/main" id="{3E8A2064-B245-40D7-978C-8920D722452C}"/>
              </a:ext>
            </a:extLst>
          </p:cNvPr>
          <p:cNvSpPr/>
          <p:nvPr/>
        </p:nvSpPr>
        <p:spPr>
          <a:xfrm flipH="1">
            <a:off x="2622524" y="1983865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97.06%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F336729C-FA01-4D4F-A3D5-39A85FC1DB1B}"/>
              </a:ext>
            </a:extLst>
          </p:cNvPr>
          <p:cNvCxnSpPr>
            <a:cxnSpLocks/>
          </p:cNvCxnSpPr>
          <p:nvPr/>
        </p:nvCxnSpPr>
        <p:spPr>
          <a:xfrm flipV="1">
            <a:off x="1382206" y="2367870"/>
            <a:ext cx="8370" cy="1527494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62" name="Imagen 61">
            <a:extLst>
              <a:ext uri="{FF2B5EF4-FFF2-40B4-BE49-F238E27FC236}">
                <a16:creationId xmlns:a16="http://schemas.microsoft.com/office/drawing/2014/main" id="{3B4A5BCF-C377-4CCD-A709-F532A4FAEB8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5787" y="51177"/>
            <a:ext cx="1078167" cy="1033022"/>
          </a:xfrm>
          <a:prstGeom prst="rect">
            <a:avLst/>
          </a:prstGeom>
          <a:ln>
            <a:noFill/>
          </a:ln>
          <a:effectLst/>
        </p:spPr>
      </p:pic>
      <p:sp>
        <p:nvSpPr>
          <p:cNvPr id="63" name="Rectángulo 62">
            <a:extLst>
              <a:ext uri="{FF2B5EF4-FFF2-40B4-BE49-F238E27FC236}">
                <a16:creationId xmlns:a16="http://schemas.microsoft.com/office/drawing/2014/main" id="{335AD89F-24F0-43D8-9694-329818C33C88}"/>
              </a:ext>
            </a:extLst>
          </p:cNvPr>
          <p:cNvSpPr/>
          <p:nvPr/>
        </p:nvSpPr>
        <p:spPr>
          <a:xfrm flipH="1">
            <a:off x="2048052" y="653263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61.11%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5F8B22A6-F603-477B-9AB5-BBA7517C275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0846" y="3756748"/>
            <a:ext cx="1068796" cy="1081046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20BFE052-050D-4855-BA32-EA07109AFB26}"/>
              </a:ext>
            </a:extLst>
          </p:cNvPr>
          <p:cNvCxnSpPr>
            <a:cxnSpLocks/>
          </p:cNvCxnSpPr>
          <p:nvPr/>
        </p:nvCxnSpPr>
        <p:spPr>
          <a:xfrm flipV="1">
            <a:off x="4172263" y="4307107"/>
            <a:ext cx="1292372" cy="1158437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67" name="Rectángulo 66">
            <a:extLst>
              <a:ext uri="{FF2B5EF4-FFF2-40B4-BE49-F238E27FC236}">
                <a16:creationId xmlns:a16="http://schemas.microsoft.com/office/drawing/2014/main" id="{6C7F90C4-52A1-44F7-A7CB-72FC488B51AD}"/>
              </a:ext>
            </a:extLst>
          </p:cNvPr>
          <p:cNvSpPr/>
          <p:nvPr/>
        </p:nvSpPr>
        <p:spPr>
          <a:xfrm flipH="1">
            <a:off x="6180131" y="4331250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98.18%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68" name="Imagen 67">
            <a:extLst>
              <a:ext uri="{FF2B5EF4-FFF2-40B4-BE49-F238E27FC236}">
                <a16:creationId xmlns:a16="http://schemas.microsoft.com/office/drawing/2014/main" id="{2A8888B0-0937-46F1-B025-757F2B43FF6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0087" y="3066296"/>
            <a:ext cx="1091885" cy="1037831"/>
          </a:xfrm>
          <a:prstGeom prst="rect">
            <a:avLst/>
          </a:prstGeom>
          <a:ln>
            <a:noFill/>
          </a:ln>
          <a:effectLst/>
        </p:spPr>
      </p:pic>
      <p:sp>
        <p:nvSpPr>
          <p:cNvPr id="70" name="Rectángulo 69">
            <a:extLst>
              <a:ext uri="{FF2B5EF4-FFF2-40B4-BE49-F238E27FC236}">
                <a16:creationId xmlns:a16="http://schemas.microsoft.com/office/drawing/2014/main" id="{11B910E8-2F3C-47FA-91BD-CC00F326BB5E}"/>
              </a:ext>
            </a:extLst>
          </p:cNvPr>
          <p:cNvSpPr/>
          <p:nvPr/>
        </p:nvSpPr>
        <p:spPr>
          <a:xfrm flipH="1">
            <a:off x="7478002" y="3685373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85.71%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cxnSp>
        <p:nvCxnSpPr>
          <p:cNvPr id="71" name="Conector recto 70">
            <a:extLst>
              <a:ext uri="{FF2B5EF4-FFF2-40B4-BE49-F238E27FC236}">
                <a16:creationId xmlns:a16="http://schemas.microsoft.com/office/drawing/2014/main" id="{60EBE705-78BD-47D0-A33F-F08C6833D0C0}"/>
              </a:ext>
            </a:extLst>
          </p:cNvPr>
          <p:cNvCxnSpPr>
            <a:cxnSpLocks/>
          </p:cNvCxnSpPr>
          <p:nvPr/>
        </p:nvCxnSpPr>
        <p:spPr>
          <a:xfrm flipV="1">
            <a:off x="3983696" y="3600235"/>
            <a:ext cx="1883960" cy="1667459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74" name="Conector recto 73">
            <a:extLst>
              <a:ext uri="{FF2B5EF4-FFF2-40B4-BE49-F238E27FC236}">
                <a16:creationId xmlns:a16="http://schemas.microsoft.com/office/drawing/2014/main" id="{763090A6-3A99-4D0B-9C60-7AC4D6AE6431}"/>
              </a:ext>
            </a:extLst>
          </p:cNvPr>
          <p:cNvCxnSpPr>
            <a:cxnSpLocks/>
          </p:cNvCxnSpPr>
          <p:nvPr/>
        </p:nvCxnSpPr>
        <p:spPr>
          <a:xfrm>
            <a:off x="4453406" y="5684732"/>
            <a:ext cx="1681474" cy="16136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E2DA03CC-5F21-4139-B10F-D2CB52DEF80A}"/>
              </a:ext>
            </a:extLst>
          </p:cNvPr>
          <p:cNvCxnSpPr>
            <a:cxnSpLocks/>
          </p:cNvCxnSpPr>
          <p:nvPr/>
        </p:nvCxnSpPr>
        <p:spPr>
          <a:xfrm flipV="1">
            <a:off x="3312286" y="2614149"/>
            <a:ext cx="1822290" cy="1729901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78" name="Conector recto 77">
            <a:extLst>
              <a:ext uri="{FF2B5EF4-FFF2-40B4-BE49-F238E27FC236}">
                <a16:creationId xmlns:a16="http://schemas.microsoft.com/office/drawing/2014/main" id="{3A478B17-3550-44C1-AC3B-DEDCF3F1668E}"/>
              </a:ext>
            </a:extLst>
          </p:cNvPr>
          <p:cNvCxnSpPr>
            <a:cxnSpLocks/>
          </p:cNvCxnSpPr>
          <p:nvPr/>
        </p:nvCxnSpPr>
        <p:spPr>
          <a:xfrm flipV="1">
            <a:off x="3617818" y="2987996"/>
            <a:ext cx="2029573" cy="1906878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81" name="Imagen 80">
            <a:extLst>
              <a:ext uri="{FF2B5EF4-FFF2-40B4-BE49-F238E27FC236}">
                <a16:creationId xmlns:a16="http://schemas.microsoft.com/office/drawing/2014/main" id="{A3A8E7C5-AD76-4F9F-8610-411AFDF65F8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26660" y="1843788"/>
            <a:ext cx="1005312" cy="970038"/>
          </a:xfrm>
          <a:prstGeom prst="rect">
            <a:avLst/>
          </a:prstGeom>
          <a:ln>
            <a:noFill/>
          </a:ln>
          <a:effectLst/>
        </p:spPr>
      </p:pic>
      <p:sp>
        <p:nvSpPr>
          <p:cNvPr id="82" name="Rectángulo 81">
            <a:extLst>
              <a:ext uri="{FF2B5EF4-FFF2-40B4-BE49-F238E27FC236}">
                <a16:creationId xmlns:a16="http://schemas.microsoft.com/office/drawing/2014/main" id="{A448909A-B668-409D-A812-6103CD48BC4F}"/>
              </a:ext>
            </a:extLst>
          </p:cNvPr>
          <p:cNvSpPr/>
          <p:nvPr/>
        </p:nvSpPr>
        <p:spPr>
          <a:xfrm flipH="1">
            <a:off x="7583393" y="2401191"/>
            <a:ext cx="48763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100%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83" name="Imagen 82">
            <a:extLst>
              <a:ext uri="{FF2B5EF4-FFF2-40B4-BE49-F238E27FC236}">
                <a16:creationId xmlns:a16="http://schemas.microsoft.com/office/drawing/2014/main" id="{2BA1CC50-C9A4-4F81-8869-913C27810C00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1736" y="5165406"/>
            <a:ext cx="979676" cy="949455"/>
          </a:xfrm>
          <a:prstGeom prst="rect">
            <a:avLst/>
          </a:prstGeom>
          <a:ln>
            <a:noFill/>
          </a:ln>
          <a:effectLst/>
        </p:spPr>
      </p:pic>
      <p:sp>
        <p:nvSpPr>
          <p:cNvPr id="85" name="Rectángulo 84">
            <a:extLst>
              <a:ext uri="{FF2B5EF4-FFF2-40B4-BE49-F238E27FC236}">
                <a16:creationId xmlns:a16="http://schemas.microsoft.com/office/drawing/2014/main" id="{5D97F3F9-29BF-4D57-BFEA-AAE3F26DE3E5}"/>
              </a:ext>
            </a:extLst>
          </p:cNvPr>
          <p:cNvSpPr/>
          <p:nvPr/>
        </p:nvSpPr>
        <p:spPr>
          <a:xfrm flipH="1">
            <a:off x="6370280" y="5392684"/>
            <a:ext cx="41870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30%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87" name="Imagen 86">
            <a:extLst>
              <a:ext uri="{FF2B5EF4-FFF2-40B4-BE49-F238E27FC236}">
                <a16:creationId xmlns:a16="http://schemas.microsoft.com/office/drawing/2014/main" id="{98B26870-8175-4500-927A-05BA8B473B37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24797" y="1366841"/>
            <a:ext cx="1045189" cy="956176"/>
          </a:xfrm>
          <a:prstGeom prst="rect">
            <a:avLst/>
          </a:prstGeom>
          <a:ln>
            <a:noFill/>
          </a:ln>
          <a:effectLst/>
        </p:spPr>
      </p:pic>
      <p:sp>
        <p:nvSpPr>
          <p:cNvPr id="89" name="Rectángulo 88">
            <a:extLst>
              <a:ext uri="{FF2B5EF4-FFF2-40B4-BE49-F238E27FC236}">
                <a16:creationId xmlns:a16="http://schemas.microsoft.com/office/drawing/2014/main" id="{1DFDA239-2E37-4E05-8F12-E29C40D8A3F9}"/>
              </a:ext>
            </a:extLst>
          </p:cNvPr>
          <p:cNvSpPr/>
          <p:nvPr/>
        </p:nvSpPr>
        <p:spPr>
          <a:xfrm flipH="1">
            <a:off x="5439286" y="1915664"/>
            <a:ext cx="41870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75%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8C22B52D-0EF7-4F9B-A937-0CC9B7B75C0D}"/>
              </a:ext>
            </a:extLst>
          </p:cNvPr>
          <p:cNvCxnSpPr>
            <a:cxnSpLocks/>
          </p:cNvCxnSpPr>
          <p:nvPr/>
        </p:nvCxnSpPr>
        <p:spPr>
          <a:xfrm flipV="1">
            <a:off x="2771341" y="2374696"/>
            <a:ext cx="18003" cy="1069549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id="{AF92467A-44E8-4245-8D5C-EA89454C124F}"/>
              </a:ext>
            </a:extLst>
          </p:cNvPr>
          <p:cNvCxnSpPr>
            <a:cxnSpLocks/>
          </p:cNvCxnSpPr>
          <p:nvPr/>
        </p:nvCxnSpPr>
        <p:spPr>
          <a:xfrm flipH="1" flipV="1">
            <a:off x="3558339" y="1160743"/>
            <a:ext cx="4077" cy="1906571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7DD926B8-6949-4C41-B83C-C584BD765085}"/>
              </a:ext>
            </a:extLst>
          </p:cNvPr>
          <p:cNvCxnSpPr>
            <a:cxnSpLocks/>
          </p:cNvCxnSpPr>
          <p:nvPr/>
        </p:nvCxnSpPr>
        <p:spPr>
          <a:xfrm flipH="1" flipV="1">
            <a:off x="4210850" y="2310745"/>
            <a:ext cx="1" cy="530946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53" name="Imagen 52">
            <a:extLst>
              <a:ext uri="{FF2B5EF4-FFF2-40B4-BE49-F238E27FC236}">
                <a16:creationId xmlns:a16="http://schemas.microsoft.com/office/drawing/2014/main" id="{946F3DFA-1FF7-4A96-AED7-913742672C7B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8666" y="1358729"/>
            <a:ext cx="987455" cy="987455"/>
          </a:xfrm>
          <a:prstGeom prst="rect">
            <a:avLst/>
          </a:prstGeom>
          <a:ln>
            <a:noFill/>
          </a:ln>
          <a:effectLst/>
        </p:spPr>
      </p:pic>
      <p:sp>
        <p:nvSpPr>
          <p:cNvPr id="84" name="Rectángulo 83">
            <a:extLst>
              <a:ext uri="{FF2B5EF4-FFF2-40B4-BE49-F238E27FC236}">
                <a16:creationId xmlns:a16="http://schemas.microsoft.com/office/drawing/2014/main" id="{C5E236ED-0601-4A0A-841F-6BE19F1FC748}"/>
              </a:ext>
            </a:extLst>
          </p:cNvPr>
          <p:cNvSpPr/>
          <p:nvPr/>
        </p:nvSpPr>
        <p:spPr>
          <a:xfrm flipH="1">
            <a:off x="4256074" y="1667256"/>
            <a:ext cx="41870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50%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9EA1CC2B-2EEB-4B26-B873-79E328D7EAC9}"/>
              </a:ext>
            </a:extLst>
          </p:cNvPr>
          <p:cNvCxnSpPr>
            <a:cxnSpLocks/>
          </p:cNvCxnSpPr>
          <p:nvPr/>
        </p:nvCxnSpPr>
        <p:spPr>
          <a:xfrm flipV="1">
            <a:off x="5124797" y="1160742"/>
            <a:ext cx="22880" cy="145828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id="{ADB89AD8-DAEC-4244-9C17-FBDF3975042A}"/>
              </a:ext>
            </a:extLst>
          </p:cNvPr>
          <p:cNvCxnSpPr>
            <a:cxnSpLocks/>
          </p:cNvCxnSpPr>
          <p:nvPr/>
        </p:nvCxnSpPr>
        <p:spPr>
          <a:xfrm>
            <a:off x="6841412" y="2345153"/>
            <a:ext cx="517407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id="{83331BDF-9AFB-461E-B497-F50B1FB8E14D}"/>
              </a:ext>
            </a:extLst>
          </p:cNvPr>
          <p:cNvCxnSpPr>
            <a:cxnSpLocks/>
          </p:cNvCxnSpPr>
          <p:nvPr/>
        </p:nvCxnSpPr>
        <p:spPr>
          <a:xfrm flipH="1">
            <a:off x="5461408" y="4306075"/>
            <a:ext cx="483748" cy="1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id="{EA8DD34C-E2D4-4EDC-86AE-46DF0AB9E602}"/>
              </a:ext>
            </a:extLst>
          </p:cNvPr>
          <p:cNvCxnSpPr>
            <a:cxnSpLocks/>
          </p:cNvCxnSpPr>
          <p:nvPr/>
        </p:nvCxnSpPr>
        <p:spPr>
          <a:xfrm flipV="1">
            <a:off x="2354220" y="6395495"/>
            <a:ext cx="5422668" cy="22319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04" name="Conector recto 103">
            <a:extLst>
              <a:ext uri="{FF2B5EF4-FFF2-40B4-BE49-F238E27FC236}">
                <a16:creationId xmlns:a16="http://schemas.microsoft.com/office/drawing/2014/main" id="{70CF2E28-4E87-42C0-8617-9378F2653CC2}"/>
              </a:ext>
            </a:extLst>
          </p:cNvPr>
          <p:cNvCxnSpPr>
            <a:cxnSpLocks/>
          </p:cNvCxnSpPr>
          <p:nvPr/>
        </p:nvCxnSpPr>
        <p:spPr>
          <a:xfrm>
            <a:off x="7775743" y="5881716"/>
            <a:ext cx="1" cy="525221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D46D0161-8CA0-4442-8371-FC949A3C79C7}"/>
              </a:ext>
            </a:extLst>
          </p:cNvPr>
          <p:cNvCxnSpPr>
            <a:cxnSpLocks/>
          </p:cNvCxnSpPr>
          <p:nvPr/>
        </p:nvCxnSpPr>
        <p:spPr>
          <a:xfrm flipH="1" flipV="1">
            <a:off x="814454" y="1005418"/>
            <a:ext cx="69398" cy="2981807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26" name="Imagen 25">
            <a:extLst>
              <a:ext uri="{FF2B5EF4-FFF2-40B4-BE49-F238E27FC236}">
                <a16:creationId xmlns:a16="http://schemas.microsoft.com/office/drawing/2014/main" id="{1A1705EE-DF18-4262-8989-40A6BB7CBE0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03" y="2254754"/>
            <a:ext cx="1013175" cy="1029343"/>
          </a:xfrm>
          <a:prstGeom prst="rect">
            <a:avLst/>
          </a:prstGeom>
          <a:ln>
            <a:noFill/>
          </a:ln>
          <a:effectLst/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F0C7E554-7AE2-4E77-BBB6-46B8BCA40095}"/>
              </a:ext>
            </a:extLst>
          </p:cNvPr>
          <p:cNvSpPr/>
          <p:nvPr/>
        </p:nvSpPr>
        <p:spPr>
          <a:xfrm flipH="1">
            <a:off x="254703" y="2901988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66.67%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225F6455-FE3E-4379-94BA-53C88F540774}"/>
              </a:ext>
            </a:extLst>
          </p:cNvPr>
          <p:cNvSpPr/>
          <p:nvPr/>
        </p:nvSpPr>
        <p:spPr>
          <a:xfrm>
            <a:off x="6703693" y="6497801"/>
            <a:ext cx="292963" cy="103517"/>
          </a:xfrm>
          <a:prstGeom prst="rect">
            <a:avLst/>
          </a:prstGeom>
          <a:solidFill>
            <a:srgbClr val="FAEF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8B5558B9-9CC6-419A-A4E2-93AFA27ABDEA}"/>
              </a:ext>
            </a:extLst>
          </p:cNvPr>
          <p:cNvSpPr txBox="1"/>
          <p:nvPr/>
        </p:nvSpPr>
        <p:spPr>
          <a:xfrm>
            <a:off x="7009642" y="6418064"/>
            <a:ext cx="2941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Gill Sans"/>
              </a:rPr>
              <a:t>Construcción de Bordo</a:t>
            </a: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A744F91B-DF4B-4DA6-807B-B0F2CC37F233}"/>
              </a:ext>
            </a:extLst>
          </p:cNvPr>
          <p:cNvSpPr/>
          <p:nvPr/>
        </p:nvSpPr>
        <p:spPr>
          <a:xfrm>
            <a:off x="6722581" y="6657965"/>
            <a:ext cx="290883" cy="101581"/>
          </a:xfrm>
          <a:prstGeom prst="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F872F025-DE6F-42D2-AAD2-CC0FBF2E92B5}"/>
              </a:ext>
            </a:extLst>
          </p:cNvPr>
          <p:cNvSpPr/>
          <p:nvPr/>
        </p:nvSpPr>
        <p:spPr>
          <a:xfrm flipH="1">
            <a:off x="7013465" y="6583062"/>
            <a:ext cx="561372" cy="246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00" dirty="0">
                <a:latin typeface="Gill Sans"/>
              </a:rPr>
              <a:t>SADASI</a:t>
            </a:r>
            <a:endParaRPr lang="es-MX" sz="1050" dirty="0">
              <a:latin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915694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9A27913-E1E1-4FD4-9DCE-BE4DF9D3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631825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dirty="0">
                <a:latin typeface="Gill Sans"/>
              </a:rPr>
              <a:t>Construcción de Diques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5DA28EE-A52D-4F9F-9163-6E708EA93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106428"/>
              </p:ext>
            </p:extLst>
          </p:nvPr>
        </p:nvGraphicFramePr>
        <p:xfrm>
          <a:off x="1391479" y="1232451"/>
          <a:ext cx="6162259" cy="5234613"/>
        </p:xfrm>
        <a:graphic>
          <a:graphicData uri="http://schemas.openxmlformats.org/drawingml/2006/table">
            <a:tbl>
              <a:tblPr/>
              <a:tblGrid>
                <a:gridCol w="1214590">
                  <a:extLst>
                    <a:ext uri="{9D8B030D-6E8A-4147-A177-3AD203B41FA5}">
                      <a16:colId xmlns:a16="http://schemas.microsoft.com/office/drawing/2014/main" val="564583719"/>
                    </a:ext>
                  </a:extLst>
                </a:gridCol>
                <a:gridCol w="2561356">
                  <a:extLst>
                    <a:ext uri="{9D8B030D-6E8A-4147-A177-3AD203B41FA5}">
                      <a16:colId xmlns:a16="http://schemas.microsoft.com/office/drawing/2014/main" val="2556433096"/>
                    </a:ext>
                  </a:extLst>
                </a:gridCol>
                <a:gridCol w="1071697">
                  <a:extLst>
                    <a:ext uri="{9D8B030D-6E8A-4147-A177-3AD203B41FA5}">
                      <a16:colId xmlns:a16="http://schemas.microsoft.com/office/drawing/2014/main" val="3556070965"/>
                    </a:ext>
                  </a:extLst>
                </a:gridCol>
                <a:gridCol w="1314616">
                  <a:extLst>
                    <a:ext uri="{9D8B030D-6E8A-4147-A177-3AD203B41FA5}">
                      <a16:colId xmlns:a16="http://schemas.microsoft.com/office/drawing/2014/main" val="3349962992"/>
                    </a:ext>
                  </a:extLst>
                </a:gridCol>
              </a:tblGrid>
              <a:tr h="3500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794102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20476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1375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1894510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1371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99.71%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624217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0.29%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298856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17441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219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214404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203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92.69%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668854"/>
                  </a:ext>
                </a:extLst>
              </a:tr>
              <a:tr h="47974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CORPORATIVO INMOBILIARIO DEL NORTE S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14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6.39%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692242"/>
                  </a:ext>
                </a:extLst>
              </a:tr>
              <a:tr h="322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CONSTRUCCIONES ARYVE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0.91%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1149610"/>
                  </a:ext>
                </a:extLst>
              </a:tr>
              <a:tr h="322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153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49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331799"/>
                  </a:ext>
                </a:extLst>
              </a:tr>
              <a:tr h="47974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49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100.00%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865946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17941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14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234446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13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92.86%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91659"/>
                  </a:ext>
                </a:extLst>
              </a:tr>
              <a:tr h="322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LANDUS GRUPO INMOBILIARIO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7.14%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893796"/>
                  </a:ext>
                </a:extLst>
              </a:tr>
              <a:tr h="322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2936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9783600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57.14%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841586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28.57%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5608764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RUBA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14.29%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602972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21041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0878327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25.00%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5899569"/>
                  </a:ext>
                </a:extLst>
              </a:tr>
              <a:tr h="17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RUBA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25.00%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8600243"/>
                  </a:ext>
                </a:extLst>
              </a:tr>
              <a:tr h="322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5924" marR="5924" marT="5924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50.00%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5044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19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E2F9E2D-6D60-402F-9E5C-194227A459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90" t="24878" r="23598" b="3993"/>
          <a:stretch/>
        </p:blipFill>
        <p:spPr>
          <a:xfrm>
            <a:off x="-17252" y="1397481"/>
            <a:ext cx="6405953" cy="54260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9367C4A-CA02-4C7D-B21E-8689F7504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B46B291-D729-4DB0-B15A-184E6E636D2C}"/>
              </a:ext>
            </a:extLst>
          </p:cNvPr>
          <p:cNvCxnSpPr/>
          <p:nvPr/>
        </p:nvCxnSpPr>
        <p:spPr>
          <a:xfrm>
            <a:off x="6258757" y="6028441"/>
            <a:ext cx="29296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54FB8B53-7DF7-4530-9A94-8FFF9E7CDA9F}"/>
              </a:ext>
            </a:extLst>
          </p:cNvPr>
          <p:cNvSpPr/>
          <p:nvPr/>
        </p:nvSpPr>
        <p:spPr>
          <a:xfrm>
            <a:off x="6258757" y="6436100"/>
            <a:ext cx="292963" cy="103517"/>
          </a:xfrm>
          <a:prstGeom prst="rect">
            <a:avLst/>
          </a:prstGeom>
          <a:solidFill>
            <a:srgbClr val="B3BB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DF456B6-CB72-404F-9590-F9F8C5ED10A7}"/>
              </a:ext>
            </a:extLst>
          </p:cNvPr>
          <p:cNvSpPr/>
          <p:nvPr/>
        </p:nvSpPr>
        <p:spPr>
          <a:xfrm>
            <a:off x="6258756" y="6112730"/>
            <a:ext cx="292963" cy="103517"/>
          </a:xfrm>
          <a:prstGeom prst="rect">
            <a:avLst/>
          </a:prstGeom>
          <a:solidFill>
            <a:srgbClr val="FAEF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BC5EC55-E5AF-47A5-A46A-6057121C0ADD}"/>
              </a:ext>
            </a:extLst>
          </p:cNvPr>
          <p:cNvSpPr/>
          <p:nvPr/>
        </p:nvSpPr>
        <p:spPr>
          <a:xfrm>
            <a:off x="6258757" y="6284621"/>
            <a:ext cx="292963" cy="101696"/>
          </a:xfrm>
          <a:prstGeom prst="rect">
            <a:avLst/>
          </a:prstGeom>
          <a:solidFill>
            <a:srgbClr val="B27E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DA77478-6BE4-401C-AD44-6B99C5DBFA8F}"/>
              </a:ext>
            </a:extLst>
          </p:cNvPr>
          <p:cNvSpPr txBox="1"/>
          <p:nvPr/>
        </p:nvSpPr>
        <p:spPr>
          <a:xfrm>
            <a:off x="6564705" y="5900472"/>
            <a:ext cx="2941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Gill Sans"/>
              </a:rPr>
              <a:t>Triángulo El Barreal</a:t>
            </a:r>
          </a:p>
          <a:p>
            <a:r>
              <a:rPr lang="es-MX" sz="1000" dirty="0">
                <a:latin typeface="Gill Sans"/>
              </a:rPr>
              <a:t>Construcción de Bordo</a:t>
            </a:r>
          </a:p>
          <a:p>
            <a:r>
              <a:rPr lang="es-MX" sz="1000" dirty="0">
                <a:latin typeface="Gill Sans"/>
              </a:rPr>
              <a:t>Diques</a:t>
            </a:r>
          </a:p>
          <a:p>
            <a:r>
              <a:rPr lang="es-MX" sz="1000" dirty="0">
                <a:latin typeface="Gill Sans"/>
              </a:rPr>
              <a:t>Lagunas</a:t>
            </a:r>
          </a:p>
        </p:txBody>
      </p:sp>
      <p:grpSp>
        <p:nvGrpSpPr>
          <p:cNvPr id="51" name="Grupo 50">
            <a:extLst>
              <a:ext uri="{FF2B5EF4-FFF2-40B4-BE49-F238E27FC236}">
                <a16:creationId xmlns:a16="http://schemas.microsoft.com/office/drawing/2014/main" id="{424EF67B-83E1-45E6-A46E-5F9213976462}"/>
              </a:ext>
            </a:extLst>
          </p:cNvPr>
          <p:cNvGrpSpPr/>
          <p:nvPr/>
        </p:nvGrpSpPr>
        <p:grpSpPr>
          <a:xfrm>
            <a:off x="3286663" y="1573429"/>
            <a:ext cx="2734715" cy="3422482"/>
            <a:chOff x="3286663" y="1547550"/>
            <a:chExt cx="2734715" cy="3422482"/>
          </a:xfrm>
        </p:grpSpPr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8565ADF1-7349-4BC0-AA6B-4D7CB2CAB60B}"/>
                </a:ext>
              </a:extLst>
            </p:cNvPr>
            <p:cNvSpPr/>
            <p:nvPr/>
          </p:nvSpPr>
          <p:spPr>
            <a:xfrm>
              <a:off x="3286663" y="1547550"/>
              <a:ext cx="439947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square">
              <a:spAutoFit/>
            </a:bodyPr>
            <a:lstStyle/>
            <a:p>
              <a:r>
                <a:rPr lang="es-MX" sz="800" dirty="0">
                  <a:latin typeface="Gill Sans"/>
                </a:rPr>
                <a:t>2936</a:t>
              </a:r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0383DDDA-7E4D-4E58-9192-31F558B8C600}"/>
                </a:ext>
              </a:extLst>
            </p:cNvPr>
            <p:cNvSpPr/>
            <p:nvPr/>
          </p:nvSpPr>
          <p:spPr>
            <a:xfrm>
              <a:off x="5019509" y="4245634"/>
              <a:ext cx="441146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20476</a:t>
              </a: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37D3839F-AA56-4D5A-8CD0-CD658907369D}"/>
                </a:ext>
              </a:extLst>
            </p:cNvPr>
            <p:cNvSpPr/>
            <p:nvPr/>
          </p:nvSpPr>
          <p:spPr>
            <a:xfrm>
              <a:off x="4743471" y="4590686"/>
              <a:ext cx="338554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153</a:t>
              </a:r>
            </a:p>
          </p:txBody>
        </p:sp>
        <p:sp>
          <p:nvSpPr>
            <p:cNvPr id="37" name="Rectángulo 36">
              <a:extLst>
                <a:ext uri="{FF2B5EF4-FFF2-40B4-BE49-F238E27FC236}">
                  <a16:creationId xmlns:a16="http://schemas.microsoft.com/office/drawing/2014/main" id="{5B334C71-D89E-4379-94A7-1043035817A8}"/>
                </a:ext>
              </a:extLst>
            </p:cNvPr>
            <p:cNvSpPr/>
            <p:nvPr/>
          </p:nvSpPr>
          <p:spPr>
            <a:xfrm>
              <a:off x="5002261" y="4754588"/>
              <a:ext cx="441146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17941</a:t>
              </a:r>
            </a:p>
          </p:txBody>
        </p:sp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4CE4FCEB-341E-459B-BC38-4BD48177DBE3}"/>
                </a:ext>
              </a:extLst>
            </p:cNvPr>
            <p:cNvSpPr/>
            <p:nvPr/>
          </p:nvSpPr>
          <p:spPr>
            <a:xfrm>
              <a:off x="5580232" y="4245634"/>
              <a:ext cx="441146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17441</a:t>
              </a:r>
            </a:p>
          </p:txBody>
        </p:sp>
      </p:grpSp>
      <p:sp>
        <p:nvSpPr>
          <p:cNvPr id="43" name="Rectángulo 42">
            <a:extLst>
              <a:ext uri="{FF2B5EF4-FFF2-40B4-BE49-F238E27FC236}">
                <a16:creationId xmlns:a16="http://schemas.microsoft.com/office/drawing/2014/main" id="{D7E7545C-01DF-4EB9-B326-D4752773FDEC}"/>
              </a:ext>
            </a:extLst>
          </p:cNvPr>
          <p:cNvSpPr/>
          <p:nvPr/>
        </p:nvSpPr>
        <p:spPr>
          <a:xfrm>
            <a:off x="4924017" y="3211197"/>
            <a:ext cx="519389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square">
            <a:spAutoFit/>
          </a:bodyPr>
          <a:lstStyle/>
          <a:p>
            <a:r>
              <a:rPr lang="es-MX" sz="800" dirty="0">
                <a:latin typeface="Gill Sans"/>
              </a:rPr>
              <a:t>21041</a:t>
            </a:r>
          </a:p>
        </p:txBody>
      </p: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B4246A3-79A8-47EC-9688-25284082FC18}"/>
              </a:ext>
            </a:extLst>
          </p:cNvPr>
          <p:cNvCxnSpPr>
            <a:cxnSpLocks/>
          </p:cNvCxnSpPr>
          <p:nvPr/>
        </p:nvCxnSpPr>
        <p:spPr>
          <a:xfrm>
            <a:off x="3413596" y="1557219"/>
            <a:ext cx="836857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5C40CEE8-F4A4-4A09-8CE0-9BAE17A99F24}"/>
              </a:ext>
            </a:extLst>
          </p:cNvPr>
          <p:cNvCxnSpPr>
            <a:cxnSpLocks/>
          </p:cNvCxnSpPr>
          <p:nvPr/>
        </p:nvCxnSpPr>
        <p:spPr>
          <a:xfrm>
            <a:off x="5234830" y="3264205"/>
            <a:ext cx="937370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EFB65B59-5729-49C3-A6F9-3123C99F9A67}"/>
              </a:ext>
            </a:extLst>
          </p:cNvPr>
          <p:cNvCxnSpPr>
            <a:cxnSpLocks/>
          </p:cNvCxnSpPr>
          <p:nvPr/>
        </p:nvCxnSpPr>
        <p:spPr>
          <a:xfrm flipV="1">
            <a:off x="6019800" y="4270549"/>
            <a:ext cx="953756" cy="964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D8639CF8-686A-4EF6-B6B2-63C6E47721A4}"/>
              </a:ext>
            </a:extLst>
          </p:cNvPr>
          <p:cNvCxnSpPr>
            <a:cxnSpLocks/>
          </p:cNvCxnSpPr>
          <p:nvPr/>
        </p:nvCxnSpPr>
        <p:spPr>
          <a:xfrm>
            <a:off x="5221844" y="4616565"/>
            <a:ext cx="3068046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20CC0795-552C-4535-B50F-FBB5B8B0C737}"/>
              </a:ext>
            </a:extLst>
          </p:cNvPr>
          <p:cNvCxnSpPr>
            <a:cxnSpLocks/>
          </p:cNvCxnSpPr>
          <p:nvPr/>
        </p:nvCxnSpPr>
        <p:spPr>
          <a:xfrm flipV="1">
            <a:off x="8289890" y="3587262"/>
            <a:ext cx="0" cy="1020654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25305F85-3563-44F1-9A96-7F26248AD507}"/>
              </a:ext>
            </a:extLst>
          </p:cNvPr>
          <p:cNvCxnSpPr>
            <a:cxnSpLocks/>
          </p:cNvCxnSpPr>
          <p:nvPr/>
        </p:nvCxnSpPr>
        <p:spPr>
          <a:xfrm flipV="1">
            <a:off x="6965182" y="3727938"/>
            <a:ext cx="0" cy="556921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315511EE-0703-4FD8-841F-39016FB523F9}"/>
              </a:ext>
            </a:extLst>
          </p:cNvPr>
          <p:cNvCxnSpPr>
            <a:cxnSpLocks/>
          </p:cNvCxnSpPr>
          <p:nvPr/>
        </p:nvCxnSpPr>
        <p:spPr>
          <a:xfrm flipV="1">
            <a:off x="6172200" y="2243551"/>
            <a:ext cx="0" cy="1020654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65533358-EEB3-4350-A5F7-654CF0AB25C7}"/>
              </a:ext>
            </a:extLst>
          </p:cNvPr>
          <p:cNvCxnSpPr>
            <a:cxnSpLocks/>
          </p:cNvCxnSpPr>
          <p:nvPr/>
        </p:nvCxnSpPr>
        <p:spPr>
          <a:xfrm>
            <a:off x="5345639" y="5123842"/>
            <a:ext cx="1351478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573A1B1D-96B5-48AA-A5B1-BA10F3A298C0}"/>
              </a:ext>
            </a:extLst>
          </p:cNvPr>
          <p:cNvCxnSpPr>
            <a:cxnSpLocks/>
          </p:cNvCxnSpPr>
          <p:nvPr/>
        </p:nvCxnSpPr>
        <p:spPr>
          <a:xfrm flipV="1">
            <a:off x="4743471" y="4832009"/>
            <a:ext cx="0" cy="795068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260CB0E8-51D8-4D5F-8C6D-94B5748F9C90}"/>
              </a:ext>
            </a:extLst>
          </p:cNvPr>
          <p:cNvCxnSpPr>
            <a:cxnSpLocks/>
          </p:cNvCxnSpPr>
          <p:nvPr/>
        </p:nvCxnSpPr>
        <p:spPr>
          <a:xfrm>
            <a:off x="4743471" y="5633123"/>
            <a:ext cx="3068046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64" name="Imagen 63">
            <a:extLst>
              <a:ext uri="{FF2B5EF4-FFF2-40B4-BE49-F238E27FC236}">
                <a16:creationId xmlns:a16="http://schemas.microsoft.com/office/drawing/2014/main" id="{429B3EE5-25A1-4C18-B14D-F88064BE282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11517" y="5142058"/>
            <a:ext cx="1005312" cy="970038"/>
          </a:xfrm>
          <a:prstGeom prst="rect">
            <a:avLst/>
          </a:prstGeom>
          <a:ln>
            <a:noFill/>
          </a:ln>
          <a:effectLst/>
        </p:spPr>
      </p:pic>
      <p:sp>
        <p:nvSpPr>
          <p:cNvPr id="65" name="Rectángulo 64">
            <a:extLst>
              <a:ext uri="{FF2B5EF4-FFF2-40B4-BE49-F238E27FC236}">
                <a16:creationId xmlns:a16="http://schemas.microsoft.com/office/drawing/2014/main" id="{935A26A4-3BB8-4ECA-9A96-24FB37C9C5C3}"/>
              </a:ext>
            </a:extLst>
          </p:cNvPr>
          <p:cNvSpPr/>
          <p:nvPr/>
        </p:nvSpPr>
        <p:spPr>
          <a:xfrm flipH="1">
            <a:off x="8068250" y="5699461"/>
            <a:ext cx="48763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100%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19DB9463-DE0B-4E7E-AD06-69F0305229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6178" y="2790183"/>
            <a:ext cx="1073817" cy="972087"/>
          </a:xfrm>
          <a:prstGeom prst="rect">
            <a:avLst/>
          </a:prstGeom>
          <a:ln>
            <a:noFill/>
          </a:ln>
          <a:effectLst/>
        </p:spPr>
      </p:pic>
      <p:sp>
        <p:nvSpPr>
          <p:cNvPr id="67" name="Rectángulo 66">
            <a:extLst>
              <a:ext uri="{FF2B5EF4-FFF2-40B4-BE49-F238E27FC236}">
                <a16:creationId xmlns:a16="http://schemas.microsoft.com/office/drawing/2014/main" id="{20052487-4D11-4ED2-852D-4A32FFF1E8E6}"/>
              </a:ext>
            </a:extLst>
          </p:cNvPr>
          <p:cNvSpPr/>
          <p:nvPr/>
        </p:nvSpPr>
        <p:spPr>
          <a:xfrm flipH="1">
            <a:off x="6768113" y="3388069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92.69%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68" name="Imagen 67">
            <a:extLst>
              <a:ext uri="{FF2B5EF4-FFF2-40B4-BE49-F238E27FC236}">
                <a16:creationId xmlns:a16="http://schemas.microsoft.com/office/drawing/2014/main" id="{CA959ABF-425E-4FC1-BF16-700F216A76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9079" y="4655678"/>
            <a:ext cx="970745" cy="9155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69" name="Rectángulo 68">
            <a:extLst>
              <a:ext uri="{FF2B5EF4-FFF2-40B4-BE49-F238E27FC236}">
                <a16:creationId xmlns:a16="http://schemas.microsoft.com/office/drawing/2014/main" id="{3EEDC5E4-0AAA-448D-9114-3ACD8E84BB89}"/>
              </a:ext>
            </a:extLst>
          </p:cNvPr>
          <p:cNvSpPr/>
          <p:nvPr/>
        </p:nvSpPr>
        <p:spPr>
          <a:xfrm flipH="1">
            <a:off x="6799338" y="5139154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92.86%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91F061B9-6420-4A50-AA06-A11D75B83CF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11517" y="2671407"/>
            <a:ext cx="1025904" cy="942722"/>
          </a:xfrm>
          <a:prstGeom prst="rect">
            <a:avLst/>
          </a:prstGeom>
          <a:ln>
            <a:noFill/>
          </a:ln>
          <a:effectLst/>
        </p:spPr>
      </p:pic>
      <p:sp>
        <p:nvSpPr>
          <p:cNvPr id="71" name="Rectángulo 70">
            <a:extLst>
              <a:ext uri="{FF2B5EF4-FFF2-40B4-BE49-F238E27FC236}">
                <a16:creationId xmlns:a16="http://schemas.microsoft.com/office/drawing/2014/main" id="{B88D7BDE-F54B-429D-BFC8-DFCDCC19E246}"/>
              </a:ext>
            </a:extLst>
          </p:cNvPr>
          <p:cNvSpPr/>
          <p:nvPr/>
        </p:nvSpPr>
        <p:spPr>
          <a:xfrm flipH="1">
            <a:off x="8029356" y="3134153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99.71%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72" name="Imagen 71">
            <a:extLst>
              <a:ext uri="{FF2B5EF4-FFF2-40B4-BE49-F238E27FC236}">
                <a16:creationId xmlns:a16="http://schemas.microsoft.com/office/drawing/2014/main" id="{DF91779A-EBB6-48F0-8001-9F99ECF8B1A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9770" y="1025797"/>
            <a:ext cx="1075060" cy="1002459"/>
          </a:xfrm>
          <a:prstGeom prst="rect">
            <a:avLst/>
          </a:prstGeom>
          <a:ln>
            <a:noFill/>
          </a:ln>
          <a:effectLst/>
        </p:spPr>
      </p:pic>
      <p:sp>
        <p:nvSpPr>
          <p:cNvPr id="73" name="Rectángulo 72">
            <a:extLst>
              <a:ext uri="{FF2B5EF4-FFF2-40B4-BE49-F238E27FC236}">
                <a16:creationId xmlns:a16="http://schemas.microsoft.com/office/drawing/2014/main" id="{C8F9DFA8-4B96-4595-93B7-55C3AAE59DA3}"/>
              </a:ext>
            </a:extLst>
          </p:cNvPr>
          <p:cNvSpPr/>
          <p:nvPr/>
        </p:nvSpPr>
        <p:spPr>
          <a:xfrm flipH="1">
            <a:off x="4660451" y="1319513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28.57%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75" name="Imagen 74">
            <a:extLst>
              <a:ext uri="{FF2B5EF4-FFF2-40B4-BE49-F238E27FC236}">
                <a16:creationId xmlns:a16="http://schemas.microsoft.com/office/drawing/2014/main" id="{E2207CB5-B5D1-484C-9C5C-5CD869A2528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5938" y="1207940"/>
            <a:ext cx="1072524" cy="1047582"/>
          </a:xfrm>
          <a:prstGeom prst="rect">
            <a:avLst/>
          </a:prstGeom>
          <a:ln>
            <a:noFill/>
          </a:ln>
          <a:effectLst/>
        </p:spPr>
      </p:pic>
      <p:sp>
        <p:nvSpPr>
          <p:cNvPr id="76" name="Rectángulo 75">
            <a:extLst>
              <a:ext uri="{FF2B5EF4-FFF2-40B4-BE49-F238E27FC236}">
                <a16:creationId xmlns:a16="http://schemas.microsoft.com/office/drawing/2014/main" id="{17F4D9B3-1E4A-4383-8B73-DF3AE2AB25C3}"/>
              </a:ext>
            </a:extLst>
          </p:cNvPr>
          <p:cNvSpPr/>
          <p:nvPr/>
        </p:nvSpPr>
        <p:spPr>
          <a:xfrm flipH="1">
            <a:off x="6195885" y="1430261"/>
            <a:ext cx="41870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25%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77" name="Título 1">
            <a:extLst>
              <a:ext uri="{FF2B5EF4-FFF2-40B4-BE49-F238E27FC236}">
                <a16:creationId xmlns:a16="http://schemas.microsoft.com/office/drawing/2014/main" id="{13C5D6BF-F57C-4AE6-9AEE-4A66B9923151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5EFE6C0E-9966-46D8-8E8B-74DAFB7F43BE}"/>
              </a:ext>
            </a:extLst>
          </p:cNvPr>
          <p:cNvSpPr/>
          <p:nvPr/>
        </p:nvSpPr>
        <p:spPr>
          <a:xfrm>
            <a:off x="6258756" y="6591705"/>
            <a:ext cx="290883" cy="101581"/>
          </a:xfrm>
          <a:prstGeom prst="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AC4BC1B4-E601-44C9-B86A-9650C89CCE2C}"/>
              </a:ext>
            </a:extLst>
          </p:cNvPr>
          <p:cNvSpPr/>
          <p:nvPr/>
        </p:nvSpPr>
        <p:spPr>
          <a:xfrm flipH="1">
            <a:off x="6549640" y="6516802"/>
            <a:ext cx="561372" cy="246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00" dirty="0">
                <a:latin typeface="Gill Sans"/>
              </a:rPr>
              <a:t>SADASI</a:t>
            </a:r>
          </a:p>
        </p:txBody>
      </p:sp>
    </p:spTree>
    <p:extLst>
      <p:ext uri="{BB962C8B-B14F-4D97-AF65-F5344CB8AC3E}">
        <p14:creationId xmlns:p14="http://schemas.microsoft.com/office/powerpoint/2010/main" val="105219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97703-4FDF-493C-B36E-66D959A87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4638"/>
            <a:ext cx="7242313" cy="631825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dirty="0">
                <a:latin typeface="Gill Sans"/>
              </a:rPr>
              <a:t>Preservación de Lagunas Subsidiarias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3D0E04B9-3F08-44FE-9667-F26D59114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283221"/>
              </p:ext>
            </p:extLst>
          </p:nvPr>
        </p:nvGraphicFramePr>
        <p:xfrm>
          <a:off x="457199" y="2849217"/>
          <a:ext cx="8229600" cy="2025080"/>
        </p:xfrm>
        <a:graphic>
          <a:graphicData uri="http://schemas.openxmlformats.org/drawingml/2006/table">
            <a:tbl>
              <a:tblPr/>
              <a:tblGrid>
                <a:gridCol w="743359">
                  <a:extLst>
                    <a:ext uri="{9D8B030D-6E8A-4147-A177-3AD203B41FA5}">
                      <a16:colId xmlns:a16="http://schemas.microsoft.com/office/drawing/2014/main" val="3762254816"/>
                    </a:ext>
                  </a:extLst>
                </a:gridCol>
                <a:gridCol w="2601755">
                  <a:extLst>
                    <a:ext uri="{9D8B030D-6E8A-4147-A177-3AD203B41FA5}">
                      <a16:colId xmlns:a16="http://schemas.microsoft.com/office/drawing/2014/main" val="2834473738"/>
                    </a:ext>
                  </a:extLst>
                </a:gridCol>
                <a:gridCol w="1883175">
                  <a:extLst>
                    <a:ext uri="{9D8B030D-6E8A-4147-A177-3AD203B41FA5}">
                      <a16:colId xmlns:a16="http://schemas.microsoft.com/office/drawing/2014/main" val="973363381"/>
                    </a:ext>
                  </a:extLst>
                </a:gridCol>
                <a:gridCol w="3001311">
                  <a:extLst>
                    <a:ext uri="{9D8B030D-6E8A-4147-A177-3AD203B41FA5}">
                      <a16:colId xmlns:a16="http://schemas.microsoft.com/office/drawing/2014/main" val="3461183149"/>
                    </a:ext>
                  </a:extLst>
                </a:gridCol>
              </a:tblGrid>
              <a:tr h="2197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9295" marR="9295" marT="92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9295" marR="9295" marT="92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9295" marR="9295" marT="92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9295" marR="9295" marT="92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312175"/>
                  </a:ext>
                </a:extLst>
              </a:tr>
              <a:tr h="2197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191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361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295" marR="9295" marT="929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270238"/>
                  </a:ext>
                </a:extLst>
              </a:tr>
              <a:tr h="2197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353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97.78%</a:t>
                      </a:r>
                    </a:p>
                  </a:txBody>
                  <a:tcPr marL="9295" marR="9295" marT="929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374689"/>
                  </a:ext>
                </a:extLst>
              </a:tr>
              <a:tr h="2197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CONSTRUCCIONES ARYVE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1.11%</a:t>
                      </a:r>
                    </a:p>
                  </a:txBody>
                  <a:tcPr marL="9295" marR="9295" marT="929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159337"/>
                  </a:ext>
                </a:extLst>
              </a:tr>
              <a:tr h="2197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1.11%</a:t>
                      </a:r>
                    </a:p>
                  </a:txBody>
                  <a:tcPr marL="9295" marR="9295" marT="929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631118"/>
                  </a:ext>
                </a:extLst>
              </a:tr>
              <a:tr h="2197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186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295" marR="9295" marT="929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551977"/>
                  </a:ext>
                </a:extLst>
              </a:tr>
              <a:tr h="2197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85.71%</a:t>
                      </a:r>
                    </a:p>
                  </a:txBody>
                  <a:tcPr marL="9295" marR="9295" marT="929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027876"/>
                  </a:ext>
                </a:extLst>
              </a:tr>
              <a:tr h="2197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295" marR="9295" marT="929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14.29%</a:t>
                      </a:r>
                    </a:p>
                  </a:txBody>
                  <a:tcPr marL="9295" marR="9295" marT="929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423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691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E2F9E2D-6D60-402F-9E5C-194227A459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90" t="24878" r="23598" b="3993"/>
          <a:stretch/>
        </p:blipFill>
        <p:spPr>
          <a:xfrm>
            <a:off x="-17252" y="1397481"/>
            <a:ext cx="6405953" cy="54260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9367C4A-CA02-4C7D-B21E-8689F7504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B46B291-D729-4DB0-B15A-184E6E636D2C}"/>
              </a:ext>
            </a:extLst>
          </p:cNvPr>
          <p:cNvCxnSpPr/>
          <p:nvPr/>
        </p:nvCxnSpPr>
        <p:spPr>
          <a:xfrm>
            <a:off x="6258757" y="6028441"/>
            <a:ext cx="29296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54FB8B53-7DF7-4530-9A94-8FFF9E7CDA9F}"/>
              </a:ext>
            </a:extLst>
          </p:cNvPr>
          <p:cNvSpPr/>
          <p:nvPr/>
        </p:nvSpPr>
        <p:spPr>
          <a:xfrm>
            <a:off x="6258757" y="6436100"/>
            <a:ext cx="292963" cy="103517"/>
          </a:xfrm>
          <a:prstGeom prst="rect">
            <a:avLst/>
          </a:prstGeom>
          <a:solidFill>
            <a:srgbClr val="B3BB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DF456B6-CB72-404F-9590-F9F8C5ED10A7}"/>
              </a:ext>
            </a:extLst>
          </p:cNvPr>
          <p:cNvSpPr/>
          <p:nvPr/>
        </p:nvSpPr>
        <p:spPr>
          <a:xfrm>
            <a:off x="6258756" y="6112730"/>
            <a:ext cx="292963" cy="103517"/>
          </a:xfrm>
          <a:prstGeom prst="rect">
            <a:avLst/>
          </a:prstGeom>
          <a:solidFill>
            <a:srgbClr val="FAEF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BC5EC55-E5AF-47A5-A46A-6057121C0ADD}"/>
              </a:ext>
            </a:extLst>
          </p:cNvPr>
          <p:cNvSpPr/>
          <p:nvPr/>
        </p:nvSpPr>
        <p:spPr>
          <a:xfrm>
            <a:off x="6258757" y="6284621"/>
            <a:ext cx="292963" cy="101696"/>
          </a:xfrm>
          <a:prstGeom prst="rect">
            <a:avLst/>
          </a:prstGeom>
          <a:solidFill>
            <a:srgbClr val="B27E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DA77478-6BE4-401C-AD44-6B99C5DBFA8F}"/>
              </a:ext>
            </a:extLst>
          </p:cNvPr>
          <p:cNvSpPr txBox="1"/>
          <p:nvPr/>
        </p:nvSpPr>
        <p:spPr>
          <a:xfrm>
            <a:off x="6564705" y="5900472"/>
            <a:ext cx="2941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Gill Sans"/>
              </a:rPr>
              <a:t>Triángulo El Barreal</a:t>
            </a:r>
          </a:p>
          <a:p>
            <a:r>
              <a:rPr lang="es-MX" sz="1000" dirty="0">
                <a:latin typeface="Gill Sans"/>
              </a:rPr>
              <a:t>Construcción de Bordo</a:t>
            </a:r>
          </a:p>
          <a:p>
            <a:r>
              <a:rPr lang="es-MX" sz="1000" dirty="0">
                <a:latin typeface="Gill Sans"/>
              </a:rPr>
              <a:t>Diques</a:t>
            </a:r>
          </a:p>
          <a:p>
            <a:r>
              <a:rPr lang="es-MX" sz="1000" dirty="0">
                <a:latin typeface="Gill Sans"/>
              </a:rPr>
              <a:t>Lagunas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68ADCFCD-41D3-4175-AA0E-18C285A00A3B}"/>
              </a:ext>
            </a:extLst>
          </p:cNvPr>
          <p:cNvSpPr/>
          <p:nvPr/>
        </p:nvSpPr>
        <p:spPr>
          <a:xfrm>
            <a:off x="4571347" y="5418824"/>
            <a:ext cx="338554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191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80E1B255-DB96-4D77-A28A-EFA478659EF2}"/>
              </a:ext>
            </a:extLst>
          </p:cNvPr>
          <p:cNvSpPr/>
          <p:nvPr/>
        </p:nvSpPr>
        <p:spPr>
          <a:xfrm>
            <a:off x="5201065" y="5142765"/>
            <a:ext cx="338554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186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03C02E9-4A12-4191-92A8-F8372C433EC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63592" y="4538198"/>
            <a:ext cx="1384546" cy="1362274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7F53B269-E7C2-488E-A955-F2D50C95DB41}"/>
              </a:ext>
            </a:extLst>
          </p:cNvPr>
          <p:cNvCxnSpPr>
            <a:cxnSpLocks/>
          </p:cNvCxnSpPr>
          <p:nvPr/>
        </p:nvCxnSpPr>
        <p:spPr>
          <a:xfrm>
            <a:off x="5149504" y="5632938"/>
            <a:ext cx="2052962" cy="133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9E090A2-7AF3-4117-93BD-AD973ABE2160}"/>
              </a:ext>
            </a:extLst>
          </p:cNvPr>
          <p:cNvGrpSpPr/>
          <p:nvPr/>
        </p:nvGrpSpPr>
        <p:grpSpPr>
          <a:xfrm>
            <a:off x="5362220" y="3833657"/>
            <a:ext cx="1700973" cy="1459568"/>
            <a:chOff x="5362220" y="3833657"/>
            <a:chExt cx="1700973" cy="1459568"/>
          </a:xfrm>
        </p:grpSpPr>
        <p:cxnSp>
          <p:nvCxnSpPr>
            <p:cNvPr id="46" name="Conector recto 45">
              <a:extLst>
                <a:ext uri="{FF2B5EF4-FFF2-40B4-BE49-F238E27FC236}">
                  <a16:creationId xmlns:a16="http://schemas.microsoft.com/office/drawing/2014/main" id="{D1CC6B8C-8D92-4830-A106-0DFD5A69C6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1802" y="3833657"/>
              <a:ext cx="1051391" cy="1459568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Conector recto 49">
              <a:extLst>
                <a:ext uri="{FF2B5EF4-FFF2-40B4-BE49-F238E27FC236}">
                  <a16:creationId xmlns:a16="http://schemas.microsoft.com/office/drawing/2014/main" id="{E9563E35-C494-4F9D-985D-32F5B7BCBDBD}"/>
                </a:ext>
              </a:extLst>
            </p:cNvPr>
            <p:cNvCxnSpPr>
              <a:cxnSpLocks/>
            </p:cNvCxnSpPr>
            <p:nvPr/>
          </p:nvCxnSpPr>
          <p:spPr>
            <a:xfrm>
              <a:off x="5362220" y="5293223"/>
              <a:ext cx="657580" cy="0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34" name="Imagen 33">
            <a:extLst>
              <a:ext uri="{FF2B5EF4-FFF2-40B4-BE49-F238E27FC236}">
                <a16:creationId xmlns:a16="http://schemas.microsoft.com/office/drawing/2014/main" id="{CE77857E-B02F-498D-91C8-CA244458D4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56410" y="2908390"/>
            <a:ext cx="1391728" cy="1362274"/>
          </a:xfrm>
          <a:prstGeom prst="rect">
            <a:avLst/>
          </a:prstGeom>
          <a:ln>
            <a:noFill/>
          </a:ln>
          <a:effectLst/>
        </p:spPr>
      </p:pic>
      <p:sp>
        <p:nvSpPr>
          <p:cNvPr id="55" name="Rectángulo 54">
            <a:extLst>
              <a:ext uri="{FF2B5EF4-FFF2-40B4-BE49-F238E27FC236}">
                <a16:creationId xmlns:a16="http://schemas.microsoft.com/office/drawing/2014/main" id="{7FDC38B6-0E2F-4534-9F7C-66F7025F1345}"/>
              </a:ext>
            </a:extLst>
          </p:cNvPr>
          <p:cNvSpPr/>
          <p:nvPr/>
        </p:nvSpPr>
        <p:spPr>
          <a:xfrm flipH="1">
            <a:off x="7492646" y="5296439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97.78%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0F0B614E-2C4D-4224-BBE8-1153CDAC86C5}"/>
              </a:ext>
            </a:extLst>
          </p:cNvPr>
          <p:cNvSpPr/>
          <p:nvPr/>
        </p:nvSpPr>
        <p:spPr>
          <a:xfrm flipH="1">
            <a:off x="7487085" y="3703354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85.71%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57" name="Título 1">
            <a:extLst>
              <a:ext uri="{FF2B5EF4-FFF2-40B4-BE49-F238E27FC236}">
                <a16:creationId xmlns:a16="http://schemas.microsoft.com/office/drawing/2014/main" id="{B34D3211-A3C6-49A3-A904-95C7423D829D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C2C9058F-3F0F-4476-9427-6CDE4BD73625}"/>
              </a:ext>
            </a:extLst>
          </p:cNvPr>
          <p:cNvSpPr/>
          <p:nvPr/>
        </p:nvSpPr>
        <p:spPr>
          <a:xfrm>
            <a:off x="6258756" y="6591705"/>
            <a:ext cx="290883" cy="101581"/>
          </a:xfrm>
          <a:prstGeom prst="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702A4D85-29F8-4F5E-960F-CF96A0042068}"/>
              </a:ext>
            </a:extLst>
          </p:cNvPr>
          <p:cNvSpPr/>
          <p:nvPr/>
        </p:nvSpPr>
        <p:spPr>
          <a:xfrm flipH="1">
            <a:off x="6575015" y="6513453"/>
            <a:ext cx="561372" cy="246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00" dirty="0">
                <a:latin typeface="Gill Sans"/>
              </a:rPr>
              <a:t>SADASI</a:t>
            </a:r>
          </a:p>
        </p:txBody>
      </p:sp>
    </p:spTree>
    <p:extLst>
      <p:ext uri="{BB962C8B-B14F-4D97-AF65-F5344CB8AC3E}">
        <p14:creationId xmlns:p14="http://schemas.microsoft.com/office/powerpoint/2010/main" val="6151154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7728</TotalTime>
  <Words>912</Words>
  <Application>Microsoft Office PowerPoint</Application>
  <PresentationFormat>Carta (216 x 279 mm)</PresentationFormat>
  <Paragraphs>460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6" baseType="lpstr">
      <vt:lpstr>MS PGothic</vt:lpstr>
      <vt:lpstr>MS PGothic</vt:lpstr>
      <vt:lpstr>Arial</vt:lpstr>
      <vt:lpstr>Calibri</vt:lpstr>
      <vt:lpstr>Gill Sans</vt:lpstr>
      <vt:lpstr>Gill Sans MT</vt:lpstr>
      <vt:lpstr>Myriad Pro</vt:lpstr>
      <vt:lpstr>Myriad Pro Light</vt:lpstr>
      <vt:lpstr>Segoe UI</vt:lpstr>
      <vt:lpstr>Times New Roman</vt:lpstr>
      <vt:lpstr>Tema de Office</vt:lpstr>
      <vt:lpstr>Presentación de PowerPoint</vt:lpstr>
      <vt:lpstr>Grupo Sadasi</vt:lpstr>
      <vt:lpstr>Ubicación de los 83 polígonos afectados</vt:lpstr>
      <vt:lpstr>Definición de zonas con riesgo</vt:lpstr>
      <vt:lpstr>Definición de zonas con riesgo medio, alto y muy alto</vt:lpstr>
      <vt:lpstr>Presentación de PowerPoint</vt:lpstr>
      <vt:lpstr> </vt:lpstr>
      <vt:lpstr>Construcción del BMMH</vt:lpstr>
      <vt:lpstr>Construcción del BMMH</vt:lpstr>
      <vt:lpstr> </vt:lpstr>
      <vt:lpstr>Presentación de PowerPoint</vt:lpstr>
      <vt:lpstr>Construcción de Diques</vt:lpstr>
      <vt:lpstr> </vt:lpstr>
      <vt:lpstr>Preservación de Lagunas Subsidiarias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Urquiza Rivas Myrna</cp:lastModifiedBy>
  <cp:revision>389</cp:revision>
  <dcterms:created xsi:type="dcterms:W3CDTF">2015-01-27T17:54:18Z</dcterms:created>
  <dcterms:modified xsi:type="dcterms:W3CDTF">2018-08-15T20:24:26Z</dcterms:modified>
</cp:coreProperties>
</file>