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309" r:id="rId2"/>
    <p:sldId id="335" r:id="rId3"/>
    <p:sldId id="310" r:id="rId4"/>
    <p:sldId id="311" r:id="rId5"/>
    <p:sldId id="312" r:id="rId6"/>
    <p:sldId id="336" r:id="rId7"/>
  </p:sldIdLst>
  <p:sldSz cx="9144000" cy="6858000" type="letter"/>
  <p:notesSz cx="6858000" cy="9144000"/>
  <p:defaultTextStyle>
    <a:defPPr>
      <a:defRPr lang="es-E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tías Ramírez Lucía Guadalupe" initials="MRLG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9BBB58"/>
    <a:srgbClr val="C0504D"/>
    <a:srgbClr val="4F81BD"/>
    <a:srgbClr val="B988BA"/>
    <a:srgbClr val="BE90BF"/>
    <a:srgbClr val="038B03"/>
    <a:srgbClr val="E20000"/>
    <a:srgbClr val="CD0000"/>
    <a:srgbClr val="8600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765" autoAdjust="0"/>
    <p:restoredTop sz="94280" autoAdjust="0"/>
  </p:normalViewPr>
  <p:slideViewPr>
    <p:cSldViewPr snapToGrid="0" snapToObjects="1">
      <p:cViewPr varScale="1">
        <p:scale>
          <a:sx n="72" d="100"/>
          <a:sy n="72" d="100"/>
        </p:scale>
        <p:origin x="1686" y="72"/>
      </p:cViewPr>
      <p:guideLst>
        <p:guide orient="horz" pos="100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A0B9C-65CB-46FE-8A4B-2BD8885ACE18}" type="datetimeFigureOut">
              <a:rPr lang="es-MX" smtClean="0"/>
              <a:t>16/08/2018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0F92D-62A6-492A-8A63-B9732ABAAA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2175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4AFEE8-62C0-4D49-897D-2ED4D457F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65A56C-4052-4E61-BEBF-DA132F179EFB}" type="datetimeFigureOut">
              <a:rPr lang="es-ES" altLang="es-MX"/>
              <a:pPr/>
              <a:t>16/08/2018</a:t>
            </a:fld>
            <a:endParaRPr lang="es-E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E8F0D5-0579-4501-B797-1D3EB1DC8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1D8621-94AF-4A45-A8BE-2FE57B78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C61621-C83B-4FB7-949E-B4A9CE093DA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355766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5824EF-EA65-4DA1-BBB8-18532478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24ACA2-4CB6-478A-AE47-5FC876B7F9F9}" type="datetimeFigureOut">
              <a:rPr lang="es-ES" altLang="es-MX"/>
              <a:pPr/>
              <a:t>16/08/2018</a:t>
            </a:fld>
            <a:endParaRPr lang="es-E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05981E-7298-4503-BB36-112DB77AC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30D718-F345-4612-92FB-FA6A18877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00003A-BAFE-4F85-80C8-110939E28AF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193606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71E376-DCC9-4B4B-B05B-C83DA03CE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A196C8-2003-43C2-B941-B5C03D568C7E}" type="datetimeFigureOut">
              <a:rPr lang="es-ES" altLang="es-MX"/>
              <a:pPr/>
              <a:t>16/08/2018</a:t>
            </a:fld>
            <a:endParaRPr lang="es-E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3CEF4A-8AF9-4061-8992-CAF7BE8EE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7D8352-2132-4E6D-B09E-2C0C4BD37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CC6AAA-EC92-4907-B9D7-AF770D3C26D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859639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D0E00D13-A46C-4799-BCF5-F9CE444E2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F4FA51-7F15-47AA-AE56-C26E96980753}" type="datetimeFigureOut">
              <a:rPr lang="es-ES" altLang="es-MX"/>
              <a:pPr/>
              <a:t>16/08/2018</a:t>
            </a:fld>
            <a:endParaRPr lang="es-ES" altLang="es-MX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09D94591-DED9-401B-A204-07A06BD43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16B024E0-36FE-442C-951B-2B0BB6371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C6B8DF-A06A-44E5-ACB4-57886F052071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885971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>
            <a:extLst>
              <a:ext uri="{FF2B5EF4-FFF2-40B4-BE49-F238E27FC236}">
                <a16:creationId xmlns:a16="http://schemas.microsoft.com/office/drawing/2014/main" id="{49A5EAD0-D4FB-4823-B31F-D6DC4379A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72EAB0-6038-4395-B5A8-BBC21956BD2A}" type="datetimeFigureOut">
              <a:rPr lang="es-ES" altLang="es-MX"/>
              <a:pPr/>
              <a:t>16/08/2018</a:t>
            </a:fld>
            <a:endParaRPr lang="es-ES" altLang="es-MX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464B94B4-5E50-47F4-A3AE-518234946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58C06782-DA8F-48C6-B75D-16001B9E7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F6DAE-3584-4F40-B2F1-84802CFA225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014449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>
            <a:extLst>
              <a:ext uri="{FF2B5EF4-FFF2-40B4-BE49-F238E27FC236}">
                <a16:creationId xmlns:a16="http://schemas.microsoft.com/office/drawing/2014/main" id="{73B0B607-A63C-4EC4-928F-418E2D6E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047846-21BB-4348-8C40-C900AD48AED6}" type="datetimeFigureOut">
              <a:rPr lang="es-ES" altLang="es-MX"/>
              <a:pPr/>
              <a:t>16/08/2018</a:t>
            </a:fld>
            <a:endParaRPr lang="es-ES" altLang="es-MX"/>
          </a:p>
        </p:txBody>
      </p: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id="{196240B6-609D-4C5D-998C-3E5D5A78D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FB1D0C05-F965-4B44-9930-CA2453BA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4681F4-516F-47C9-9281-C32A3E73F395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825816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>
            <a:extLst>
              <a:ext uri="{FF2B5EF4-FFF2-40B4-BE49-F238E27FC236}">
                <a16:creationId xmlns:a16="http://schemas.microsoft.com/office/drawing/2014/main" id="{F4880B87-437F-43FB-8812-B4943A07D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ADB685-F83F-494B-9230-D73724D89FAC}" type="datetimeFigureOut">
              <a:rPr lang="es-ES" altLang="es-MX"/>
              <a:pPr/>
              <a:t>16/08/2018</a:t>
            </a:fld>
            <a:endParaRPr lang="es-ES" altLang="es-MX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5CCD1A8B-4281-4CC1-BC1A-F5E2B8F01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4BAC1367-9D34-4777-AED4-87E87E412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287B92-2C96-4B50-BE00-E1E8DCF7399E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582967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720F1C73-7DBC-4932-B8D3-F598EDA6F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F17E0E-D142-45E4-AE6D-B4A93A3F8B21}" type="datetimeFigureOut">
              <a:rPr lang="es-ES" altLang="es-MX"/>
              <a:pPr/>
              <a:t>16/08/2018</a:t>
            </a:fld>
            <a:endParaRPr lang="es-ES" altLang="es-MX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421CA9C1-F1E0-47D5-A3AF-F56F48618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A11367B2-4C2B-45DE-95E4-3C593DA1E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575FF6-41BE-4801-AE23-5FC2569DCE7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513990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61BB91EC-6007-42C3-9B7A-7067B2448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402CE6-4DF7-4437-86BD-7B8DA01B40E3}" type="datetimeFigureOut">
              <a:rPr lang="es-ES" altLang="es-MX"/>
              <a:pPr/>
              <a:t>16/08/2018</a:t>
            </a:fld>
            <a:endParaRPr lang="es-ES" altLang="es-MX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92CA5990-85B7-4F2E-B76D-F37C55C2D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4CF050FD-BA4E-41C8-A024-BB5FBA734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E86E6E-E65C-40C6-A395-1EF17012A427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581355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>
            <a:extLst>
              <a:ext uri="{FF2B5EF4-FFF2-40B4-BE49-F238E27FC236}">
                <a16:creationId xmlns:a16="http://schemas.microsoft.com/office/drawing/2014/main" id="{98B2F5BA-1895-42FA-A81F-8219A251F6C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>
            <a:extLst>
              <a:ext uri="{FF2B5EF4-FFF2-40B4-BE49-F238E27FC236}">
                <a16:creationId xmlns:a16="http://schemas.microsoft.com/office/drawing/2014/main" id="{EC33070B-E7F3-4FEB-B12C-EFC70EB048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  <a:endParaRPr lang="es-ES" alt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EE4252-391A-49B2-97FE-386EA977A8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Myriad Pro" charset="0"/>
              </a:defRPr>
            </a:lvl1pPr>
          </a:lstStyle>
          <a:p>
            <a:fld id="{269FFBF5-A606-4C4D-8A6A-CD75EF3BBAE4}" type="datetimeFigureOut">
              <a:rPr lang="es-ES" altLang="es-MX"/>
              <a:pPr/>
              <a:t>16/08/2018</a:t>
            </a:fld>
            <a:endParaRPr lang="es-E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2B99260-A014-49E0-84C5-75EB4EA117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ea typeface="+mn-ea"/>
                <a:cs typeface="Myriad Pro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306733-D515-4424-BFFF-81BA5EC589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 charset="0"/>
              </a:defRPr>
            </a:lvl1pPr>
          </a:lstStyle>
          <a:p>
            <a:fld id="{51D2A773-7BC7-4895-9DBB-C194693D8887}" type="slidenum">
              <a:rPr lang="es-ES" altLang="es-MX"/>
              <a:pPr/>
              <a:t>‹Nº›</a:t>
            </a:fld>
            <a:endParaRPr lang="es-ES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S PGothic" panose="020B0600070205080204" pitchFamily="34" charset="-128"/>
          <a:cs typeface="Myriad Pro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MS PGothic" panose="020B0600070205080204" pitchFamily="34" charset="-128"/>
          <a:cs typeface="Myriad Pro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MS PGothic" panose="020B0600070205080204" pitchFamily="34" charset="-128"/>
          <a:cs typeface="Myriad Pro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MS PGothic" panose="020B0600070205080204" pitchFamily="34" charset="-128"/>
          <a:cs typeface="Myriad Pro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MS PGothic" panose="020B0600070205080204" pitchFamily="34" charset="-128"/>
          <a:cs typeface="Myriad Pro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ＭＳ Ｐゴシック" charset="0"/>
          <a:cs typeface="Myriad Pro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ＭＳ Ｐゴシック" charset="0"/>
          <a:cs typeface="Myriad Pro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ＭＳ Ｐゴシック" charset="0"/>
          <a:cs typeface="Myriad Pro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ＭＳ Ｐゴシック" charset="0"/>
          <a:cs typeface="Myriad Pro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yriad Pro Light"/>
          <a:ea typeface="MS PGothic" panose="020B0600070205080204" pitchFamily="34" charset="-128"/>
          <a:cs typeface="Myriad Pro Light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Myriad Pro Light"/>
          <a:ea typeface="Myriad Pro Light" charset="0"/>
          <a:cs typeface="Myriad Pro Light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yriad Pro Light"/>
          <a:ea typeface="Myriad Pro Light" charset="0"/>
          <a:cs typeface="Myriad Pro Light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Myriad Pro Light"/>
          <a:ea typeface="Myriad Pro Light" charset="0"/>
          <a:cs typeface="Myriad Pro Light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Myriad Pro Light"/>
          <a:ea typeface="Myriad Pro Light" charset="0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B2C91DEB-318F-4F4F-BA16-2B60428C1B3D}"/>
              </a:ext>
            </a:extLst>
          </p:cNvPr>
          <p:cNvSpPr txBox="1"/>
          <p:nvPr/>
        </p:nvSpPr>
        <p:spPr>
          <a:xfrm>
            <a:off x="2361756" y="3517580"/>
            <a:ext cx="5048335" cy="5232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rgbClr val="CD0000"/>
                </a:solidFill>
                <a:latin typeface="Gill Sans"/>
                <a:cs typeface="Myriad Pro"/>
              </a:defRPr>
            </a:lvl1pPr>
            <a:lvl2pPr>
              <a:defRPr sz="3200">
                <a:solidFill>
                  <a:srgbClr val="CD0000"/>
                </a:solidFill>
                <a:latin typeface="Myriad Pro" charset="0"/>
                <a:cs typeface="Myriad Pro" charset="0"/>
              </a:defRPr>
            </a:lvl2pPr>
            <a:lvl3pPr>
              <a:defRPr sz="3200">
                <a:solidFill>
                  <a:srgbClr val="CD0000"/>
                </a:solidFill>
                <a:latin typeface="Myriad Pro" charset="0"/>
                <a:cs typeface="Myriad Pro" charset="0"/>
              </a:defRPr>
            </a:lvl3pPr>
            <a:lvl4pPr>
              <a:defRPr sz="3200">
                <a:solidFill>
                  <a:srgbClr val="CD0000"/>
                </a:solidFill>
                <a:latin typeface="Myriad Pro" charset="0"/>
                <a:cs typeface="Myriad Pro" charset="0"/>
              </a:defRPr>
            </a:lvl4pPr>
            <a:lvl5pPr>
              <a:defRPr sz="3200">
                <a:solidFill>
                  <a:srgbClr val="CD0000"/>
                </a:solidFill>
                <a:latin typeface="Myriad Pro" charset="0"/>
                <a:cs typeface="Myriad Pro" charset="0"/>
              </a:defRPr>
            </a:lvl5pPr>
            <a:lvl6pPr marL="457200" defTabSz="4572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defTabSz="4572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defTabSz="4572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defTabSz="4572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sz="2800" dirty="0">
                <a:solidFill>
                  <a:schemeClr val="bg1">
                    <a:lumMod val="50000"/>
                  </a:schemeClr>
                </a:solidFill>
              </a:rPr>
              <a:t>Construcciones ARYVE</a:t>
            </a:r>
          </a:p>
        </p:txBody>
      </p:sp>
    </p:spTree>
    <p:extLst>
      <p:ext uri="{BB962C8B-B14F-4D97-AF65-F5344CB8AC3E}">
        <p14:creationId xmlns:p14="http://schemas.microsoft.com/office/powerpoint/2010/main" val="1963766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0DD9D-A5B4-4546-B7E5-8612BDA3A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ARYVE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E5A388-4DEC-40A8-B7C9-9219CD34F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966" y="1586948"/>
            <a:ext cx="8229600" cy="4525963"/>
          </a:xfrm>
        </p:spPr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Durante la actual administración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Aryve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, ha colocado más de 3,200 créditos hipotecarios en Ciudad Juárez Chihuahua equivalentes a 917.8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mdp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El portafolio de esta empresa se concentra principalmente en créditos tradicionales (98 por ciento); segundo crédito (2 por ciento) y créditos cofinanciados (1 por ciento)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Respecto del nivel salarial de los acreditados, concentra más del 60 por ciento de su colocación con ingresos de hasta 2.6 UMAS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De la colocación de créditos hipotecarios durante la actual administración, el 70 por ciento son colocados con subsidio federal equivalente a 143.9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mdp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A partir de la Resolución del H. Consejo de Administración, emitida en el mes de junio del 2017, en donde se permite la colocación de créditos hipotecarios fuera del </a:t>
            </a:r>
            <a:r>
              <a:rPr lang="es-MX" sz="1600" i="1" dirty="0">
                <a:latin typeface="Arial" panose="020B0604020202020204" pitchFamily="34" charset="0"/>
                <a:cs typeface="Arial" panose="020B0604020202020204" pitchFamily="34" charset="0"/>
              </a:rPr>
              <a:t>Triángulo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ubicado en la cuenca de El Barreal en Ciudad Juárez Chihuahua esta empresa ha colocado 572 créditos hipotecarios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Esta empresa ha formalizado 4 créditos en zonas lagunares subsidiarias equivalentes a 1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mdp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945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texto, mapa&#10;&#10;Descripción generada con confianza muy alta">
            <a:extLst>
              <a:ext uri="{FF2B5EF4-FFF2-40B4-BE49-F238E27FC236}">
                <a16:creationId xmlns:a16="http://schemas.microsoft.com/office/drawing/2014/main" id="{2CE5E173-6A06-40AD-AA4E-BCFDE66900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482" t="13849" r="23482" b="4087"/>
          <a:stretch/>
        </p:blipFill>
        <p:spPr>
          <a:xfrm>
            <a:off x="8626" y="1380227"/>
            <a:ext cx="6409426" cy="5469147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114006EE-DF3F-4DA4-9151-26C2DBB08436}"/>
              </a:ext>
            </a:extLst>
          </p:cNvPr>
          <p:cNvCxnSpPr/>
          <p:nvPr/>
        </p:nvCxnSpPr>
        <p:spPr>
          <a:xfrm>
            <a:off x="6258757" y="6028441"/>
            <a:ext cx="292963" cy="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id="{ED143A0A-5A43-4682-B278-A9E273DEEABB}"/>
              </a:ext>
            </a:extLst>
          </p:cNvPr>
          <p:cNvSpPr/>
          <p:nvPr/>
        </p:nvSpPr>
        <p:spPr>
          <a:xfrm>
            <a:off x="6258757" y="6120721"/>
            <a:ext cx="292963" cy="101696"/>
          </a:xfrm>
          <a:prstGeom prst="rect">
            <a:avLst/>
          </a:prstGeom>
          <a:solidFill>
            <a:srgbClr val="B27E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1D7F9C5-0060-49CC-97A2-34D068917168}"/>
              </a:ext>
            </a:extLst>
          </p:cNvPr>
          <p:cNvSpPr txBox="1"/>
          <p:nvPr/>
        </p:nvSpPr>
        <p:spPr>
          <a:xfrm>
            <a:off x="6564705" y="5900472"/>
            <a:ext cx="29416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>
                <a:latin typeface="Gill Sans"/>
              </a:rPr>
              <a:t>Triángulo El Barreal</a:t>
            </a:r>
          </a:p>
          <a:p>
            <a:r>
              <a:rPr lang="es-MX" sz="1000" dirty="0">
                <a:latin typeface="Gill Sans"/>
              </a:rPr>
              <a:t>Diques</a:t>
            </a:r>
          </a:p>
          <a:p>
            <a:endParaRPr lang="es-MX" sz="1000" dirty="0">
              <a:latin typeface="Gill Sans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4D96540-F2C1-4E88-8A70-61A6BD737539}"/>
              </a:ext>
            </a:extLst>
          </p:cNvPr>
          <p:cNvSpPr/>
          <p:nvPr/>
        </p:nvSpPr>
        <p:spPr>
          <a:xfrm>
            <a:off x="4402723" y="5142765"/>
            <a:ext cx="338554" cy="215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800" dirty="0">
                <a:latin typeface="Gill Sans"/>
              </a:rPr>
              <a:t>156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2A271D6-846B-4E16-8571-8C1617EBAAD9}"/>
              </a:ext>
            </a:extLst>
          </p:cNvPr>
          <p:cNvSpPr/>
          <p:nvPr/>
        </p:nvSpPr>
        <p:spPr>
          <a:xfrm>
            <a:off x="5308487" y="5074931"/>
            <a:ext cx="338554" cy="215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800" dirty="0">
                <a:latin typeface="Gill Sans"/>
              </a:rPr>
              <a:t>185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E20CBBF-ADB7-4353-9F0C-CB20A5AA2D52}"/>
              </a:ext>
            </a:extLst>
          </p:cNvPr>
          <p:cNvSpPr/>
          <p:nvPr/>
        </p:nvSpPr>
        <p:spPr>
          <a:xfrm>
            <a:off x="4402723" y="2813647"/>
            <a:ext cx="389850" cy="215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800" dirty="0">
                <a:latin typeface="Gill Sans"/>
              </a:rPr>
              <a:t>3645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1C39F99-11A9-4465-9B97-6A7BC8D50387}"/>
              </a:ext>
            </a:extLst>
          </p:cNvPr>
          <p:cNvSpPr/>
          <p:nvPr/>
        </p:nvSpPr>
        <p:spPr>
          <a:xfrm>
            <a:off x="5599670" y="4245618"/>
            <a:ext cx="441146" cy="215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800" dirty="0">
                <a:latin typeface="Gill Sans"/>
              </a:rPr>
              <a:t>17441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BDC98D03-BAAB-4495-BAC5-7CE1CC454B78}"/>
              </a:ext>
            </a:extLst>
          </p:cNvPr>
          <p:cNvSpPr txBox="1">
            <a:spLocks/>
          </p:cNvSpPr>
          <p:nvPr/>
        </p:nvSpPr>
        <p:spPr bwMode="auto">
          <a:xfrm>
            <a:off x="609600" y="446731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Polígonos afectados</a:t>
            </a:r>
          </a:p>
        </p:txBody>
      </p:sp>
    </p:spTree>
    <p:extLst>
      <p:ext uri="{BB962C8B-B14F-4D97-AF65-F5344CB8AC3E}">
        <p14:creationId xmlns:p14="http://schemas.microsoft.com/office/powerpoint/2010/main" val="865307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609600" y="450302"/>
            <a:ext cx="5562600" cy="631825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dirty="0">
                <a:latin typeface="Gill Sans"/>
              </a:rPr>
              <a:t>Construcción de Diques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0BC4A3EA-8BA9-4359-A25D-2F215913D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284893"/>
              </p:ext>
            </p:extLst>
          </p:nvPr>
        </p:nvGraphicFramePr>
        <p:xfrm>
          <a:off x="1444487" y="1926706"/>
          <a:ext cx="6415986" cy="4531995"/>
        </p:xfrm>
        <a:graphic>
          <a:graphicData uri="http://schemas.openxmlformats.org/drawingml/2006/table">
            <a:tbl>
              <a:tblPr/>
              <a:tblGrid>
                <a:gridCol w="842143">
                  <a:extLst>
                    <a:ext uri="{9D8B030D-6E8A-4147-A177-3AD203B41FA5}">
                      <a16:colId xmlns:a16="http://schemas.microsoft.com/office/drawing/2014/main" val="2269984285"/>
                    </a:ext>
                  </a:extLst>
                </a:gridCol>
                <a:gridCol w="3027491">
                  <a:extLst>
                    <a:ext uri="{9D8B030D-6E8A-4147-A177-3AD203B41FA5}">
                      <a16:colId xmlns:a16="http://schemas.microsoft.com/office/drawing/2014/main" val="31375622"/>
                    </a:ext>
                  </a:extLst>
                </a:gridCol>
                <a:gridCol w="1315253">
                  <a:extLst>
                    <a:ext uri="{9D8B030D-6E8A-4147-A177-3AD203B41FA5}">
                      <a16:colId xmlns:a16="http://schemas.microsoft.com/office/drawing/2014/main" val="2614444679"/>
                    </a:ext>
                  </a:extLst>
                </a:gridCol>
                <a:gridCol w="1231099">
                  <a:extLst>
                    <a:ext uri="{9D8B030D-6E8A-4147-A177-3AD203B41FA5}">
                      <a16:colId xmlns:a16="http://schemas.microsoft.com/office/drawing/2014/main" val="1699192388"/>
                    </a:ext>
                  </a:extLst>
                </a:gridCol>
              </a:tblGrid>
              <a:tr h="48052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Polígono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Desarrollador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Créditos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Porcentaje en polígono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660261"/>
                  </a:ext>
                </a:extLst>
              </a:tr>
              <a:tr h="2402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710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0656551"/>
                  </a:ext>
                </a:extLst>
              </a:tr>
              <a:tr h="2402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CONSTRUCCIONES ARYVE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704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99.15%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2669777"/>
                  </a:ext>
                </a:extLst>
              </a:tr>
              <a:tr h="2402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Particulares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0.57%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2462542"/>
                  </a:ext>
                </a:extLst>
              </a:tr>
              <a:tr h="46908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FINANCIERO BBVA BANCOMER SA DE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0.28%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7291552"/>
                  </a:ext>
                </a:extLst>
              </a:tr>
              <a:tr h="2402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17441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2459475"/>
                  </a:ext>
                </a:extLst>
              </a:tr>
              <a:tr h="2402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92.69%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4482458"/>
                  </a:ext>
                </a:extLst>
              </a:tr>
              <a:tr h="46908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CORPORATIVO INMOBILIARIO DEL NORTE 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6.39%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1705886"/>
                  </a:ext>
                </a:extLst>
              </a:tr>
              <a:tr h="2402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CONSTRUCCIONES ARYVE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0.91%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1038464"/>
                  </a:ext>
                </a:extLst>
              </a:tr>
              <a:tr h="2402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3645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9491768"/>
                  </a:ext>
                </a:extLst>
              </a:tr>
              <a:tr h="2402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CONSTRUCCIONES ARYVE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40.00%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9707251"/>
                  </a:ext>
                </a:extLst>
              </a:tr>
              <a:tr h="2402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Particulares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37.14%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2176992"/>
                  </a:ext>
                </a:extLst>
              </a:tr>
              <a:tr h="2402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CONDAK PULTE S.DE R.L. DE C.V.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22.86%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9270187"/>
                  </a:ext>
                </a:extLst>
              </a:tr>
              <a:tr h="2402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6125702"/>
                  </a:ext>
                </a:extLst>
              </a:tr>
              <a:tr h="2402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CONSTRUCCIONES ARYVE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100.00%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8364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0410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texto, mapa&#10;&#10;Descripción generada con confianza muy alta">
            <a:extLst>
              <a:ext uri="{FF2B5EF4-FFF2-40B4-BE49-F238E27FC236}">
                <a16:creationId xmlns:a16="http://schemas.microsoft.com/office/drawing/2014/main" id="{2CE5E173-6A06-40AD-AA4E-BCFDE66900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482" t="13849" r="23482" b="4087"/>
          <a:stretch/>
        </p:blipFill>
        <p:spPr>
          <a:xfrm>
            <a:off x="8626" y="1380227"/>
            <a:ext cx="6409426" cy="5469147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114006EE-DF3F-4DA4-9151-26C2DBB08436}"/>
              </a:ext>
            </a:extLst>
          </p:cNvPr>
          <p:cNvCxnSpPr/>
          <p:nvPr/>
        </p:nvCxnSpPr>
        <p:spPr>
          <a:xfrm>
            <a:off x="6258757" y="6028441"/>
            <a:ext cx="292963" cy="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id="{ED143A0A-5A43-4682-B278-A9E273DEEABB}"/>
              </a:ext>
            </a:extLst>
          </p:cNvPr>
          <p:cNvSpPr/>
          <p:nvPr/>
        </p:nvSpPr>
        <p:spPr>
          <a:xfrm>
            <a:off x="6258757" y="6120721"/>
            <a:ext cx="292963" cy="101696"/>
          </a:xfrm>
          <a:prstGeom prst="rect">
            <a:avLst/>
          </a:prstGeom>
          <a:solidFill>
            <a:srgbClr val="B27E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1D7F9C5-0060-49CC-97A2-34D068917168}"/>
              </a:ext>
            </a:extLst>
          </p:cNvPr>
          <p:cNvSpPr txBox="1"/>
          <p:nvPr/>
        </p:nvSpPr>
        <p:spPr>
          <a:xfrm>
            <a:off x="6564705" y="5900472"/>
            <a:ext cx="29416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>
                <a:latin typeface="Gill Sans"/>
              </a:rPr>
              <a:t>Triángulo El Barreal</a:t>
            </a:r>
          </a:p>
          <a:p>
            <a:r>
              <a:rPr lang="es-MX" sz="1000" dirty="0">
                <a:latin typeface="Gill Sans"/>
              </a:rPr>
              <a:t>Diques</a:t>
            </a:r>
          </a:p>
          <a:p>
            <a:r>
              <a:rPr lang="es-MX" sz="1000" dirty="0">
                <a:latin typeface="Gill Sans"/>
              </a:rPr>
              <a:t>Construcciones ARYVE</a:t>
            </a:r>
          </a:p>
          <a:p>
            <a:endParaRPr lang="es-MX" sz="1000" dirty="0">
              <a:latin typeface="Gill Sans"/>
            </a:endParaRPr>
          </a:p>
          <a:p>
            <a:endParaRPr lang="es-MX" sz="1000" dirty="0">
              <a:latin typeface="Gill Sans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4D96540-F2C1-4E88-8A70-61A6BD737539}"/>
              </a:ext>
            </a:extLst>
          </p:cNvPr>
          <p:cNvSpPr/>
          <p:nvPr/>
        </p:nvSpPr>
        <p:spPr>
          <a:xfrm>
            <a:off x="4402723" y="5142765"/>
            <a:ext cx="338554" cy="215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800" dirty="0">
                <a:latin typeface="Gill Sans"/>
              </a:rPr>
              <a:t>156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2A271D6-846B-4E16-8571-8C1617EBAAD9}"/>
              </a:ext>
            </a:extLst>
          </p:cNvPr>
          <p:cNvSpPr/>
          <p:nvPr/>
        </p:nvSpPr>
        <p:spPr>
          <a:xfrm>
            <a:off x="5308487" y="5074931"/>
            <a:ext cx="338554" cy="215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800" dirty="0">
                <a:latin typeface="Gill Sans"/>
              </a:rPr>
              <a:t>185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E20CBBF-ADB7-4353-9F0C-CB20A5AA2D52}"/>
              </a:ext>
            </a:extLst>
          </p:cNvPr>
          <p:cNvSpPr/>
          <p:nvPr/>
        </p:nvSpPr>
        <p:spPr>
          <a:xfrm>
            <a:off x="4402723" y="2813647"/>
            <a:ext cx="389850" cy="215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800" dirty="0">
                <a:latin typeface="Gill Sans"/>
              </a:rPr>
              <a:t>3645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1C39F99-11A9-4465-9B97-6A7BC8D50387}"/>
              </a:ext>
            </a:extLst>
          </p:cNvPr>
          <p:cNvSpPr/>
          <p:nvPr/>
        </p:nvSpPr>
        <p:spPr>
          <a:xfrm>
            <a:off x="5599670" y="4245618"/>
            <a:ext cx="441146" cy="215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800" dirty="0">
                <a:latin typeface="Gill Sans"/>
              </a:rPr>
              <a:t>17441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3B3ABFEF-01DF-4F33-8B16-70EBE0B582DC}"/>
              </a:ext>
            </a:extLst>
          </p:cNvPr>
          <p:cNvSpPr txBox="1">
            <a:spLocks/>
          </p:cNvSpPr>
          <p:nvPr/>
        </p:nvSpPr>
        <p:spPr bwMode="auto">
          <a:xfrm>
            <a:off x="609600" y="4270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Polígonos afectados</a:t>
            </a:r>
          </a:p>
          <a:p>
            <a:r>
              <a:rPr lang="es-MX" sz="2400" dirty="0">
                <a:latin typeface="Gill Sans"/>
              </a:rPr>
              <a:t>Porcentaje de créditos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1ABA5092-82FC-43C1-AF7C-C7F7FFB4EE9F}"/>
              </a:ext>
            </a:extLst>
          </p:cNvPr>
          <p:cNvCxnSpPr>
            <a:cxnSpLocks/>
          </p:cNvCxnSpPr>
          <p:nvPr/>
        </p:nvCxnSpPr>
        <p:spPr>
          <a:xfrm>
            <a:off x="5254267" y="2104846"/>
            <a:ext cx="0" cy="809815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AF5B50EA-9EBB-44D5-A51E-3447C5C1DCA3}"/>
              </a:ext>
            </a:extLst>
          </p:cNvPr>
          <p:cNvCxnSpPr>
            <a:cxnSpLocks/>
          </p:cNvCxnSpPr>
          <p:nvPr/>
        </p:nvCxnSpPr>
        <p:spPr>
          <a:xfrm flipH="1">
            <a:off x="4741277" y="2911781"/>
            <a:ext cx="512990" cy="0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pic>
        <p:nvPicPr>
          <p:cNvPr id="3" name="Imagen 2">
            <a:extLst>
              <a:ext uri="{FF2B5EF4-FFF2-40B4-BE49-F238E27FC236}">
                <a16:creationId xmlns:a16="http://schemas.microsoft.com/office/drawing/2014/main" id="{3FB0010D-8708-4886-80CA-FC7761EC46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95" t="2974" r="42747" b="12435"/>
          <a:stretch/>
        </p:blipFill>
        <p:spPr>
          <a:xfrm rot="6525184">
            <a:off x="4746109" y="1131561"/>
            <a:ext cx="1003991" cy="96537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CD8FE7D6-E317-4C4C-B9CC-DED037DC85A6}"/>
              </a:ext>
            </a:extLst>
          </p:cNvPr>
          <p:cNvSpPr/>
          <p:nvPr/>
        </p:nvSpPr>
        <p:spPr>
          <a:xfrm>
            <a:off x="6264515" y="6273121"/>
            <a:ext cx="292963" cy="101696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A7E96B37-98CD-490B-9893-6BBAD6707AFB}"/>
              </a:ext>
            </a:extLst>
          </p:cNvPr>
          <p:cNvSpPr/>
          <p:nvPr/>
        </p:nvSpPr>
        <p:spPr>
          <a:xfrm>
            <a:off x="4978987" y="1745801"/>
            <a:ext cx="620683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squar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40.00% </a:t>
            </a:r>
          </a:p>
        </p:txBody>
      </p: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FB164688-CC85-481B-BFF1-98473FC3AA52}"/>
              </a:ext>
            </a:extLst>
          </p:cNvPr>
          <p:cNvCxnSpPr>
            <a:cxnSpLocks/>
          </p:cNvCxnSpPr>
          <p:nvPr/>
        </p:nvCxnSpPr>
        <p:spPr>
          <a:xfrm>
            <a:off x="6640243" y="3387306"/>
            <a:ext cx="0" cy="809815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76129271-14CE-402B-BE55-0328BE728EAF}"/>
              </a:ext>
            </a:extLst>
          </p:cNvPr>
          <p:cNvCxnSpPr>
            <a:cxnSpLocks/>
          </p:cNvCxnSpPr>
          <p:nvPr/>
        </p:nvCxnSpPr>
        <p:spPr>
          <a:xfrm flipH="1">
            <a:off x="5989235" y="4194241"/>
            <a:ext cx="661732" cy="0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pic>
        <p:nvPicPr>
          <p:cNvPr id="32" name="Imagen 31">
            <a:extLst>
              <a:ext uri="{FF2B5EF4-FFF2-40B4-BE49-F238E27FC236}">
                <a16:creationId xmlns:a16="http://schemas.microsoft.com/office/drawing/2014/main" id="{914F968A-B059-4BFC-97FE-D5F5F0F16D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300" t="2107" r="37825" b="8693"/>
          <a:stretch/>
        </p:blipFill>
        <p:spPr>
          <a:xfrm rot="15802520">
            <a:off x="6553569" y="2763544"/>
            <a:ext cx="1133727" cy="1027197"/>
          </a:xfrm>
          <a:prstGeom prst="rect">
            <a:avLst/>
          </a:prstGeom>
          <a:ln>
            <a:noFill/>
          </a:ln>
          <a:effectLst/>
        </p:spPr>
      </p:pic>
      <p:sp>
        <p:nvSpPr>
          <p:cNvPr id="33" name="Rectángulo 32">
            <a:extLst>
              <a:ext uri="{FF2B5EF4-FFF2-40B4-BE49-F238E27FC236}">
                <a16:creationId xmlns:a16="http://schemas.microsoft.com/office/drawing/2014/main" id="{0CF3E8ED-FA46-4E07-A444-6C4E1FA39A21}"/>
              </a:ext>
            </a:extLst>
          </p:cNvPr>
          <p:cNvSpPr/>
          <p:nvPr/>
        </p:nvSpPr>
        <p:spPr>
          <a:xfrm>
            <a:off x="6568678" y="3150184"/>
            <a:ext cx="551754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squar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0.91% </a:t>
            </a:r>
          </a:p>
        </p:txBody>
      </p: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03125654-7C5D-432E-8779-71433A2B2CC3}"/>
              </a:ext>
            </a:extLst>
          </p:cNvPr>
          <p:cNvCxnSpPr>
            <a:cxnSpLocks/>
          </p:cNvCxnSpPr>
          <p:nvPr/>
        </p:nvCxnSpPr>
        <p:spPr>
          <a:xfrm flipH="1">
            <a:off x="5607739" y="5191675"/>
            <a:ext cx="2233672" cy="0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60B11BD1-5F3D-402F-B175-DE7A273D0D78}"/>
              </a:ext>
            </a:extLst>
          </p:cNvPr>
          <p:cNvCxnSpPr>
            <a:cxnSpLocks/>
          </p:cNvCxnSpPr>
          <p:nvPr/>
        </p:nvCxnSpPr>
        <p:spPr>
          <a:xfrm>
            <a:off x="4572000" y="4744528"/>
            <a:ext cx="0" cy="414808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0708A08E-7602-4EC4-954A-7B53275CFC43}"/>
              </a:ext>
            </a:extLst>
          </p:cNvPr>
          <p:cNvCxnSpPr>
            <a:cxnSpLocks/>
          </p:cNvCxnSpPr>
          <p:nvPr/>
        </p:nvCxnSpPr>
        <p:spPr>
          <a:xfrm flipH="1">
            <a:off x="4563392" y="4735910"/>
            <a:ext cx="2156585" cy="0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pic>
        <p:nvPicPr>
          <p:cNvPr id="50" name="Imagen 49">
            <a:extLst>
              <a:ext uri="{FF2B5EF4-FFF2-40B4-BE49-F238E27FC236}">
                <a16:creationId xmlns:a16="http://schemas.microsoft.com/office/drawing/2014/main" id="{3510E1D7-9D54-4ADA-A5BF-5DD4D4B9B70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789" t="1970" r="39590" b="1824"/>
          <a:stretch/>
        </p:blipFill>
        <p:spPr>
          <a:xfrm>
            <a:off x="6659633" y="4072443"/>
            <a:ext cx="1038421" cy="1055837"/>
          </a:xfrm>
          <a:prstGeom prst="rect">
            <a:avLst/>
          </a:prstGeom>
          <a:ln>
            <a:noFill/>
          </a:ln>
          <a:effectLst/>
        </p:spPr>
      </p:pic>
      <p:sp>
        <p:nvSpPr>
          <p:cNvPr id="51" name="Rectángulo 50">
            <a:extLst>
              <a:ext uri="{FF2B5EF4-FFF2-40B4-BE49-F238E27FC236}">
                <a16:creationId xmlns:a16="http://schemas.microsoft.com/office/drawing/2014/main" id="{4479C761-7DA0-4B9F-8567-358D079B7ED6}"/>
              </a:ext>
            </a:extLst>
          </p:cNvPr>
          <p:cNvSpPr/>
          <p:nvPr/>
        </p:nvSpPr>
        <p:spPr>
          <a:xfrm flipH="1">
            <a:off x="6949684" y="4582033"/>
            <a:ext cx="874489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squar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100 %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pic>
        <p:nvPicPr>
          <p:cNvPr id="54" name="Imagen 53">
            <a:extLst>
              <a:ext uri="{FF2B5EF4-FFF2-40B4-BE49-F238E27FC236}">
                <a16:creationId xmlns:a16="http://schemas.microsoft.com/office/drawing/2014/main" id="{3B4DF0CF-A037-4A3A-9621-99C88FD55D1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00" t="3217" r="40040" b="9850"/>
          <a:stretch/>
        </p:blipFill>
        <p:spPr>
          <a:xfrm>
            <a:off x="7824173" y="4619037"/>
            <a:ext cx="1060002" cy="1018485"/>
          </a:xfrm>
          <a:prstGeom prst="rect">
            <a:avLst/>
          </a:prstGeom>
          <a:ln>
            <a:noFill/>
          </a:ln>
          <a:effectLst/>
        </p:spPr>
      </p:pic>
      <p:sp>
        <p:nvSpPr>
          <p:cNvPr id="55" name="Rectángulo 54">
            <a:extLst>
              <a:ext uri="{FF2B5EF4-FFF2-40B4-BE49-F238E27FC236}">
                <a16:creationId xmlns:a16="http://schemas.microsoft.com/office/drawing/2014/main" id="{2CD549DF-565F-487E-99BB-4EA81337DC20}"/>
              </a:ext>
            </a:extLst>
          </p:cNvPr>
          <p:cNvSpPr/>
          <p:nvPr/>
        </p:nvSpPr>
        <p:spPr>
          <a:xfrm flipH="1">
            <a:off x="8082992" y="5104293"/>
            <a:ext cx="874489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squar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99.15 %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184078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609600" y="450304"/>
            <a:ext cx="7242313" cy="631825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dirty="0">
                <a:latin typeface="Gill Sans"/>
              </a:rPr>
              <a:t>Preservación de Lagunas Subsidiarias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8D210BF-419B-4322-97A0-3753A44BD6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067366"/>
              </p:ext>
            </p:extLst>
          </p:nvPr>
        </p:nvGraphicFramePr>
        <p:xfrm>
          <a:off x="1192696" y="2917065"/>
          <a:ext cx="6372914" cy="1967155"/>
        </p:xfrm>
        <a:graphic>
          <a:graphicData uri="http://schemas.openxmlformats.org/drawingml/2006/table">
            <a:tbl>
              <a:tblPr/>
              <a:tblGrid>
                <a:gridCol w="1032747">
                  <a:extLst>
                    <a:ext uri="{9D8B030D-6E8A-4147-A177-3AD203B41FA5}">
                      <a16:colId xmlns:a16="http://schemas.microsoft.com/office/drawing/2014/main" val="2946382763"/>
                    </a:ext>
                  </a:extLst>
                </a:gridCol>
                <a:gridCol w="2822845">
                  <a:extLst>
                    <a:ext uri="{9D8B030D-6E8A-4147-A177-3AD203B41FA5}">
                      <a16:colId xmlns:a16="http://schemas.microsoft.com/office/drawing/2014/main" val="3124829155"/>
                    </a:ext>
                  </a:extLst>
                </a:gridCol>
                <a:gridCol w="1032747">
                  <a:extLst>
                    <a:ext uri="{9D8B030D-6E8A-4147-A177-3AD203B41FA5}">
                      <a16:colId xmlns:a16="http://schemas.microsoft.com/office/drawing/2014/main" val="3749899814"/>
                    </a:ext>
                  </a:extLst>
                </a:gridCol>
                <a:gridCol w="1484575">
                  <a:extLst>
                    <a:ext uri="{9D8B030D-6E8A-4147-A177-3AD203B41FA5}">
                      <a16:colId xmlns:a16="http://schemas.microsoft.com/office/drawing/2014/main" val="1695332699"/>
                    </a:ext>
                  </a:extLst>
                </a:gridCol>
              </a:tblGrid>
              <a:tr h="5943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Polígono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Desarrollador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Créditos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Porcentaje en polígono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7220809"/>
                  </a:ext>
                </a:extLst>
              </a:tr>
              <a:tr h="2971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2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2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5874458"/>
                  </a:ext>
                </a:extLst>
              </a:tr>
              <a:tr h="2971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97.78%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420629"/>
                  </a:ext>
                </a:extLst>
              </a:tr>
              <a:tr h="38210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CONSTRUCCIONES ARYVE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1.11%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2350692"/>
                  </a:ext>
                </a:extLst>
              </a:tr>
              <a:tr h="3962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entre Particulares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1.11%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2319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66910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7852</TotalTime>
  <Words>314</Words>
  <Application>Microsoft Office PowerPoint</Application>
  <PresentationFormat>Carta (216 x 279 mm)</PresentationFormat>
  <Paragraphs>120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4" baseType="lpstr">
      <vt:lpstr>ＭＳ Ｐゴシック</vt:lpstr>
      <vt:lpstr>ＭＳ Ｐゴシック</vt:lpstr>
      <vt:lpstr>Arial</vt:lpstr>
      <vt:lpstr>Calibri</vt:lpstr>
      <vt:lpstr>Gill Sans</vt:lpstr>
      <vt:lpstr>Myriad Pro</vt:lpstr>
      <vt:lpstr>Myriad Pro Light</vt:lpstr>
      <vt:lpstr>Tema de Office</vt:lpstr>
      <vt:lpstr>Presentación de PowerPoint</vt:lpstr>
      <vt:lpstr>ARYVE</vt:lpstr>
      <vt:lpstr>Presentación de PowerPoint</vt:lpstr>
      <vt:lpstr>Construcción de Diques</vt:lpstr>
      <vt:lpstr>Presentación de PowerPoint</vt:lpstr>
      <vt:lpstr>Preservación de Lagunas Subsidiarias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Irma Susana Niño Estrada</dc:creator>
  <cp:lastModifiedBy>Urquiza Rivas Myrna</cp:lastModifiedBy>
  <cp:revision>405</cp:revision>
  <dcterms:created xsi:type="dcterms:W3CDTF">2015-01-27T17:54:18Z</dcterms:created>
  <dcterms:modified xsi:type="dcterms:W3CDTF">2018-08-16T15:37:33Z</dcterms:modified>
</cp:coreProperties>
</file>