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5"/>
  </p:notesMasterIdLst>
  <p:sldIdLst>
    <p:sldId id="289" r:id="rId2"/>
    <p:sldId id="334" r:id="rId3"/>
    <p:sldId id="290" r:id="rId4"/>
    <p:sldId id="291" r:id="rId5"/>
    <p:sldId id="292" r:id="rId6"/>
    <p:sldId id="325" r:id="rId7"/>
    <p:sldId id="326" r:id="rId8"/>
    <p:sldId id="327" r:id="rId9"/>
    <p:sldId id="328" r:id="rId10"/>
    <p:sldId id="329" r:id="rId11"/>
    <p:sldId id="330" r:id="rId12"/>
    <p:sldId id="331" r:id="rId13"/>
    <p:sldId id="332" r:id="rId14"/>
  </p:sldIdLst>
  <p:sldSz cx="9144000" cy="6858000" type="letter"/>
  <p:notesSz cx="6858000" cy="9144000"/>
  <p:defaultTextStyle>
    <a:defPPr>
      <a:defRPr lang="es-E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003" userDrawn="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Matías Ramírez Lucía Guadalupe" initials="MRLG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7D31"/>
    <a:srgbClr val="9BBB58"/>
    <a:srgbClr val="C0504D"/>
    <a:srgbClr val="4F81BD"/>
    <a:srgbClr val="B988BA"/>
    <a:srgbClr val="BE90BF"/>
    <a:srgbClr val="038B03"/>
    <a:srgbClr val="E20000"/>
    <a:srgbClr val="CD0000"/>
    <a:srgbClr val="86004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E9639D4-E3E2-4D34-9284-5A2195B3D0D7}" styleName="Estilo claro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Estilo medio 1 - Énfasis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793D81CF-94F2-401A-BA57-92F5A7B2D0C5}" styleName="Estilo medio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9D7B26C5-4107-4FEC-AEDC-1716B250A1EF}" styleName="Estilo clar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8EC20E35-A176-4012-BC5E-935CFFF8708E}" styleName="Estilo medio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E25E649-3F16-4E02-A733-19D2CDBF48F0}" styleName="Estilo medio 3 - Énfasis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Estilo medio 3 - Énfasis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6765" autoAdjust="0"/>
    <p:restoredTop sz="94280" autoAdjust="0"/>
  </p:normalViewPr>
  <p:slideViewPr>
    <p:cSldViewPr snapToGrid="0" snapToObjects="1">
      <p:cViewPr varScale="1">
        <p:scale>
          <a:sx n="72" d="100"/>
          <a:sy n="72" d="100"/>
        </p:scale>
        <p:origin x="1686" y="72"/>
      </p:cViewPr>
      <p:guideLst>
        <p:guide orient="horz" pos="1003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1A0B9C-65CB-46FE-8A4B-2BD8885ACE18}" type="datetimeFigureOut">
              <a:rPr lang="es-MX" smtClean="0"/>
              <a:t>19/08/2018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B30F92D-62A6-492A-8A63-B9732ABAAAD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121754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433595" y="2897935"/>
            <a:ext cx="5725984" cy="711164"/>
          </a:xfrm>
        </p:spPr>
        <p:txBody>
          <a:bodyPr/>
          <a:lstStyle/>
          <a:p>
            <a:r>
              <a:rPr lang="es-ES_tradnl" dirty="0"/>
              <a:t>Clic para editar título</a:t>
            </a:r>
            <a:endParaRPr lang="es-E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433595" y="3609099"/>
            <a:ext cx="6253205" cy="558919"/>
          </a:xfrm>
        </p:spPr>
        <p:txBody>
          <a:bodyPr>
            <a:normAutofit/>
          </a:bodyPr>
          <a:lstStyle>
            <a:lvl1pPr marL="0" indent="0" algn="l">
              <a:buNone/>
              <a:defRPr sz="2000" b="0" i="0">
                <a:solidFill>
                  <a:schemeClr val="tx1">
                    <a:tint val="75000"/>
                  </a:schemeClr>
                </a:solidFill>
                <a:latin typeface="Myriad Pro"/>
                <a:cs typeface="Myriad Pro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dirty="0"/>
              <a:t>Haga clic para modificar el estilo de subtítulo del patrón</a:t>
            </a:r>
            <a:endParaRPr lang="es-ES" dirty="0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D4AFEE8-62C0-4D49-897D-2ED4D457FC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665A56C-4052-4E61-BEBF-DA132F179EFB}" type="datetimeFigureOut">
              <a:rPr lang="es-ES" altLang="es-MX"/>
              <a:pPr/>
              <a:t>19/08/2018</a:t>
            </a:fld>
            <a:endParaRPr lang="es-ES" alt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2E8F0D5-0579-4501-B797-1D3EB1DC89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51D8621-94AF-4A45-A8BE-2FE57B780D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6C61621-C83B-4FB7-949E-B4A9CE093DA0}" type="slidenum">
              <a:rPr lang="es-ES" altLang="es-MX"/>
              <a:pPr/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33557665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D5824EF-EA65-4DA1-BBB8-18532478F4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F24ACA2-4CB6-478A-AE47-5FC876B7F9F9}" type="datetimeFigureOut">
              <a:rPr lang="es-ES" altLang="es-MX"/>
              <a:pPr/>
              <a:t>19/08/2018</a:t>
            </a:fld>
            <a:endParaRPr lang="es-ES" alt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605981E-7298-4503-BB36-112DB77ACE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730D718-F345-4612-92FB-FA6A188772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800003A-BAFE-4F85-80C8-110939E28AF0}" type="slidenum">
              <a:rPr lang="es-ES" altLang="es-MX"/>
              <a:pPr/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11936069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471E376-DCC9-4B4B-B05B-C83DA03CE5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3A196C8-2003-43C2-B941-B5C03D568C7E}" type="datetimeFigureOut">
              <a:rPr lang="es-ES" altLang="es-MX"/>
              <a:pPr/>
              <a:t>19/08/2018</a:t>
            </a:fld>
            <a:endParaRPr lang="es-ES" alt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E3CEF4A-8AF9-4061-8992-CAF7BE8EE7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47D8352-2132-4E6D-B09E-2C0C4BD37C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8CC6AAA-EC92-4907-B9D7-AF770D3C26D8}" type="slidenum">
              <a:rPr lang="es-ES" altLang="es-MX"/>
              <a:pPr/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8596398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5" name="Marcador de fecha 3">
            <a:extLst>
              <a:ext uri="{FF2B5EF4-FFF2-40B4-BE49-F238E27FC236}">
                <a16:creationId xmlns:a16="http://schemas.microsoft.com/office/drawing/2014/main" id="{D0E00D13-A46C-4799-BCF5-F9CE444E22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8F4FA51-7F15-47AA-AE56-C26E96980753}" type="datetimeFigureOut">
              <a:rPr lang="es-ES" altLang="es-MX"/>
              <a:pPr/>
              <a:t>19/08/2018</a:t>
            </a:fld>
            <a:endParaRPr lang="es-ES" altLang="es-MX"/>
          </a:p>
        </p:txBody>
      </p:sp>
      <p:sp>
        <p:nvSpPr>
          <p:cNvPr id="6" name="Marcador de pie de página 4">
            <a:extLst>
              <a:ext uri="{FF2B5EF4-FFF2-40B4-BE49-F238E27FC236}">
                <a16:creationId xmlns:a16="http://schemas.microsoft.com/office/drawing/2014/main" id="{09D94591-DED9-401B-A204-07A06BD435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Marcador de número de diapositiva 5">
            <a:extLst>
              <a:ext uri="{FF2B5EF4-FFF2-40B4-BE49-F238E27FC236}">
                <a16:creationId xmlns:a16="http://schemas.microsoft.com/office/drawing/2014/main" id="{16B024E0-36FE-442C-951B-2B0BB63718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AC6B8DF-A06A-44E5-ACB4-57886F052071}" type="slidenum">
              <a:rPr lang="es-ES" altLang="es-MX"/>
              <a:pPr/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8859715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7" name="Marcador de fecha 3">
            <a:extLst>
              <a:ext uri="{FF2B5EF4-FFF2-40B4-BE49-F238E27FC236}">
                <a16:creationId xmlns:a16="http://schemas.microsoft.com/office/drawing/2014/main" id="{49A5EAD0-D4FB-4823-B31F-D6DC4379AA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C72EAB0-6038-4395-B5A8-BBC21956BD2A}" type="datetimeFigureOut">
              <a:rPr lang="es-ES" altLang="es-MX"/>
              <a:pPr/>
              <a:t>19/08/2018</a:t>
            </a:fld>
            <a:endParaRPr lang="es-ES" altLang="es-MX"/>
          </a:p>
        </p:txBody>
      </p:sp>
      <p:sp>
        <p:nvSpPr>
          <p:cNvPr id="8" name="Marcador de pie de página 4">
            <a:extLst>
              <a:ext uri="{FF2B5EF4-FFF2-40B4-BE49-F238E27FC236}">
                <a16:creationId xmlns:a16="http://schemas.microsoft.com/office/drawing/2014/main" id="{464B94B4-5E50-47F4-A3AE-5182349460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Marcador de número de diapositiva 5">
            <a:extLst>
              <a:ext uri="{FF2B5EF4-FFF2-40B4-BE49-F238E27FC236}">
                <a16:creationId xmlns:a16="http://schemas.microsoft.com/office/drawing/2014/main" id="{58C06782-DA8F-48C6-B75D-16001B9E71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A3F6DAE-3584-4F40-B2F1-84802CFA2258}" type="slidenum">
              <a:rPr lang="es-ES" altLang="es-MX"/>
              <a:pPr/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10144496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fecha 3">
            <a:extLst>
              <a:ext uri="{FF2B5EF4-FFF2-40B4-BE49-F238E27FC236}">
                <a16:creationId xmlns:a16="http://schemas.microsoft.com/office/drawing/2014/main" id="{73B0B607-A63C-4EC4-928F-418E2D6EB3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A047846-21BB-4348-8C40-C900AD48AED6}" type="datetimeFigureOut">
              <a:rPr lang="es-ES" altLang="es-MX"/>
              <a:pPr/>
              <a:t>19/08/2018</a:t>
            </a:fld>
            <a:endParaRPr lang="es-ES" altLang="es-MX"/>
          </a:p>
        </p:txBody>
      </p:sp>
      <p:sp>
        <p:nvSpPr>
          <p:cNvPr id="4" name="Marcador de pie de página 4">
            <a:extLst>
              <a:ext uri="{FF2B5EF4-FFF2-40B4-BE49-F238E27FC236}">
                <a16:creationId xmlns:a16="http://schemas.microsoft.com/office/drawing/2014/main" id="{196240B6-609D-4C5D-998C-3E5D5A78DE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Marcador de número de diapositiva 5">
            <a:extLst>
              <a:ext uri="{FF2B5EF4-FFF2-40B4-BE49-F238E27FC236}">
                <a16:creationId xmlns:a16="http://schemas.microsoft.com/office/drawing/2014/main" id="{FB1D0C05-F965-4B44-9930-CA2453BAEC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64681F4-516F-47C9-9281-C32A3E73F395}" type="slidenum">
              <a:rPr lang="es-ES" altLang="es-MX"/>
              <a:pPr/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38258160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3">
            <a:extLst>
              <a:ext uri="{FF2B5EF4-FFF2-40B4-BE49-F238E27FC236}">
                <a16:creationId xmlns:a16="http://schemas.microsoft.com/office/drawing/2014/main" id="{F4880B87-437F-43FB-8812-B4943A07D1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6ADB685-F83F-494B-9230-D73724D89FAC}" type="datetimeFigureOut">
              <a:rPr lang="es-ES" altLang="es-MX"/>
              <a:pPr/>
              <a:t>19/08/2018</a:t>
            </a:fld>
            <a:endParaRPr lang="es-ES" altLang="es-MX"/>
          </a:p>
        </p:txBody>
      </p:sp>
      <p:sp>
        <p:nvSpPr>
          <p:cNvPr id="3" name="Marcador de pie de página 4">
            <a:extLst>
              <a:ext uri="{FF2B5EF4-FFF2-40B4-BE49-F238E27FC236}">
                <a16:creationId xmlns:a16="http://schemas.microsoft.com/office/drawing/2014/main" id="{5CCD1A8B-4281-4CC1-BC1A-F5E2B8F014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Marcador de número de diapositiva 5">
            <a:extLst>
              <a:ext uri="{FF2B5EF4-FFF2-40B4-BE49-F238E27FC236}">
                <a16:creationId xmlns:a16="http://schemas.microsoft.com/office/drawing/2014/main" id="{4BAC1367-9D34-4777-AED4-87E87E4121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5287B92-2C96-4B50-BE00-E1E8DCF7399E}" type="slidenum">
              <a:rPr lang="es-ES" altLang="es-MX"/>
              <a:pPr/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15829676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75050" y="1435099"/>
            <a:ext cx="5111750" cy="46910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dirty="0"/>
              <a:t>Haga clic para modificar el estilo de texto del patrón</a:t>
            </a:r>
          </a:p>
          <a:p>
            <a:pPr lvl="1"/>
            <a:r>
              <a:rPr lang="es-ES_tradnl" dirty="0"/>
              <a:t>Segundo nivel</a:t>
            </a:r>
          </a:p>
          <a:p>
            <a:pPr lvl="2"/>
            <a:r>
              <a:rPr lang="es-ES_tradnl" dirty="0"/>
              <a:t>Tercer nivel</a:t>
            </a:r>
          </a:p>
          <a:p>
            <a:pPr lvl="3"/>
            <a:r>
              <a:rPr lang="es-ES_tradnl" dirty="0"/>
              <a:t>Cuarto nivel</a:t>
            </a:r>
          </a:p>
          <a:p>
            <a:pPr lvl="4"/>
            <a:r>
              <a:rPr lang="es-ES_tradnl" dirty="0"/>
              <a:t>Quinto nivel</a:t>
            </a:r>
            <a:endParaRPr lang="es-ES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3">
            <a:extLst>
              <a:ext uri="{FF2B5EF4-FFF2-40B4-BE49-F238E27FC236}">
                <a16:creationId xmlns:a16="http://schemas.microsoft.com/office/drawing/2014/main" id="{720F1C73-7DBC-4932-B8D3-F598EDA6F1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BF17E0E-D142-45E4-AE6D-B4A93A3F8B21}" type="datetimeFigureOut">
              <a:rPr lang="es-ES" altLang="es-MX"/>
              <a:pPr/>
              <a:t>19/08/2018</a:t>
            </a:fld>
            <a:endParaRPr lang="es-ES" altLang="es-MX"/>
          </a:p>
        </p:txBody>
      </p:sp>
      <p:sp>
        <p:nvSpPr>
          <p:cNvPr id="6" name="Marcador de pie de página 4">
            <a:extLst>
              <a:ext uri="{FF2B5EF4-FFF2-40B4-BE49-F238E27FC236}">
                <a16:creationId xmlns:a16="http://schemas.microsoft.com/office/drawing/2014/main" id="{421CA9C1-F1E0-47D5-A3AF-F56F48618B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Marcador de número de diapositiva 5">
            <a:extLst>
              <a:ext uri="{FF2B5EF4-FFF2-40B4-BE49-F238E27FC236}">
                <a16:creationId xmlns:a16="http://schemas.microsoft.com/office/drawing/2014/main" id="{A11367B2-4C2B-45DE-95E4-3C593DA1E2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B575FF6-41BE-4801-AE23-5FC2569DCE78}" type="slidenum">
              <a:rPr lang="es-ES" altLang="es-MX"/>
              <a:pPr/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15139908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3">
            <a:extLst>
              <a:ext uri="{FF2B5EF4-FFF2-40B4-BE49-F238E27FC236}">
                <a16:creationId xmlns:a16="http://schemas.microsoft.com/office/drawing/2014/main" id="{61BB91EC-6007-42C3-9B7A-7067B24481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6402CE6-4DF7-4437-86BD-7B8DA01B40E3}" type="datetimeFigureOut">
              <a:rPr lang="es-ES" altLang="es-MX"/>
              <a:pPr/>
              <a:t>19/08/2018</a:t>
            </a:fld>
            <a:endParaRPr lang="es-ES" altLang="es-MX"/>
          </a:p>
        </p:txBody>
      </p:sp>
      <p:sp>
        <p:nvSpPr>
          <p:cNvPr id="6" name="Marcador de pie de página 4">
            <a:extLst>
              <a:ext uri="{FF2B5EF4-FFF2-40B4-BE49-F238E27FC236}">
                <a16:creationId xmlns:a16="http://schemas.microsoft.com/office/drawing/2014/main" id="{92CA5990-85B7-4F2E-B76D-F37C55C2DF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Marcador de número de diapositiva 5">
            <a:extLst>
              <a:ext uri="{FF2B5EF4-FFF2-40B4-BE49-F238E27FC236}">
                <a16:creationId xmlns:a16="http://schemas.microsoft.com/office/drawing/2014/main" id="{4CF050FD-BA4E-41C8-A024-BB5FBA7344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4E86E6E-E65C-40C6-A395-1EF17012A427}" type="slidenum">
              <a:rPr lang="es-ES" altLang="es-MX"/>
              <a:pPr/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25813557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Marcador de título 1">
            <a:extLst>
              <a:ext uri="{FF2B5EF4-FFF2-40B4-BE49-F238E27FC236}">
                <a16:creationId xmlns:a16="http://schemas.microsoft.com/office/drawing/2014/main" id="{98B2F5BA-1895-42FA-A81F-8219A251F6CF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5562600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s-MX"/>
              <a:t>Clic para editar título</a:t>
            </a:r>
            <a:endParaRPr lang="es-ES" altLang="es-MX"/>
          </a:p>
        </p:txBody>
      </p:sp>
      <p:sp>
        <p:nvSpPr>
          <p:cNvPr id="1027" name="Marcador de texto 2">
            <a:extLst>
              <a:ext uri="{FF2B5EF4-FFF2-40B4-BE49-F238E27FC236}">
                <a16:creationId xmlns:a16="http://schemas.microsoft.com/office/drawing/2014/main" id="{EC33070B-E7F3-4FEB-B12C-EFC70EB0485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s-MX"/>
              <a:t>Haga clic para modificar el estilo de texto del patrón</a:t>
            </a:r>
          </a:p>
          <a:p>
            <a:pPr lvl="1"/>
            <a:r>
              <a:rPr lang="es-ES_tradnl" altLang="es-MX"/>
              <a:t>Segundo nivel</a:t>
            </a:r>
          </a:p>
          <a:p>
            <a:pPr lvl="2"/>
            <a:r>
              <a:rPr lang="es-ES_tradnl" altLang="es-MX"/>
              <a:t>Tercer nivel</a:t>
            </a:r>
          </a:p>
          <a:p>
            <a:pPr lvl="3"/>
            <a:r>
              <a:rPr lang="es-ES_tradnl" altLang="es-MX"/>
              <a:t>Cuarto nivel</a:t>
            </a:r>
          </a:p>
          <a:p>
            <a:pPr lvl="4"/>
            <a:r>
              <a:rPr lang="es-ES_tradnl" altLang="es-MX"/>
              <a:t>Quinto nivel</a:t>
            </a:r>
            <a:endParaRPr lang="es-ES" alt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CEE4252-391A-49B2-97FE-386EA977A8D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  <a:latin typeface="Myriad Pro" charset="0"/>
              </a:defRPr>
            </a:lvl1pPr>
          </a:lstStyle>
          <a:p>
            <a:fld id="{269FFBF5-A606-4C4D-8A6A-CD75EF3BBAE4}" type="datetimeFigureOut">
              <a:rPr lang="es-ES" altLang="es-MX"/>
              <a:pPr/>
              <a:t>19/08/2018</a:t>
            </a:fld>
            <a:endParaRPr lang="es-ES" alt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2B99260-A014-49E0-84C5-75EB4EA117B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 b="0" i="0">
                <a:solidFill>
                  <a:schemeClr val="tx1">
                    <a:tint val="75000"/>
                  </a:schemeClr>
                </a:solidFill>
                <a:latin typeface="Myriad Pro"/>
                <a:ea typeface="+mn-ea"/>
                <a:cs typeface="Myriad Pro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D306733-D515-4424-BFFF-81BA5EC589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Myriad Pro" charset="0"/>
              </a:defRPr>
            </a:lvl1pPr>
          </a:lstStyle>
          <a:p>
            <a:fld id="{51D2A773-7BC7-4895-9DBB-C194693D8887}" type="slidenum">
              <a:rPr lang="es-ES" altLang="es-MX"/>
              <a:pPr/>
              <a:t>‹Nº›</a:t>
            </a:fld>
            <a:endParaRPr lang="es-ES" alt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</p:sldLayoutIdLst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3200" kern="1200">
          <a:solidFill>
            <a:srgbClr val="CD0000"/>
          </a:solidFill>
          <a:latin typeface="Myriad Pro"/>
          <a:ea typeface="MS PGothic" panose="020B0600070205080204" pitchFamily="34" charset="-128"/>
          <a:cs typeface="Myriad Pro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 charset="0"/>
          <a:ea typeface="MS PGothic" panose="020B0600070205080204" pitchFamily="34" charset="-128"/>
          <a:cs typeface="Myriad Pro" charset="0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 charset="0"/>
          <a:ea typeface="MS PGothic" panose="020B0600070205080204" pitchFamily="34" charset="-128"/>
          <a:cs typeface="Myriad Pro" charset="0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 charset="0"/>
          <a:ea typeface="MS PGothic" panose="020B0600070205080204" pitchFamily="34" charset="-128"/>
          <a:cs typeface="Myriad Pro" charset="0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 charset="0"/>
          <a:ea typeface="MS PGothic" panose="020B0600070205080204" pitchFamily="34" charset="-128"/>
          <a:cs typeface="Myriad Pro" charset="0"/>
        </a:defRPr>
      </a:lvl5pPr>
      <a:lvl6pPr marL="457200" algn="l" defTabSz="457200" rtl="0" fontAlgn="base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 charset="0"/>
          <a:ea typeface="ＭＳ Ｐゴシック" charset="0"/>
          <a:cs typeface="Myriad Pro" charset="0"/>
        </a:defRPr>
      </a:lvl6pPr>
      <a:lvl7pPr marL="914400" algn="l" defTabSz="457200" rtl="0" fontAlgn="base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 charset="0"/>
          <a:ea typeface="ＭＳ Ｐゴシック" charset="0"/>
          <a:cs typeface="Myriad Pro" charset="0"/>
        </a:defRPr>
      </a:lvl7pPr>
      <a:lvl8pPr marL="1371600" algn="l" defTabSz="457200" rtl="0" fontAlgn="base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 charset="0"/>
          <a:ea typeface="ＭＳ Ｐゴシック" charset="0"/>
          <a:cs typeface="Myriad Pro" charset="0"/>
        </a:defRPr>
      </a:lvl8pPr>
      <a:lvl9pPr marL="1828800" algn="l" defTabSz="457200" rtl="0" fontAlgn="base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 charset="0"/>
          <a:ea typeface="ＭＳ Ｐゴシック" charset="0"/>
          <a:cs typeface="Myriad Pro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yriad Pro Light"/>
          <a:ea typeface="MS PGothic" panose="020B0600070205080204" pitchFamily="34" charset="-128"/>
          <a:cs typeface="Myriad Pro Light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400" kern="1200">
          <a:solidFill>
            <a:schemeClr val="tx1"/>
          </a:solidFill>
          <a:latin typeface="Myriad Pro Light"/>
          <a:ea typeface="Myriad Pro Light" charset="0"/>
          <a:cs typeface="Myriad Pro Light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yriad Pro Light"/>
          <a:ea typeface="Myriad Pro Light" charset="0"/>
          <a:cs typeface="Myriad Pro Light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kern="1200">
          <a:solidFill>
            <a:schemeClr val="tx1"/>
          </a:solidFill>
          <a:latin typeface="Myriad Pro Light"/>
          <a:ea typeface="Myriad Pro Light" charset="0"/>
          <a:cs typeface="Myriad Pro Light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kern="1200">
          <a:solidFill>
            <a:schemeClr val="tx1"/>
          </a:solidFill>
          <a:latin typeface="Myriad Pro Light"/>
          <a:ea typeface="Myriad Pro Light" charset="0"/>
          <a:cs typeface="Myriad Pro Light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2248569" y="3337838"/>
            <a:ext cx="7108822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s-MX" sz="2800" dirty="0">
                <a:solidFill>
                  <a:schemeClr val="bg1">
                    <a:lumMod val="50000"/>
                  </a:schemeClr>
                </a:solidFill>
                <a:latin typeface="Gill Sans"/>
                <a:ea typeface="ＭＳ Ｐゴシック" pitchFamily="-109" charset="-128"/>
                <a:cs typeface="Gill Sans"/>
              </a:rPr>
              <a:t>Definición de zonas con riesgo medio, alto y muy alto</a:t>
            </a:r>
          </a:p>
        </p:txBody>
      </p:sp>
    </p:spTree>
    <p:extLst>
      <p:ext uri="{BB962C8B-B14F-4D97-AF65-F5344CB8AC3E}">
        <p14:creationId xmlns:p14="http://schemas.microsoft.com/office/powerpoint/2010/main" val="27301018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FB0DD9D-A5B4-4546-B7E5-8612BDA3A5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RUBA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DE5A388-4DEC-40A8-B7C9-9219CD34F9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9966" y="1586948"/>
            <a:ext cx="8229600" cy="4525963"/>
          </a:xfrm>
        </p:spPr>
        <p:txBody>
          <a:bodyPr/>
          <a:lstStyle/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Durante la actual administración RUBA, ha colocado más de 6 mil créditos hipotecarios en Ciudad Juárez Chihuahua equivalentes a 1,935.1  </a:t>
            </a:r>
            <a:r>
              <a:rPr lang="es-MX" sz="1600" dirty="0" err="1">
                <a:latin typeface="Arial" panose="020B0604020202020204" pitchFamily="34" charset="0"/>
                <a:cs typeface="Arial" panose="020B0604020202020204" pitchFamily="34" charset="0"/>
              </a:rPr>
              <a:t>mdp</a:t>
            </a:r>
            <a:endParaRPr lang="es-MX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spcBef>
                <a:spcPts val="0"/>
              </a:spcBef>
              <a:spcAft>
                <a:spcPts val="0"/>
              </a:spcAft>
              <a:buNone/>
            </a:pPr>
            <a:endParaRPr lang="es-MX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El portafolio de esta empresa se concentra principalmente en créditos tradicionales (83 por ciento); en créditos cofinanciados (8 por ciento), segundo crédito (5 por ciento) e Infonavit Total (2 por ciento)</a:t>
            </a:r>
          </a:p>
          <a:p>
            <a:pPr marL="0" indent="0" algn="just">
              <a:spcBef>
                <a:spcPts val="0"/>
              </a:spcBef>
              <a:spcAft>
                <a:spcPts val="0"/>
              </a:spcAft>
              <a:buNone/>
            </a:pPr>
            <a:endParaRPr lang="es-MX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Respecto del nivel salarial de los acreditados, concentra más del 60 por ciento de su colocación con ingresos de hasta 2.6 UMAS</a:t>
            </a:r>
          </a:p>
          <a:p>
            <a:pPr marL="0" indent="0" algn="just">
              <a:spcBef>
                <a:spcPts val="0"/>
              </a:spcBef>
              <a:spcAft>
                <a:spcPts val="0"/>
              </a:spcAft>
              <a:buNone/>
            </a:pPr>
            <a:endParaRPr lang="es-MX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De la colocación de créditos hipotecarios durante la actual administración, más del 60 por ciento son colocados con subsidio federal equivalente a 207.5 </a:t>
            </a:r>
            <a:r>
              <a:rPr lang="es-MX" sz="1600" dirty="0" err="1">
                <a:latin typeface="Arial" panose="020B0604020202020204" pitchFamily="34" charset="0"/>
                <a:cs typeface="Arial" panose="020B0604020202020204" pitchFamily="34" charset="0"/>
              </a:rPr>
              <a:t>mdp</a:t>
            </a:r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0" indent="0" algn="just">
              <a:spcBef>
                <a:spcPts val="0"/>
              </a:spcBef>
              <a:spcAft>
                <a:spcPts val="0"/>
              </a:spcAft>
              <a:buNone/>
            </a:pPr>
            <a:endParaRPr lang="es-MX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A partir de la Resolución del H. Consejo de Administración, emitida en el mes de junio del 2017, en donde se permite la colocación de créditos hipotecarios fuera del </a:t>
            </a:r>
            <a:r>
              <a:rPr lang="es-MX" sz="1600" i="1" dirty="0">
                <a:latin typeface="Arial" panose="020B0604020202020204" pitchFamily="34" charset="0"/>
                <a:cs typeface="Arial" panose="020B0604020202020204" pitchFamily="34" charset="0"/>
              </a:rPr>
              <a:t>Triángulo </a:t>
            </a:r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ubicado en la cuenca de El Barreal en Ciudad Juárez Chihuahua esta empresa ha colocado 948 créditos hipotecarios</a:t>
            </a:r>
          </a:p>
          <a:p>
            <a:pPr algn="just">
              <a:spcBef>
                <a:spcPts val="0"/>
              </a:spcBef>
              <a:spcAft>
                <a:spcPts val="0"/>
              </a:spcAft>
            </a:pPr>
            <a:endParaRPr lang="es-MX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Esta empresa ha formalizado 1 créditos en zonas lagunares subsidiarias equivalente a 169 mil pesos</a:t>
            </a:r>
          </a:p>
          <a:p>
            <a:pPr algn="just"/>
            <a:endParaRPr lang="es-MX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MX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MX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endParaRPr lang="es-MX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MX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endParaRPr lang="es-MX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MX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78340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 descr="POLIGONOS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143" y="1399215"/>
            <a:ext cx="5859518" cy="4969243"/>
          </a:xfrm>
          <a:prstGeom prst="rect">
            <a:avLst/>
          </a:prstGeom>
        </p:spPr>
      </p:pic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28955" y="377373"/>
            <a:ext cx="5476875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latin typeface="Gill Sans"/>
                <a:cs typeface="Segoe UI"/>
              </a:rPr>
              <a:t>Ubicación </a:t>
            </a:r>
            <a:r>
              <a:rPr sz="2400" dirty="0">
                <a:latin typeface="Gill Sans"/>
                <a:cs typeface="Segoe UI"/>
              </a:rPr>
              <a:t>de </a:t>
            </a:r>
            <a:r>
              <a:rPr sz="2400" spc="-5" dirty="0">
                <a:latin typeface="Gill Sans"/>
                <a:cs typeface="Segoe UI"/>
              </a:rPr>
              <a:t>los 83 polígonos</a:t>
            </a:r>
            <a:r>
              <a:rPr sz="2400" spc="114" dirty="0">
                <a:latin typeface="Gill Sans"/>
                <a:cs typeface="Segoe UI"/>
              </a:rPr>
              <a:t> </a:t>
            </a:r>
            <a:r>
              <a:rPr sz="2400" dirty="0">
                <a:latin typeface="Gill Sans"/>
                <a:cs typeface="Segoe UI"/>
              </a:rPr>
              <a:t>afectados</a:t>
            </a:r>
          </a:p>
        </p:txBody>
      </p:sp>
      <p:sp>
        <p:nvSpPr>
          <p:cNvPr id="4" name="object 4"/>
          <p:cNvSpPr/>
          <p:nvPr/>
        </p:nvSpPr>
        <p:spPr>
          <a:xfrm>
            <a:off x="6523481" y="2125217"/>
            <a:ext cx="396240" cy="0"/>
          </a:xfrm>
          <a:custGeom>
            <a:avLst/>
            <a:gdLst/>
            <a:ahLst/>
            <a:cxnLst/>
            <a:rect l="l" t="t" r="r" b="b"/>
            <a:pathLst>
              <a:path w="396240">
                <a:moveTo>
                  <a:pt x="0" y="0"/>
                </a:moveTo>
                <a:lnTo>
                  <a:pt x="395732" y="0"/>
                </a:lnTo>
              </a:path>
            </a:pathLst>
          </a:custGeom>
          <a:ln w="1981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" name="object 5"/>
          <p:cNvSpPr/>
          <p:nvPr/>
        </p:nvSpPr>
        <p:spPr>
          <a:xfrm>
            <a:off x="6595871" y="2346960"/>
            <a:ext cx="394970" cy="182880"/>
          </a:xfrm>
          <a:custGeom>
            <a:avLst/>
            <a:gdLst/>
            <a:ahLst/>
            <a:cxnLst/>
            <a:rect l="l" t="t" r="r" b="b"/>
            <a:pathLst>
              <a:path w="394970" h="182880">
                <a:moveTo>
                  <a:pt x="0" y="182879"/>
                </a:moveTo>
                <a:lnTo>
                  <a:pt x="394716" y="182879"/>
                </a:lnTo>
                <a:lnTo>
                  <a:pt x="394716" y="0"/>
                </a:lnTo>
                <a:lnTo>
                  <a:pt x="0" y="0"/>
                </a:lnTo>
                <a:lnTo>
                  <a:pt x="0" y="182879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6" name="object 6"/>
          <p:cNvSpPr/>
          <p:nvPr/>
        </p:nvSpPr>
        <p:spPr>
          <a:xfrm>
            <a:off x="6591300" y="2703576"/>
            <a:ext cx="396240" cy="181610"/>
          </a:xfrm>
          <a:custGeom>
            <a:avLst/>
            <a:gdLst/>
            <a:ahLst/>
            <a:cxnLst/>
            <a:rect l="l" t="t" r="r" b="b"/>
            <a:pathLst>
              <a:path w="396240" h="181610">
                <a:moveTo>
                  <a:pt x="0" y="181355"/>
                </a:moveTo>
                <a:lnTo>
                  <a:pt x="396240" y="181355"/>
                </a:lnTo>
                <a:lnTo>
                  <a:pt x="396240" y="0"/>
                </a:lnTo>
                <a:lnTo>
                  <a:pt x="0" y="0"/>
                </a:lnTo>
                <a:lnTo>
                  <a:pt x="0" y="181355"/>
                </a:lnTo>
                <a:close/>
              </a:path>
            </a:pathLst>
          </a:custGeom>
          <a:ln w="9144">
            <a:solidFill>
              <a:srgbClr val="CD000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7" name="object 7"/>
          <p:cNvSpPr txBox="1"/>
          <p:nvPr/>
        </p:nvSpPr>
        <p:spPr>
          <a:xfrm>
            <a:off x="6997954" y="2002916"/>
            <a:ext cx="1307465" cy="889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Gill Sans"/>
                <a:cs typeface="Gill Sans MT"/>
              </a:rPr>
              <a:t>Cuenca El</a:t>
            </a:r>
            <a:r>
              <a:rPr sz="1200" spc="-35" dirty="0">
                <a:latin typeface="Gill Sans"/>
                <a:cs typeface="Gill Sans MT"/>
              </a:rPr>
              <a:t> </a:t>
            </a:r>
            <a:r>
              <a:rPr sz="1200" spc="-5" dirty="0">
                <a:latin typeface="Gill Sans"/>
                <a:cs typeface="Gill Sans MT"/>
              </a:rPr>
              <a:t>Barreal</a:t>
            </a:r>
            <a:endParaRPr sz="1200" dirty="0">
              <a:latin typeface="Gill Sans"/>
              <a:cs typeface="Gill Sans MT"/>
            </a:endParaRPr>
          </a:p>
          <a:p>
            <a:pPr marL="85090">
              <a:lnSpc>
                <a:spcPct val="100000"/>
              </a:lnSpc>
              <a:spcBef>
                <a:spcPts val="1115"/>
              </a:spcBef>
            </a:pPr>
            <a:r>
              <a:rPr sz="1200" spc="-5" dirty="0">
                <a:latin typeface="Gill Sans"/>
                <a:cs typeface="Gill Sans MT"/>
              </a:rPr>
              <a:t>TR</a:t>
            </a:r>
            <a:r>
              <a:rPr sz="1200" dirty="0">
                <a:latin typeface="Gill Sans"/>
                <a:cs typeface="Gill Sans MT"/>
              </a:rPr>
              <a:t> 100</a:t>
            </a: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150" dirty="0">
              <a:latin typeface="Gill Sans"/>
              <a:cs typeface="Times New Roman"/>
            </a:endParaRPr>
          </a:p>
          <a:p>
            <a:pPr marL="81915">
              <a:lnSpc>
                <a:spcPct val="100000"/>
              </a:lnSpc>
              <a:spcBef>
                <a:spcPts val="5"/>
              </a:spcBef>
            </a:pPr>
            <a:r>
              <a:rPr sz="1200" spc="-5" dirty="0">
                <a:latin typeface="Gill Sans"/>
                <a:cs typeface="Gill Sans MT"/>
              </a:rPr>
              <a:t>Polígonos</a:t>
            </a:r>
            <a:r>
              <a:rPr sz="1200" spc="-55" dirty="0">
                <a:latin typeface="Gill Sans"/>
                <a:cs typeface="Gill Sans MT"/>
              </a:rPr>
              <a:t> </a:t>
            </a:r>
            <a:r>
              <a:rPr sz="1200" spc="-5" dirty="0">
                <a:latin typeface="Gill Sans"/>
                <a:cs typeface="Gill Sans MT"/>
              </a:rPr>
              <a:t>afectados</a:t>
            </a:r>
            <a:endParaRPr sz="1200" dirty="0">
              <a:latin typeface="Gill Sans"/>
              <a:cs typeface="Gill Sans MT"/>
            </a:endParaRPr>
          </a:p>
        </p:txBody>
      </p:sp>
      <p:sp>
        <p:nvSpPr>
          <p:cNvPr id="8" name="object 7"/>
          <p:cNvSpPr txBox="1"/>
          <p:nvPr/>
        </p:nvSpPr>
        <p:spPr>
          <a:xfrm>
            <a:off x="0" y="6451487"/>
            <a:ext cx="9144000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ES_tradnl" sz="1200" dirty="0">
                <a:latin typeface="Gill Sans"/>
                <a:cs typeface="Gill Sans MT"/>
              </a:rPr>
              <a:t>* Información tomada del Estudio Hidrológico e Hidráulico de la cuenca de “El Barreal”, realizado por la Universidad Autónoma de Ciudad Juárez, y validado por CENAPRED. </a:t>
            </a:r>
            <a:endParaRPr sz="1200" dirty="0">
              <a:latin typeface="Gill Sans"/>
              <a:cs typeface="Gill Sans MT"/>
            </a:endParaRPr>
          </a:p>
        </p:txBody>
      </p:sp>
    </p:spTree>
    <p:extLst>
      <p:ext uri="{BB962C8B-B14F-4D97-AF65-F5344CB8AC3E}">
        <p14:creationId xmlns:p14="http://schemas.microsoft.com/office/powerpoint/2010/main" val="38245321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Imagen que contiene objeto&#10;&#10;Descripción generada con confianza alta">
            <a:extLst>
              <a:ext uri="{FF2B5EF4-FFF2-40B4-BE49-F238E27FC236}">
                <a16:creationId xmlns:a16="http://schemas.microsoft.com/office/drawing/2014/main" id="{9BEC1945-937B-447F-B85D-A7B643431A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3065" y="1489814"/>
            <a:ext cx="5548972" cy="4734444"/>
          </a:xfrm>
          <a:prstGeom prst="rect">
            <a:avLst/>
          </a:prstGeom>
        </p:spPr>
      </p:pic>
      <p:sp>
        <p:nvSpPr>
          <p:cNvPr id="6" name="object 2">
            <a:extLst>
              <a:ext uri="{FF2B5EF4-FFF2-40B4-BE49-F238E27FC236}">
                <a16:creationId xmlns:a16="http://schemas.microsoft.com/office/drawing/2014/main" id="{93E27560-5D7D-42BC-9466-563EDB14084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28955" y="377373"/>
            <a:ext cx="5476875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es-MX" sz="2400" dirty="0">
                <a:latin typeface="Gill Sans"/>
                <a:cs typeface="Segoe UI"/>
              </a:rPr>
              <a:t>Definición de zonas con riesgo</a:t>
            </a:r>
            <a:endParaRPr sz="2400" dirty="0">
              <a:latin typeface="Gill Sans"/>
              <a:cs typeface="Segoe UI"/>
            </a:endParaRP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B7489478-E4F5-4BF5-AF4E-C097EB38866C}"/>
              </a:ext>
            </a:extLst>
          </p:cNvPr>
          <p:cNvSpPr/>
          <p:nvPr/>
        </p:nvSpPr>
        <p:spPr>
          <a:xfrm>
            <a:off x="6122236" y="1908313"/>
            <a:ext cx="543607" cy="198783"/>
          </a:xfrm>
          <a:prstGeom prst="rect">
            <a:avLst/>
          </a:prstGeom>
          <a:solidFill>
            <a:srgbClr val="207B34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D0507963-59D1-4CCC-BA4F-892AA3A90C0F}"/>
              </a:ext>
            </a:extLst>
          </p:cNvPr>
          <p:cNvSpPr/>
          <p:nvPr/>
        </p:nvSpPr>
        <p:spPr>
          <a:xfrm>
            <a:off x="6122235" y="2266122"/>
            <a:ext cx="543607" cy="198783"/>
          </a:xfrm>
          <a:prstGeom prst="rect">
            <a:avLst/>
          </a:prstGeom>
          <a:solidFill>
            <a:srgbClr val="ED1C24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10" name="object 7">
            <a:extLst>
              <a:ext uri="{FF2B5EF4-FFF2-40B4-BE49-F238E27FC236}">
                <a16:creationId xmlns:a16="http://schemas.microsoft.com/office/drawing/2014/main" id="{71EF7D31-9A40-4EFD-B070-E30C66528FA7}"/>
              </a:ext>
            </a:extLst>
          </p:cNvPr>
          <p:cNvSpPr txBox="1"/>
          <p:nvPr/>
        </p:nvSpPr>
        <p:spPr>
          <a:xfrm>
            <a:off x="6665842" y="1909606"/>
            <a:ext cx="2199318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MX" sz="1200" spc="-5" dirty="0">
                <a:latin typeface="Gill Sans"/>
                <a:cs typeface="Gill Sans MT"/>
              </a:rPr>
              <a:t>Muy bajo y bajo riesgo</a:t>
            </a:r>
          </a:p>
        </p:txBody>
      </p:sp>
      <p:sp>
        <p:nvSpPr>
          <p:cNvPr id="11" name="object 7">
            <a:extLst>
              <a:ext uri="{FF2B5EF4-FFF2-40B4-BE49-F238E27FC236}">
                <a16:creationId xmlns:a16="http://schemas.microsoft.com/office/drawing/2014/main" id="{041232FC-0A4C-4ECC-BFB3-9070C5D76EDA}"/>
              </a:ext>
            </a:extLst>
          </p:cNvPr>
          <p:cNvSpPr txBox="1"/>
          <p:nvPr/>
        </p:nvSpPr>
        <p:spPr>
          <a:xfrm>
            <a:off x="6665842" y="2267415"/>
            <a:ext cx="2199318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MX" sz="1200" spc="-5" dirty="0">
                <a:latin typeface="Gill Sans"/>
                <a:cs typeface="Gill Sans MT"/>
              </a:rPr>
              <a:t>Medio, alto y muy alto riesgo</a:t>
            </a:r>
          </a:p>
        </p:txBody>
      </p:sp>
      <p:sp>
        <p:nvSpPr>
          <p:cNvPr id="12" name="object 7"/>
          <p:cNvSpPr txBox="1"/>
          <p:nvPr/>
        </p:nvSpPr>
        <p:spPr>
          <a:xfrm>
            <a:off x="0" y="6451487"/>
            <a:ext cx="9144000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ES_tradnl" sz="1200" dirty="0">
                <a:latin typeface="Gill Sans"/>
                <a:cs typeface="Gill Sans MT"/>
              </a:rPr>
              <a:t>* Gráfica de realización propia con base en el Estudio Hidrológico e Hidráulico de la cuenca de “El Barreal”, realizado por la Universidad Autónoma de Ciudad Juárez, y validado por CENAPRED. </a:t>
            </a:r>
            <a:endParaRPr sz="1200" dirty="0">
              <a:latin typeface="Gill Sans"/>
              <a:cs typeface="Gill Sans MT"/>
            </a:endParaRPr>
          </a:p>
        </p:txBody>
      </p:sp>
    </p:spTree>
    <p:extLst>
      <p:ext uri="{BB962C8B-B14F-4D97-AF65-F5344CB8AC3E}">
        <p14:creationId xmlns:p14="http://schemas.microsoft.com/office/powerpoint/2010/main" val="27070440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48DBFFF6-B9F6-47C8-9465-F9FF2D01BB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2865" y="1455345"/>
            <a:ext cx="5589371" cy="4768913"/>
          </a:xfrm>
          <a:prstGeom prst="rect">
            <a:avLst/>
          </a:prstGeom>
        </p:spPr>
      </p:pic>
      <p:sp>
        <p:nvSpPr>
          <p:cNvPr id="10" name="object 2">
            <a:extLst>
              <a:ext uri="{FF2B5EF4-FFF2-40B4-BE49-F238E27FC236}">
                <a16:creationId xmlns:a16="http://schemas.microsoft.com/office/drawing/2014/main" id="{70C25CCF-9890-41DF-9CCE-B4EB231DA7C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28955" y="192707"/>
            <a:ext cx="5476875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es-MX" sz="2400" dirty="0">
                <a:latin typeface="Gill Sans"/>
                <a:cs typeface="Segoe UI"/>
              </a:rPr>
              <a:t>Definición de zonas con riesgo medio, alto y muy alto</a:t>
            </a:r>
            <a:endParaRPr sz="2400" dirty="0">
              <a:latin typeface="Gill Sans"/>
              <a:cs typeface="Segoe UI"/>
            </a:endParaRP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8FD2FB0D-1CFB-4CF7-AB54-084F1A4366B8}"/>
              </a:ext>
            </a:extLst>
          </p:cNvPr>
          <p:cNvSpPr/>
          <p:nvPr/>
        </p:nvSpPr>
        <p:spPr>
          <a:xfrm>
            <a:off x="6122236" y="2587321"/>
            <a:ext cx="543607" cy="198783"/>
          </a:xfrm>
          <a:prstGeom prst="rect">
            <a:avLst/>
          </a:prstGeom>
          <a:solidFill>
            <a:srgbClr val="FCF48B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905DA575-6993-4856-B199-CA95B6487B6C}"/>
              </a:ext>
            </a:extLst>
          </p:cNvPr>
          <p:cNvSpPr/>
          <p:nvPr/>
        </p:nvSpPr>
        <p:spPr>
          <a:xfrm>
            <a:off x="6122235" y="2945130"/>
            <a:ext cx="543607" cy="198783"/>
          </a:xfrm>
          <a:prstGeom prst="rect">
            <a:avLst/>
          </a:prstGeom>
          <a:solidFill>
            <a:srgbClr val="ED1C24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254287AC-0515-4A4E-956D-05A23F124EB4}"/>
              </a:ext>
            </a:extLst>
          </p:cNvPr>
          <p:cNvSpPr/>
          <p:nvPr/>
        </p:nvSpPr>
        <p:spPr>
          <a:xfrm>
            <a:off x="6122235" y="2266122"/>
            <a:ext cx="543607" cy="198783"/>
          </a:xfrm>
          <a:prstGeom prst="rect">
            <a:avLst/>
          </a:prstGeom>
          <a:solidFill>
            <a:srgbClr val="207B34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15" name="object 7">
            <a:extLst>
              <a:ext uri="{FF2B5EF4-FFF2-40B4-BE49-F238E27FC236}">
                <a16:creationId xmlns:a16="http://schemas.microsoft.com/office/drawing/2014/main" id="{0C9EDBA9-ADB5-40AD-BF43-6F4C323F441E}"/>
              </a:ext>
            </a:extLst>
          </p:cNvPr>
          <p:cNvSpPr txBox="1"/>
          <p:nvPr/>
        </p:nvSpPr>
        <p:spPr>
          <a:xfrm>
            <a:off x="6665842" y="2946423"/>
            <a:ext cx="2199318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MX" sz="1200" spc="-5" dirty="0">
                <a:latin typeface="Gill Sans"/>
                <a:cs typeface="Gill Sans MT"/>
              </a:rPr>
              <a:t>Preservación Lagunas Subsidiaria</a:t>
            </a:r>
          </a:p>
        </p:txBody>
      </p:sp>
      <p:sp>
        <p:nvSpPr>
          <p:cNvPr id="16" name="object 7">
            <a:extLst>
              <a:ext uri="{FF2B5EF4-FFF2-40B4-BE49-F238E27FC236}">
                <a16:creationId xmlns:a16="http://schemas.microsoft.com/office/drawing/2014/main" id="{A85EE2EB-745D-4885-B46F-691ACE8FD19B}"/>
              </a:ext>
            </a:extLst>
          </p:cNvPr>
          <p:cNvSpPr txBox="1"/>
          <p:nvPr/>
        </p:nvSpPr>
        <p:spPr>
          <a:xfrm>
            <a:off x="6665842" y="2590976"/>
            <a:ext cx="2199318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MX" sz="1200" spc="-5" dirty="0">
                <a:latin typeface="Gill Sans"/>
                <a:cs typeface="Gill Sans MT"/>
              </a:rPr>
              <a:t>Riesgo mitigable</a:t>
            </a:r>
          </a:p>
        </p:txBody>
      </p:sp>
      <p:sp>
        <p:nvSpPr>
          <p:cNvPr id="17" name="object 7">
            <a:extLst>
              <a:ext uri="{FF2B5EF4-FFF2-40B4-BE49-F238E27FC236}">
                <a16:creationId xmlns:a16="http://schemas.microsoft.com/office/drawing/2014/main" id="{645E86E7-B0ED-48D8-BFC8-FA6EAE084710}"/>
              </a:ext>
            </a:extLst>
          </p:cNvPr>
          <p:cNvSpPr txBox="1"/>
          <p:nvPr/>
        </p:nvSpPr>
        <p:spPr>
          <a:xfrm>
            <a:off x="6665842" y="2267415"/>
            <a:ext cx="2199318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MX" sz="1200" spc="-5" dirty="0">
                <a:latin typeface="Gill Sans"/>
                <a:cs typeface="Gill Sans MT"/>
              </a:rPr>
              <a:t>Muy bajo y bajo riesgo</a:t>
            </a: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AA3C0BBB-F266-48E1-A204-BB563E39D3B5}"/>
              </a:ext>
            </a:extLst>
          </p:cNvPr>
          <p:cNvSpPr/>
          <p:nvPr/>
        </p:nvSpPr>
        <p:spPr>
          <a:xfrm>
            <a:off x="6122234" y="3297254"/>
            <a:ext cx="543607" cy="198783"/>
          </a:xfrm>
          <a:prstGeom prst="rect">
            <a:avLst/>
          </a:prstGeom>
          <a:solidFill>
            <a:srgbClr val="94D6E3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18" name="object 7">
            <a:extLst>
              <a:ext uri="{FF2B5EF4-FFF2-40B4-BE49-F238E27FC236}">
                <a16:creationId xmlns:a16="http://schemas.microsoft.com/office/drawing/2014/main" id="{5F9AFB57-3BB4-48BE-9F94-9E0C5278C3E9}"/>
              </a:ext>
            </a:extLst>
          </p:cNvPr>
          <p:cNvSpPr txBox="1"/>
          <p:nvPr/>
        </p:nvSpPr>
        <p:spPr>
          <a:xfrm>
            <a:off x="6665841" y="3297900"/>
            <a:ext cx="2199318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MX" sz="1200" spc="-5" dirty="0">
                <a:latin typeface="Gill Sans"/>
                <a:cs typeface="Gill Sans MT"/>
              </a:rPr>
              <a:t>TR 100</a:t>
            </a:r>
          </a:p>
        </p:txBody>
      </p:sp>
      <p:sp>
        <p:nvSpPr>
          <p:cNvPr id="20" name="object 7"/>
          <p:cNvSpPr txBox="1"/>
          <p:nvPr/>
        </p:nvSpPr>
        <p:spPr>
          <a:xfrm>
            <a:off x="0" y="6451487"/>
            <a:ext cx="9144000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ES_tradnl" sz="1200" dirty="0">
                <a:latin typeface="Gill Sans"/>
                <a:cs typeface="Gill Sans MT"/>
              </a:rPr>
              <a:t>* Gráfica de realización propia con base en el Estudio Hidrológico e Hidráulico de la cuenca de “El Barreal”, realizado por la Universidad Autónoma de Ciudad Juárez, y validado por CENAPRED. </a:t>
            </a:r>
            <a:endParaRPr sz="1200" dirty="0">
              <a:latin typeface="Gill Sans"/>
              <a:cs typeface="Gill Sans MT"/>
            </a:endParaRPr>
          </a:p>
        </p:txBody>
      </p:sp>
    </p:spTree>
    <p:extLst>
      <p:ext uri="{BB962C8B-B14F-4D97-AF65-F5344CB8AC3E}">
        <p14:creationId xmlns:p14="http://schemas.microsoft.com/office/powerpoint/2010/main" val="12701303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3 CuadroTexto">
            <a:extLst>
              <a:ext uri="{FF2B5EF4-FFF2-40B4-BE49-F238E27FC236}">
                <a16:creationId xmlns:a16="http://schemas.microsoft.com/office/drawing/2014/main" id="{B2C91DEB-318F-4F4F-BA16-2B60428C1B3D}"/>
              </a:ext>
            </a:extLst>
          </p:cNvPr>
          <p:cNvSpPr txBox="1"/>
          <p:nvPr/>
        </p:nvSpPr>
        <p:spPr>
          <a:xfrm>
            <a:off x="2361756" y="3517580"/>
            <a:ext cx="5048335" cy="52322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3200">
                <a:solidFill>
                  <a:srgbClr val="CD0000"/>
                </a:solidFill>
                <a:latin typeface="Gill Sans"/>
                <a:cs typeface="Myriad Pro"/>
              </a:defRPr>
            </a:lvl1pPr>
            <a:lvl2pPr>
              <a:defRPr sz="3200">
                <a:solidFill>
                  <a:srgbClr val="CD0000"/>
                </a:solidFill>
                <a:latin typeface="Myriad Pro" charset="0"/>
                <a:cs typeface="Myriad Pro" charset="0"/>
              </a:defRPr>
            </a:lvl2pPr>
            <a:lvl3pPr>
              <a:defRPr sz="3200">
                <a:solidFill>
                  <a:srgbClr val="CD0000"/>
                </a:solidFill>
                <a:latin typeface="Myriad Pro" charset="0"/>
                <a:cs typeface="Myriad Pro" charset="0"/>
              </a:defRPr>
            </a:lvl3pPr>
            <a:lvl4pPr>
              <a:defRPr sz="3200">
                <a:solidFill>
                  <a:srgbClr val="CD0000"/>
                </a:solidFill>
                <a:latin typeface="Myriad Pro" charset="0"/>
                <a:cs typeface="Myriad Pro" charset="0"/>
              </a:defRPr>
            </a:lvl4pPr>
            <a:lvl5pPr>
              <a:defRPr sz="3200">
                <a:solidFill>
                  <a:srgbClr val="CD0000"/>
                </a:solidFill>
                <a:latin typeface="Myriad Pro" charset="0"/>
                <a:cs typeface="Myriad Pro" charset="0"/>
              </a:defRPr>
            </a:lvl5pPr>
            <a:lvl6pPr marL="457200" defTabSz="45720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 charset="0"/>
                <a:ea typeface="ＭＳ Ｐゴシック" charset="0"/>
                <a:cs typeface="Myriad Pro" charset="0"/>
              </a:defRPr>
            </a:lvl6pPr>
            <a:lvl7pPr marL="914400" defTabSz="45720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 charset="0"/>
                <a:ea typeface="ＭＳ Ｐゴシック" charset="0"/>
                <a:cs typeface="Myriad Pro" charset="0"/>
              </a:defRPr>
            </a:lvl7pPr>
            <a:lvl8pPr marL="1371600" defTabSz="45720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 charset="0"/>
                <a:ea typeface="ＭＳ Ｐゴシック" charset="0"/>
                <a:cs typeface="Myriad Pro" charset="0"/>
              </a:defRPr>
            </a:lvl8pPr>
            <a:lvl9pPr marL="1828800" defTabSz="45720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 charset="0"/>
                <a:ea typeface="ＭＳ Ｐゴシック" charset="0"/>
                <a:cs typeface="Myriad Pro" charset="0"/>
              </a:defRPr>
            </a:lvl9pPr>
          </a:lstStyle>
          <a:p>
            <a:r>
              <a:rPr lang="es-MX" dirty="0">
                <a:solidFill>
                  <a:schemeClr val="bg1">
                    <a:lumMod val="50000"/>
                  </a:schemeClr>
                </a:solidFill>
              </a:rPr>
              <a:t>Grupo RUBA</a:t>
            </a:r>
          </a:p>
        </p:txBody>
      </p:sp>
    </p:spTree>
    <p:extLst>
      <p:ext uri="{BB962C8B-B14F-4D97-AF65-F5344CB8AC3E}">
        <p14:creationId xmlns:p14="http://schemas.microsoft.com/office/powerpoint/2010/main" val="24760822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upo 25"/>
          <p:cNvGrpSpPr/>
          <p:nvPr/>
        </p:nvGrpSpPr>
        <p:grpSpPr>
          <a:xfrm>
            <a:off x="6388700" y="5942404"/>
            <a:ext cx="2072912" cy="707886"/>
            <a:chOff x="6388700" y="5942404"/>
            <a:chExt cx="2072912" cy="707886"/>
          </a:xfrm>
        </p:grpSpPr>
        <p:cxnSp>
          <p:nvCxnSpPr>
            <p:cNvPr id="27" name="Conector recto 26">
              <a:extLst/>
            </p:cNvPr>
            <p:cNvCxnSpPr>
              <a:cxnSpLocks/>
            </p:cNvCxnSpPr>
            <p:nvPr/>
          </p:nvCxnSpPr>
          <p:spPr>
            <a:xfrm>
              <a:off x="6388701" y="6070373"/>
              <a:ext cx="175977" cy="0"/>
            </a:xfrm>
            <a:prstGeom prst="line">
              <a:avLst/>
            </a:prstGeom>
            <a:ln w="9525" cap="flat" cmpd="sng" algn="ctr">
              <a:solidFill>
                <a:schemeClr val="accent2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sp>
          <p:nvSpPr>
            <p:cNvPr id="29" name="Rectángulo 28">
              <a:extLst/>
            </p:cNvPr>
            <p:cNvSpPr/>
            <p:nvPr/>
          </p:nvSpPr>
          <p:spPr>
            <a:xfrm>
              <a:off x="6388701" y="6478032"/>
              <a:ext cx="175977" cy="103517"/>
            </a:xfrm>
            <a:prstGeom prst="rect">
              <a:avLst/>
            </a:prstGeom>
            <a:solidFill>
              <a:srgbClr val="B3BBAD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s-MX"/>
            </a:p>
          </p:txBody>
        </p:sp>
        <p:sp>
          <p:nvSpPr>
            <p:cNvPr id="30" name="Rectángulo 29">
              <a:extLst/>
            </p:cNvPr>
            <p:cNvSpPr/>
            <p:nvPr/>
          </p:nvSpPr>
          <p:spPr>
            <a:xfrm>
              <a:off x="6388700" y="6154662"/>
              <a:ext cx="175977" cy="103517"/>
            </a:xfrm>
            <a:prstGeom prst="rect">
              <a:avLst/>
            </a:prstGeom>
            <a:solidFill>
              <a:srgbClr val="FAEF6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s-MX"/>
            </a:p>
          </p:txBody>
        </p:sp>
        <p:sp>
          <p:nvSpPr>
            <p:cNvPr id="31" name="Rectángulo 30">
              <a:extLst/>
            </p:cNvPr>
            <p:cNvSpPr/>
            <p:nvPr/>
          </p:nvSpPr>
          <p:spPr>
            <a:xfrm>
              <a:off x="6388701" y="6326553"/>
              <a:ext cx="175977" cy="101696"/>
            </a:xfrm>
            <a:prstGeom prst="rect">
              <a:avLst/>
            </a:prstGeom>
            <a:solidFill>
              <a:srgbClr val="B27E7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s-MX"/>
            </a:p>
          </p:txBody>
        </p:sp>
        <p:sp>
          <p:nvSpPr>
            <p:cNvPr id="32" name="CuadroTexto 31">
              <a:extLst/>
            </p:cNvPr>
            <p:cNvSpPr txBox="1"/>
            <p:nvPr/>
          </p:nvSpPr>
          <p:spPr>
            <a:xfrm>
              <a:off x="6694649" y="5942404"/>
              <a:ext cx="176696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sz="1000" dirty="0">
                  <a:latin typeface="Gill Sans"/>
                </a:rPr>
                <a:t>Triángulo El Barreal</a:t>
              </a:r>
            </a:p>
            <a:p>
              <a:r>
                <a:rPr lang="es-MX" sz="1000" dirty="0">
                  <a:latin typeface="Gill Sans"/>
                </a:rPr>
                <a:t>Construcción de Bordo</a:t>
              </a:r>
            </a:p>
            <a:p>
              <a:r>
                <a:rPr lang="es-MX" sz="1000" dirty="0">
                  <a:latin typeface="Gill Sans"/>
                </a:rPr>
                <a:t>Diques</a:t>
              </a:r>
            </a:p>
            <a:p>
              <a:r>
                <a:rPr lang="es-MX" sz="1000" dirty="0">
                  <a:latin typeface="Gill Sans"/>
                </a:rPr>
                <a:t>Lagunas</a:t>
              </a:r>
            </a:p>
          </p:txBody>
        </p:sp>
      </p:grpSp>
      <p:grpSp>
        <p:nvGrpSpPr>
          <p:cNvPr id="33" name="Grupo 32"/>
          <p:cNvGrpSpPr/>
          <p:nvPr/>
        </p:nvGrpSpPr>
        <p:grpSpPr>
          <a:xfrm>
            <a:off x="0" y="1400745"/>
            <a:ext cx="6388701" cy="5441326"/>
            <a:chOff x="-1" y="1400745"/>
            <a:chExt cx="6388701" cy="5441326"/>
          </a:xfrm>
        </p:grpSpPr>
        <p:pic>
          <p:nvPicPr>
            <p:cNvPr id="36" name="Picture 3" descr="C:\Users\IN335264\Desktop\EL BARREAL\RUBA.png"/>
            <p:cNvPicPr>
              <a:picLocks noChangeAspect="1" noChangeArrowheads="1"/>
            </p:cNvPicPr>
            <p:nvPr/>
          </p:nvPicPr>
          <p:blipFill rotWithShape="1"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315" t="8370" r="23818" b="4601"/>
            <a:stretch/>
          </p:blipFill>
          <p:spPr bwMode="auto">
            <a:xfrm>
              <a:off x="-1" y="1400745"/>
              <a:ext cx="6388701" cy="544132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7" name="Rectángulo 32">
              <a:extLst/>
            </p:cNvPr>
            <p:cNvSpPr/>
            <p:nvPr/>
          </p:nvSpPr>
          <p:spPr>
            <a:xfrm>
              <a:off x="3373244" y="1670899"/>
              <a:ext cx="389850" cy="215444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  <p:txBody>
            <a:bodyPr wrap="none">
              <a:spAutoFit/>
            </a:bodyPr>
            <a:lstStyle/>
            <a:p>
              <a:r>
                <a:rPr lang="es-MX" sz="800" dirty="0">
                  <a:latin typeface="Gill Sans"/>
                </a:rPr>
                <a:t>2936</a:t>
              </a:r>
            </a:p>
          </p:txBody>
        </p:sp>
        <p:sp>
          <p:nvSpPr>
            <p:cNvPr id="38" name="Rectángulo 32">
              <a:extLst/>
            </p:cNvPr>
            <p:cNvSpPr/>
            <p:nvPr/>
          </p:nvSpPr>
          <p:spPr>
            <a:xfrm>
              <a:off x="4982304" y="2727066"/>
              <a:ext cx="389850" cy="215444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  <p:txBody>
            <a:bodyPr wrap="none">
              <a:spAutoFit/>
            </a:bodyPr>
            <a:lstStyle/>
            <a:p>
              <a:r>
                <a:rPr lang="es-MX" sz="800" dirty="0">
                  <a:latin typeface="Gill Sans"/>
                </a:rPr>
                <a:t>9515</a:t>
              </a:r>
            </a:p>
          </p:txBody>
        </p:sp>
        <p:sp>
          <p:nvSpPr>
            <p:cNvPr id="40" name="Rectángulo 32">
              <a:extLst/>
            </p:cNvPr>
            <p:cNvSpPr/>
            <p:nvPr/>
          </p:nvSpPr>
          <p:spPr>
            <a:xfrm>
              <a:off x="5035469" y="3205531"/>
              <a:ext cx="441146" cy="215444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  <p:txBody>
            <a:bodyPr wrap="none">
              <a:spAutoFit/>
            </a:bodyPr>
            <a:lstStyle/>
            <a:p>
              <a:r>
                <a:rPr lang="es-MX" sz="800" dirty="0">
                  <a:latin typeface="Gill Sans"/>
                </a:rPr>
                <a:t>21041</a:t>
              </a:r>
            </a:p>
          </p:txBody>
        </p:sp>
        <p:sp>
          <p:nvSpPr>
            <p:cNvPr id="41" name="Rectángulo 32">
              <a:extLst/>
            </p:cNvPr>
            <p:cNvSpPr/>
            <p:nvPr/>
          </p:nvSpPr>
          <p:spPr>
            <a:xfrm>
              <a:off x="4763429" y="4121408"/>
              <a:ext cx="338554" cy="215444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  <p:txBody>
            <a:bodyPr wrap="none">
              <a:spAutoFit/>
            </a:bodyPr>
            <a:lstStyle/>
            <a:p>
              <a:r>
                <a:rPr lang="es-MX" sz="800" dirty="0">
                  <a:latin typeface="Gill Sans"/>
                </a:rPr>
                <a:t>650</a:t>
              </a:r>
            </a:p>
          </p:txBody>
        </p:sp>
        <p:sp>
          <p:nvSpPr>
            <p:cNvPr id="42" name="Rectángulo 32">
              <a:extLst/>
            </p:cNvPr>
            <p:cNvSpPr/>
            <p:nvPr/>
          </p:nvSpPr>
          <p:spPr>
            <a:xfrm>
              <a:off x="5869092" y="5834682"/>
              <a:ext cx="338554" cy="215444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  <p:txBody>
            <a:bodyPr wrap="none">
              <a:spAutoFit/>
            </a:bodyPr>
            <a:lstStyle/>
            <a:p>
              <a:r>
                <a:rPr lang="es-MX" sz="800" dirty="0">
                  <a:latin typeface="Gill Sans"/>
                </a:rPr>
                <a:t>179</a:t>
              </a:r>
            </a:p>
          </p:txBody>
        </p:sp>
      </p:grpSp>
      <p:sp>
        <p:nvSpPr>
          <p:cNvPr id="17" name="Título 1">
            <a:extLst/>
          </p:cNvPr>
          <p:cNvSpPr txBox="1">
            <a:spLocks/>
          </p:cNvSpPr>
          <p:nvPr/>
        </p:nvSpPr>
        <p:spPr bwMode="auto">
          <a:xfrm>
            <a:off x="708991" y="476803"/>
            <a:ext cx="5562600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 kern="1200">
                <a:solidFill>
                  <a:srgbClr val="CD0000"/>
                </a:solidFill>
                <a:latin typeface="Myriad Pro"/>
                <a:ea typeface="MS PGothic" panose="020B0600070205080204" pitchFamily="34" charset="-128"/>
                <a:cs typeface="Myriad Pro"/>
              </a:defRPr>
            </a:lvl1pPr>
            <a:lvl2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 charset="0"/>
                <a:ea typeface="MS PGothic" panose="020B0600070205080204" pitchFamily="34" charset="-128"/>
                <a:cs typeface="Myriad Pro" charset="0"/>
              </a:defRPr>
            </a:lvl2pPr>
            <a:lvl3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 charset="0"/>
                <a:ea typeface="MS PGothic" panose="020B0600070205080204" pitchFamily="34" charset="-128"/>
                <a:cs typeface="Myriad Pro" charset="0"/>
              </a:defRPr>
            </a:lvl3pPr>
            <a:lvl4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 charset="0"/>
                <a:ea typeface="MS PGothic" panose="020B0600070205080204" pitchFamily="34" charset="-128"/>
                <a:cs typeface="Myriad Pro" charset="0"/>
              </a:defRPr>
            </a:lvl4pPr>
            <a:lvl5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 charset="0"/>
                <a:ea typeface="MS PGothic" panose="020B0600070205080204" pitchFamily="34" charset="-128"/>
                <a:cs typeface="Myriad Pro" charset="0"/>
              </a:defRPr>
            </a:lvl5pPr>
            <a:lvl6pPr marL="4572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 charset="0"/>
                <a:ea typeface="ＭＳ Ｐゴシック" charset="0"/>
                <a:cs typeface="Myriad Pro" charset="0"/>
              </a:defRPr>
            </a:lvl6pPr>
            <a:lvl7pPr marL="9144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 charset="0"/>
                <a:ea typeface="ＭＳ Ｐゴシック" charset="0"/>
                <a:cs typeface="Myriad Pro" charset="0"/>
              </a:defRPr>
            </a:lvl7pPr>
            <a:lvl8pPr marL="13716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 charset="0"/>
                <a:ea typeface="ＭＳ Ｐゴシック" charset="0"/>
                <a:cs typeface="Myriad Pro" charset="0"/>
              </a:defRPr>
            </a:lvl8pPr>
            <a:lvl9pPr marL="18288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 charset="0"/>
                <a:ea typeface="ＭＳ Ｐゴシック" charset="0"/>
                <a:cs typeface="Myriad Pro" charset="0"/>
              </a:defRPr>
            </a:lvl9pPr>
          </a:lstStyle>
          <a:p>
            <a:r>
              <a:rPr lang="es-MX" dirty="0">
                <a:latin typeface="Gill Sans"/>
              </a:rPr>
              <a:t>Polígonos afectados</a:t>
            </a:r>
          </a:p>
        </p:txBody>
      </p:sp>
    </p:spTree>
    <p:extLst>
      <p:ext uri="{BB962C8B-B14F-4D97-AF65-F5344CB8AC3E}">
        <p14:creationId xmlns:p14="http://schemas.microsoft.com/office/powerpoint/2010/main" val="42489600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/>
          </p:cNvPr>
          <p:cNvSpPr txBox="1">
            <a:spLocks/>
          </p:cNvSpPr>
          <p:nvPr/>
        </p:nvSpPr>
        <p:spPr>
          <a:xfrm>
            <a:off x="708991" y="476804"/>
            <a:ext cx="5562600" cy="63182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 kern="1200">
                <a:solidFill>
                  <a:srgbClr val="CD0000"/>
                </a:solidFill>
                <a:latin typeface="Myriad Pro"/>
                <a:ea typeface="MS PGothic" panose="020B0600070205080204" pitchFamily="34" charset="-128"/>
                <a:cs typeface="Myriad Pro"/>
              </a:defRPr>
            </a:lvl1pPr>
            <a:lvl2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 charset="0"/>
                <a:ea typeface="MS PGothic" panose="020B0600070205080204" pitchFamily="34" charset="-128"/>
                <a:cs typeface="Myriad Pro" charset="0"/>
              </a:defRPr>
            </a:lvl2pPr>
            <a:lvl3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 charset="0"/>
                <a:ea typeface="MS PGothic" panose="020B0600070205080204" pitchFamily="34" charset="-128"/>
                <a:cs typeface="Myriad Pro" charset="0"/>
              </a:defRPr>
            </a:lvl3pPr>
            <a:lvl4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 charset="0"/>
                <a:ea typeface="MS PGothic" panose="020B0600070205080204" pitchFamily="34" charset="-128"/>
                <a:cs typeface="Myriad Pro" charset="0"/>
              </a:defRPr>
            </a:lvl4pPr>
            <a:lvl5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 charset="0"/>
                <a:ea typeface="MS PGothic" panose="020B0600070205080204" pitchFamily="34" charset="-128"/>
                <a:cs typeface="Myriad Pro" charset="0"/>
              </a:defRPr>
            </a:lvl5pPr>
            <a:lvl6pPr marL="4572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 charset="0"/>
                <a:ea typeface="ＭＳ Ｐゴシック" charset="0"/>
                <a:cs typeface="Myriad Pro" charset="0"/>
              </a:defRPr>
            </a:lvl6pPr>
            <a:lvl7pPr marL="9144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 charset="0"/>
                <a:ea typeface="ＭＳ Ｐゴシック" charset="0"/>
                <a:cs typeface="Myriad Pro" charset="0"/>
              </a:defRPr>
            </a:lvl7pPr>
            <a:lvl8pPr marL="13716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 charset="0"/>
                <a:ea typeface="ＭＳ Ｐゴシック" charset="0"/>
                <a:cs typeface="Myriad Pro" charset="0"/>
              </a:defRPr>
            </a:lvl8pPr>
            <a:lvl9pPr marL="18288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 charset="0"/>
                <a:ea typeface="ＭＳ Ｐゴシック" charset="0"/>
                <a:cs typeface="Myriad Pro" charset="0"/>
              </a:defRPr>
            </a:lvl9pPr>
          </a:lstStyle>
          <a:p>
            <a:r>
              <a:rPr lang="es-MX" dirty="0">
                <a:latin typeface="Gill Sans"/>
              </a:rPr>
              <a:t>Construcción de Diques</a:t>
            </a:r>
          </a:p>
        </p:txBody>
      </p:sp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E710DCFE-222D-47D5-8854-5275C088968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0909558"/>
              </p:ext>
            </p:extLst>
          </p:nvPr>
        </p:nvGraphicFramePr>
        <p:xfrm>
          <a:off x="887896" y="1992761"/>
          <a:ext cx="7248939" cy="4073730"/>
        </p:xfrm>
        <a:graphic>
          <a:graphicData uri="http://schemas.openxmlformats.org/drawingml/2006/table">
            <a:tbl>
              <a:tblPr/>
              <a:tblGrid>
                <a:gridCol w="996941">
                  <a:extLst>
                    <a:ext uri="{9D8B030D-6E8A-4147-A177-3AD203B41FA5}">
                      <a16:colId xmlns:a16="http://schemas.microsoft.com/office/drawing/2014/main" val="4005849025"/>
                    </a:ext>
                  </a:extLst>
                </a:gridCol>
                <a:gridCol w="2906334">
                  <a:extLst>
                    <a:ext uri="{9D8B030D-6E8A-4147-A177-3AD203B41FA5}">
                      <a16:colId xmlns:a16="http://schemas.microsoft.com/office/drawing/2014/main" val="2675410473"/>
                    </a:ext>
                  </a:extLst>
                </a:gridCol>
                <a:gridCol w="946249">
                  <a:extLst>
                    <a:ext uri="{9D8B030D-6E8A-4147-A177-3AD203B41FA5}">
                      <a16:colId xmlns:a16="http://schemas.microsoft.com/office/drawing/2014/main" val="1853819046"/>
                    </a:ext>
                  </a:extLst>
                </a:gridCol>
                <a:gridCol w="2399415">
                  <a:extLst>
                    <a:ext uri="{9D8B030D-6E8A-4147-A177-3AD203B41FA5}">
                      <a16:colId xmlns:a16="http://schemas.microsoft.com/office/drawing/2014/main" val="4226772802"/>
                    </a:ext>
                  </a:extLst>
                </a:gridCol>
              </a:tblGrid>
              <a:tr h="243114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600" b="1" i="0" u="none" strike="noStrike">
                          <a:solidFill>
                            <a:srgbClr val="FFFFFF"/>
                          </a:solidFill>
                          <a:effectLst/>
                          <a:latin typeface="Gill Sans"/>
                        </a:rPr>
                        <a:t>Polígono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600" b="1" i="0" u="none" strike="noStrike">
                          <a:solidFill>
                            <a:srgbClr val="FFFFFF"/>
                          </a:solidFill>
                          <a:effectLst/>
                          <a:latin typeface="Gill Sans"/>
                        </a:rPr>
                        <a:t>Desarrollador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600" b="1" i="0" u="none" strike="noStrike">
                          <a:solidFill>
                            <a:srgbClr val="FFFFFF"/>
                          </a:solidFill>
                          <a:effectLst/>
                          <a:latin typeface="Gill Sans"/>
                        </a:rPr>
                        <a:t>Créditos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600" b="1" i="0" u="none" strike="noStrike">
                          <a:solidFill>
                            <a:srgbClr val="FFFFFF"/>
                          </a:solidFill>
                          <a:effectLst/>
                          <a:latin typeface="Gill Sans"/>
                        </a:rPr>
                        <a:t>Porcentaje en polígono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4904518"/>
                  </a:ext>
                </a:extLst>
              </a:tr>
              <a:tr h="254691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600" b="1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9515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MX" sz="1600" b="1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600" b="1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16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MX" sz="1600" b="1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02778525"/>
                  </a:ext>
                </a:extLst>
              </a:tr>
              <a:tr h="254691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6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MX" sz="16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GRUPO RUBA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6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16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50.00%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26397877"/>
                  </a:ext>
                </a:extLst>
              </a:tr>
              <a:tr h="254691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6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MX" sz="16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DESARROLLADORA HOMEX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6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16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12.50%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77765392"/>
                  </a:ext>
                </a:extLst>
              </a:tr>
              <a:tr h="254691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6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MX" sz="16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GRUPO ALIANZA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6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16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6.25%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93578143"/>
                  </a:ext>
                </a:extLst>
              </a:tr>
              <a:tr h="254691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6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MX" sz="16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Venta Particulares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6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16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18.75%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00342846"/>
                  </a:ext>
                </a:extLst>
              </a:tr>
              <a:tr h="254691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6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MX" sz="16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YVASA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6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16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6.25%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59685571"/>
                  </a:ext>
                </a:extLst>
              </a:tr>
              <a:tr h="254691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6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MX" sz="16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GEYSER SA DE CV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6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16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6.25%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93968943"/>
                  </a:ext>
                </a:extLst>
              </a:tr>
              <a:tr h="254691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600" b="1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2936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MX" sz="1600" b="1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600" b="1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MX" sz="1600" b="1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01598000"/>
                  </a:ext>
                </a:extLst>
              </a:tr>
              <a:tr h="254691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6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MX" sz="16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Venta Particulares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6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16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57.14%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49429287"/>
                  </a:ext>
                </a:extLst>
              </a:tr>
              <a:tr h="254691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6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MX" sz="16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GRUPO SADASI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6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16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28.57%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01858971"/>
                  </a:ext>
                </a:extLst>
              </a:tr>
              <a:tr h="254691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6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MX" sz="16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GRUPO RUBA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6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16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14.29%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28749031"/>
                  </a:ext>
                </a:extLst>
              </a:tr>
              <a:tr h="254691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600" b="1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21041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MX" sz="1600" b="1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600" b="1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MX" sz="1600" b="1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31051471"/>
                  </a:ext>
                </a:extLst>
              </a:tr>
              <a:tr h="254691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6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MX" sz="16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GRUPO SADASI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6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16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25.00%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65859858"/>
                  </a:ext>
                </a:extLst>
              </a:tr>
              <a:tr h="254691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6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MX" sz="16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GRUPO RUBA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6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16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25.00%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09783080"/>
                  </a:ext>
                </a:extLst>
              </a:tr>
              <a:tr h="254691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MX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Venta Particulares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50.00%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866975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245366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upo 14"/>
          <p:cNvGrpSpPr/>
          <p:nvPr/>
        </p:nvGrpSpPr>
        <p:grpSpPr>
          <a:xfrm>
            <a:off x="5245768" y="3338138"/>
            <a:ext cx="1623270" cy="1199188"/>
            <a:chOff x="5005401" y="4314245"/>
            <a:chExt cx="1821424" cy="571399"/>
          </a:xfrm>
        </p:grpSpPr>
        <p:cxnSp>
          <p:nvCxnSpPr>
            <p:cNvPr id="33" name="Conector recto 32">
              <a:extLst/>
            </p:cNvPr>
            <p:cNvCxnSpPr>
              <a:cxnSpLocks/>
            </p:cNvCxnSpPr>
            <p:nvPr/>
          </p:nvCxnSpPr>
          <p:spPr>
            <a:xfrm>
              <a:off x="5005401" y="4314245"/>
              <a:ext cx="666695" cy="571399"/>
            </a:xfrm>
            <a:prstGeom prst="line">
              <a:avLst/>
            </a:prstGeom>
            <a:noFill/>
            <a:ln w="19050">
              <a:solidFill>
                <a:schemeClr val="bg2">
                  <a:lumMod val="25000"/>
                </a:schemeClr>
              </a:solidFill>
              <a:prstDash val="sys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41" name="Conector recto 40">
              <a:extLst/>
            </p:cNvPr>
            <p:cNvCxnSpPr>
              <a:cxnSpLocks/>
            </p:cNvCxnSpPr>
            <p:nvPr/>
          </p:nvCxnSpPr>
          <p:spPr>
            <a:xfrm>
              <a:off x="5672096" y="4885643"/>
              <a:ext cx="1154729" cy="1"/>
            </a:xfrm>
            <a:prstGeom prst="line">
              <a:avLst/>
            </a:prstGeom>
            <a:noFill/>
            <a:ln w="19050">
              <a:solidFill>
                <a:schemeClr val="bg2">
                  <a:lumMod val="25000"/>
                </a:schemeClr>
              </a:solidFill>
              <a:prstDash val="sys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cxnSp>
      </p:grpSp>
      <p:grpSp>
        <p:nvGrpSpPr>
          <p:cNvPr id="50" name="Grupo 49"/>
          <p:cNvGrpSpPr/>
          <p:nvPr/>
        </p:nvGrpSpPr>
        <p:grpSpPr>
          <a:xfrm>
            <a:off x="5101985" y="2413586"/>
            <a:ext cx="1724840" cy="443702"/>
            <a:chOff x="4736980" y="4820971"/>
            <a:chExt cx="2089845" cy="1064782"/>
          </a:xfrm>
        </p:grpSpPr>
        <p:cxnSp>
          <p:nvCxnSpPr>
            <p:cNvPr id="53" name="Conector recto 52">
              <a:extLst/>
            </p:cNvPr>
            <p:cNvCxnSpPr>
              <a:cxnSpLocks/>
            </p:cNvCxnSpPr>
            <p:nvPr/>
          </p:nvCxnSpPr>
          <p:spPr>
            <a:xfrm flipV="1">
              <a:off x="4736980" y="4820971"/>
              <a:ext cx="935116" cy="1064782"/>
            </a:xfrm>
            <a:prstGeom prst="line">
              <a:avLst/>
            </a:prstGeom>
            <a:noFill/>
            <a:ln w="19050">
              <a:solidFill>
                <a:schemeClr val="bg2">
                  <a:lumMod val="25000"/>
                </a:schemeClr>
              </a:solidFill>
              <a:prstDash val="sys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55" name="Conector recto 54">
              <a:extLst/>
            </p:cNvPr>
            <p:cNvCxnSpPr>
              <a:cxnSpLocks/>
            </p:cNvCxnSpPr>
            <p:nvPr/>
          </p:nvCxnSpPr>
          <p:spPr>
            <a:xfrm>
              <a:off x="5672096" y="4820971"/>
              <a:ext cx="1154729" cy="11138"/>
            </a:xfrm>
            <a:prstGeom prst="line">
              <a:avLst/>
            </a:prstGeom>
            <a:noFill/>
            <a:ln w="19050">
              <a:solidFill>
                <a:schemeClr val="bg2">
                  <a:lumMod val="25000"/>
                </a:schemeClr>
              </a:solidFill>
              <a:prstDash val="sys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cxnSp>
      </p:grpSp>
      <p:grpSp>
        <p:nvGrpSpPr>
          <p:cNvPr id="27" name="Grupo 26"/>
          <p:cNvGrpSpPr/>
          <p:nvPr/>
        </p:nvGrpSpPr>
        <p:grpSpPr>
          <a:xfrm>
            <a:off x="0" y="1400745"/>
            <a:ext cx="6388701" cy="5441326"/>
            <a:chOff x="-1" y="1400745"/>
            <a:chExt cx="6388701" cy="5441326"/>
          </a:xfrm>
        </p:grpSpPr>
        <p:pic>
          <p:nvPicPr>
            <p:cNvPr id="28" name="Picture 3" descr="C:\Users\IN335264\Desktop\EL BARREAL\RUBA.png"/>
            <p:cNvPicPr>
              <a:picLocks noChangeAspect="1" noChangeArrowheads="1"/>
            </p:cNvPicPr>
            <p:nvPr/>
          </p:nvPicPr>
          <p:blipFill rotWithShape="1"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315" t="8370" r="23818" b="4601"/>
            <a:stretch/>
          </p:blipFill>
          <p:spPr bwMode="auto">
            <a:xfrm>
              <a:off x="-1" y="1400745"/>
              <a:ext cx="6388701" cy="544132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9" name="Rectángulo 32">
              <a:extLst/>
            </p:cNvPr>
            <p:cNvSpPr/>
            <p:nvPr/>
          </p:nvSpPr>
          <p:spPr>
            <a:xfrm>
              <a:off x="3373244" y="1670899"/>
              <a:ext cx="389850" cy="215444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  <p:txBody>
            <a:bodyPr wrap="none">
              <a:spAutoFit/>
            </a:bodyPr>
            <a:lstStyle/>
            <a:p>
              <a:r>
                <a:rPr lang="es-MX" sz="800" dirty="0">
                  <a:latin typeface="Gill Sans"/>
                </a:rPr>
                <a:t>2936</a:t>
              </a:r>
            </a:p>
          </p:txBody>
        </p:sp>
        <p:sp>
          <p:nvSpPr>
            <p:cNvPr id="31" name="Rectángulo 32">
              <a:extLst/>
            </p:cNvPr>
            <p:cNvSpPr/>
            <p:nvPr/>
          </p:nvSpPr>
          <p:spPr>
            <a:xfrm>
              <a:off x="4982304" y="2727066"/>
              <a:ext cx="389850" cy="215444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  <p:txBody>
            <a:bodyPr wrap="none">
              <a:spAutoFit/>
            </a:bodyPr>
            <a:lstStyle/>
            <a:p>
              <a:r>
                <a:rPr lang="es-MX" sz="800" dirty="0">
                  <a:latin typeface="Gill Sans"/>
                </a:rPr>
                <a:t>9515</a:t>
              </a:r>
            </a:p>
          </p:txBody>
        </p:sp>
        <p:sp>
          <p:nvSpPr>
            <p:cNvPr id="34" name="Rectángulo 32">
              <a:extLst/>
            </p:cNvPr>
            <p:cNvSpPr/>
            <p:nvPr/>
          </p:nvSpPr>
          <p:spPr>
            <a:xfrm>
              <a:off x="5035469" y="3205531"/>
              <a:ext cx="441146" cy="215444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  <p:txBody>
            <a:bodyPr wrap="none">
              <a:spAutoFit/>
            </a:bodyPr>
            <a:lstStyle/>
            <a:p>
              <a:r>
                <a:rPr lang="es-MX" sz="800" dirty="0">
                  <a:latin typeface="Gill Sans"/>
                </a:rPr>
                <a:t>21041</a:t>
              </a:r>
            </a:p>
          </p:txBody>
        </p:sp>
        <p:sp>
          <p:nvSpPr>
            <p:cNvPr id="37" name="Rectángulo 32">
              <a:extLst/>
            </p:cNvPr>
            <p:cNvSpPr/>
            <p:nvPr/>
          </p:nvSpPr>
          <p:spPr>
            <a:xfrm>
              <a:off x="5869092" y="5834682"/>
              <a:ext cx="184731" cy="215444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  <p:txBody>
            <a:bodyPr wrap="none">
              <a:spAutoFit/>
            </a:bodyPr>
            <a:lstStyle/>
            <a:p>
              <a:endParaRPr lang="es-MX" sz="800" dirty="0">
                <a:latin typeface="Gill Sans"/>
              </a:endParaRPr>
            </a:p>
          </p:txBody>
        </p:sp>
      </p:grpSp>
      <p:grpSp>
        <p:nvGrpSpPr>
          <p:cNvPr id="9" name="Grupo 8"/>
          <p:cNvGrpSpPr/>
          <p:nvPr/>
        </p:nvGrpSpPr>
        <p:grpSpPr>
          <a:xfrm rot="10800000">
            <a:off x="6737797" y="1670899"/>
            <a:ext cx="1721640" cy="1688425"/>
            <a:chOff x="6789099" y="1922150"/>
            <a:chExt cx="1721640" cy="1688425"/>
          </a:xfrm>
        </p:grpSpPr>
        <p:pic>
          <p:nvPicPr>
            <p:cNvPr id="38" name="Imagen 37"/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789099" y="1922150"/>
              <a:ext cx="1721640" cy="1688425"/>
            </a:xfrm>
            <a:prstGeom prst="rect">
              <a:avLst/>
            </a:prstGeom>
          </p:spPr>
        </p:pic>
        <p:sp>
          <p:nvSpPr>
            <p:cNvPr id="63" name="Rectángulo 62">
              <a:extLst/>
            </p:cNvPr>
            <p:cNvSpPr/>
            <p:nvPr/>
          </p:nvSpPr>
          <p:spPr>
            <a:xfrm rot="10800000" flipH="1">
              <a:off x="7828850" y="2647969"/>
              <a:ext cx="590226" cy="253916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  <p:txBody>
            <a:bodyPr wrap="none">
              <a:spAutoFit/>
            </a:bodyPr>
            <a:lstStyle/>
            <a:p>
              <a:r>
                <a:rPr lang="es-MX" sz="1050" dirty="0">
                  <a:latin typeface="Gill Sans"/>
                </a:rPr>
                <a:t>50.00%</a:t>
              </a:r>
              <a:endParaRPr lang="es-MX" sz="800" dirty="0">
                <a:latin typeface="Gill Sans"/>
              </a:endParaRPr>
            </a:p>
          </p:txBody>
        </p:sp>
      </p:grpSp>
      <p:pic>
        <p:nvPicPr>
          <p:cNvPr id="11" name="Imagen 10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0800000">
            <a:off x="6694649" y="4038583"/>
            <a:ext cx="1741486" cy="1681778"/>
          </a:xfrm>
          <a:prstGeom prst="rect">
            <a:avLst/>
          </a:prstGeom>
        </p:spPr>
      </p:pic>
      <p:sp>
        <p:nvSpPr>
          <p:cNvPr id="39" name="Rectángulo 38">
            <a:extLst/>
          </p:cNvPr>
          <p:cNvSpPr/>
          <p:nvPr/>
        </p:nvSpPr>
        <p:spPr>
          <a:xfrm flipH="1">
            <a:off x="6845736" y="4439565"/>
            <a:ext cx="590226" cy="253916"/>
          </a:xfrm>
          <a:prstGeom prst="rect">
            <a:avLst/>
          </a:prstGeom>
          <a:ln>
            <a:noFill/>
          </a:ln>
          <a:effectLst>
            <a:softEdge rad="112500"/>
          </a:effectLst>
        </p:spPr>
        <p:txBody>
          <a:bodyPr wrap="none">
            <a:spAutoFit/>
          </a:bodyPr>
          <a:lstStyle/>
          <a:p>
            <a:r>
              <a:rPr lang="es-MX" sz="1050" dirty="0">
                <a:latin typeface="Gill Sans"/>
              </a:rPr>
              <a:t>25.00%</a:t>
            </a:r>
            <a:endParaRPr lang="es-MX" sz="800" dirty="0">
              <a:latin typeface="Gill Sans"/>
            </a:endParaRPr>
          </a:p>
        </p:txBody>
      </p:sp>
      <p:pic>
        <p:nvPicPr>
          <p:cNvPr id="12" name="Imagen 11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7203325">
            <a:off x="4561509" y="244551"/>
            <a:ext cx="1787628" cy="1689746"/>
          </a:xfrm>
          <a:prstGeom prst="rect">
            <a:avLst/>
          </a:prstGeom>
        </p:spPr>
      </p:pic>
      <p:grpSp>
        <p:nvGrpSpPr>
          <p:cNvPr id="42" name="Grupo 41"/>
          <p:cNvGrpSpPr/>
          <p:nvPr/>
        </p:nvGrpSpPr>
        <p:grpSpPr>
          <a:xfrm>
            <a:off x="3568169" y="1145844"/>
            <a:ext cx="1124143" cy="492006"/>
            <a:chOff x="4745635" y="4820971"/>
            <a:chExt cx="1426049" cy="1180700"/>
          </a:xfrm>
        </p:grpSpPr>
        <p:cxnSp>
          <p:nvCxnSpPr>
            <p:cNvPr id="45" name="Conector recto 44">
              <a:extLst/>
            </p:cNvPr>
            <p:cNvCxnSpPr>
              <a:cxnSpLocks/>
            </p:cNvCxnSpPr>
            <p:nvPr/>
          </p:nvCxnSpPr>
          <p:spPr>
            <a:xfrm flipV="1">
              <a:off x="4745635" y="4820971"/>
              <a:ext cx="1036844" cy="1180700"/>
            </a:xfrm>
            <a:prstGeom prst="line">
              <a:avLst/>
            </a:prstGeom>
            <a:noFill/>
            <a:ln w="19050">
              <a:solidFill>
                <a:schemeClr val="bg2">
                  <a:lumMod val="25000"/>
                </a:schemeClr>
              </a:solidFill>
              <a:prstDash val="sys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46" name="Conector recto 45">
              <a:extLst/>
            </p:cNvPr>
            <p:cNvCxnSpPr>
              <a:cxnSpLocks/>
            </p:cNvCxnSpPr>
            <p:nvPr/>
          </p:nvCxnSpPr>
          <p:spPr>
            <a:xfrm>
              <a:off x="5782479" y="4820971"/>
              <a:ext cx="389205" cy="0"/>
            </a:xfrm>
            <a:prstGeom prst="line">
              <a:avLst/>
            </a:prstGeom>
            <a:noFill/>
            <a:ln w="19050">
              <a:solidFill>
                <a:schemeClr val="bg2">
                  <a:lumMod val="25000"/>
                </a:schemeClr>
              </a:solidFill>
              <a:prstDash val="sys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cxnSp>
      </p:grpSp>
      <p:sp>
        <p:nvSpPr>
          <p:cNvPr id="48" name="Rectángulo 47">
            <a:extLst/>
          </p:cNvPr>
          <p:cNvSpPr/>
          <p:nvPr/>
        </p:nvSpPr>
        <p:spPr>
          <a:xfrm flipH="1">
            <a:off x="4709281" y="972708"/>
            <a:ext cx="590226" cy="253916"/>
          </a:xfrm>
          <a:prstGeom prst="rect">
            <a:avLst/>
          </a:prstGeom>
          <a:ln>
            <a:noFill/>
          </a:ln>
          <a:effectLst>
            <a:softEdge rad="112500"/>
          </a:effectLst>
        </p:spPr>
        <p:txBody>
          <a:bodyPr wrap="none">
            <a:spAutoFit/>
          </a:bodyPr>
          <a:lstStyle/>
          <a:p>
            <a:r>
              <a:rPr lang="es-MX" sz="1050" dirty="0">
                <a:latin typeface="Gill Sans"/>
              </a:rPr>
              <a:t>14.29%</a:t>
            </a:r>
            <a:endParaRPr lang="es-MX" sz="800" dirty="0">
              <a:latin typeface="Gill Sans"/>
            </a:endParaRPr>
          </a:p>
        </p:txBody>
      </p:sp>
      <p:sp>
        <p:nvSpPr>
          <p:cNvPr id="36" name="Título 1">
            <a:extLst>
              <a:ext uri="{FF2B5EF4-FFF2-40B4-BE49-F238E27FC236}">
                <a16:creationId xmlns:a16="http://schemas.microsoft.com/office/drawing/2014/main" id="{A5EB76C1-0C7A-4243-9B43-27706F787698}"/>
              </a:ext>
            </a:extLst>
          </p:cNvPr>
          <p:cNvSpPr txBox="1">
            <a:spLocks/>
          </p:cNvSpPr>
          <p:nvPr/>
        </p:nvSpPr>
        <p:spPr bwMode="auto">
          <a:xfrm>
            <a:off x="762000" y="579438"/>
            <a:ext cx="5562600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 kern="1200">
                <a:solidFill>
                  <a:srgbClr val="CD0000"/>
                </a:solidFill>
                <a:latin typeface="Myriad Pro"/>
                <a:ea typeface="MS PGothic" panose="020B0600070205080204" pitchFamily="34" charset="-128"/>
                <a:cs typeface="Myriad Pro"/>
              </a:defRPr>
            </a:lvl1pPr>
            <a:lvl2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 charset="0"/>
                <a:ea typeface="MS PGothic" panose="020B0600070205080204" pitchFamily="34" charset="-128"/>
                <a:cs typeface="Myriad Pro" charset="0"/>
              </a:defRPr>
            </a:lvl2pPr>
            <a:lvl3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 charset="0"/>
                <a:ea typeface="MS PGothic" panose="020B0600070205080204" pitchFamily="34" charset="-128"/>
                <a:cs typeface="Myriad Pro" charset="0"/>
              </a:defRPr>
            </a:lvl3pPr>
            <a:lvl4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 charset="0"/>
                <a:ea typeface="MS PGothic" panose="020B0600070205080204" pitchFamily="34" charset="-128"/>
                <a:cs typeface="Myriad Pro" charset="0"/>
              </a:defRPr>
            </a:lvl4pPr>
            <a:lvl5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 charset="0"/>
                <a:ea typeface="MS PGothic" panose="020B0600070205080204" pitchFamily="34" charset="-128"/>
                <a:cs typeface="Myriad Pro" charset="0"/>
              </a:defRPr>
            </a:lvl5pPr>
            <a:lvl6pPr marL="4572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 charset="0"/>
                <a:ea typeface="ＭＳ Ｐゴシック" charset="0"/>
                <a:cs typeface="Myriad Pro" charset="0"/>
              </a:defRPr>
            </a:lvl6pPr>
            <a:lvl7pPr marL="9144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 charset="0"/>
                <a:ea typeface="ＭＳ Ｐゴシック" charset="0"/>
                <a:cs typeface="Myriad Pro" charset="0"/>
              </a:defRPr>
            </a:lvl7pPr>
            <a:lvl8pPr marL="13716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 charset="0"/>
                <a:ea typeface="ＭＳ Ｐゴシック" charset="0"/>
                <a:cs typeface="Myriad Pro" charset="0"/>
              </a:defRPr>
            </a:lvl8pPr>
            <a:lvl9pPr marL="18288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 charset="0"/>
                <a:ea typeface="ＭＳ Ｐゴシック" charset="0"/>
                <a:cs typeface="Myriad Pro" charset="0"/>
              </a:defRPr>
            </a:lvl9pPr>
          </a:lstStyle>
          <a:p>
            <a:r>
              <a:rPr lang="es-MX" dirty="0">
                <a:latin typeface="Gill Sans"/>
              </a:rPr>
              <a:t>Polígonos afectados</a:t>
            </a:r>
          </a:p>
          <a:p>
            <a:r>
              <a:rPr lang="es-MX" sz="2400" dirty="0">
                <a:latin typeface="Gill Sans"/>
              </a:rPr>
              <a:t>Porcentaje de créditos</a:t>
            </a:r>
          </a:p>
        </p:txBody>
      </p:sp>
      <p:grpSp>
        <p:nvGrpSpPr>
          <p:cNvPr id="13" name="Grupo 12">
            <a:extLst>
              <a:ext uri="{FF2B5EF4-FFF2-40B4-BE49-F238E27FC236}">
                <a16:creationId xmlns:a16="http://schemas.microsoft.com/office/drawing/2014/main" id="{ACB9CE9F-9601-4D45-B519-2B69D8B10D44}"/>
              </a:ext>
            </a:extLst>
          </p:cNvPr>
          <p:cNvGrpSpPr/>
          <p:nvPr/>
        </p:nvGrpSpPr>
        <p:grpSpPr>
          <a:xfrm>
            <a:off x="6388700" y="5942404"/>
            <a:ext cx="2072912" cy="861774"/>
            <a:chOff x="6388700" y="5942404"/>
            <a:chExt cx="2072912" cy="861774"/>
          </a:xfrm>
        </p:grpSpPr>
        <p:grpSp>
          <p:nvGrpSpPr>
            <p:cNvPr id="43" name="Grupo 42">
              <a:extLst>
                <a:ext uri="{FF2B5EF4-FFF2-40B4-BE49-F238E27FC236}">
                  <a16:creationId xmlns:a16="http://schemas.microsoft.com/office/drawing/2014/main" id="{CF7EAAE0-B2EE-4E28-8941-CC36970A06B9}"/>
                </a:ext>
              </a:extLst>
            </p:cNvPr>
            <p:cNvGrpSpPr/>
            <p:nvPr/>
          </p:nvGrpSpPr>
          <p:grpSpPr>
            <a:xfrm>
              <a:off x="6388700" y="5942404"/>
              <a:ext cx="2072912" cy="861774"/>
              <a:chOff x="6388700" y="5942404"/>
              <a:chExt cx="2072912" cy="861774"/>
            </a:xfrm>
          </p:grpSpPr>
          <p:cxnSp>
            <p:nvCxnSpPr>
              <p:cNvPr id="44" name="Conector recto 43">
                <a:extLst>
                  <a:ext uri="{FF2B5EF4-FFF2-40B4-BE49-F238E27FC236}">
                    <a16:creationId xmlns:a16="http://schemas.microsoft.com/office/drawing/2014/main" id="{DB084728-9F2F-4337-98EB-2AAAAC1F5FE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88701" y="6070373"/>
                <a:ext cx="175977" cy="0"/>
              </a:xfrm>
              <a:prstGeom prst="line">
                <a:avLst/>
              </a:prstGeom>
              <a:ln w="9525" cap="flat" cmpd="sng" algn="ctr">
                <a:solidFill>
                  <a:schemeClr val="accent2"/>
                </a:solidFill>
                <a:prstDash val="dash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</p:cxnSp>
          <p:sp>
            <p:nvSpPr>
              <p:cNvPr id="47" name="Rectángulo 46">
                <a:extLst>
                  <a:ext uri="{FF2B5EF4-FFF2-40B4-BE49-F238E27FC236}">
                    <a16:creationId xmlns:a16="http://schemas.microsoft.com/office/drawing/2014/main" id="{6F24186F-777D-44B3-A8AB-CE30584BE689}"/>
                  </a:ext>
                </a:extLst>
              </p:cNvPr>
              <p:cNvSpPr/>
              <p:nvPr/>
            </p:nvSpPr>
            <p:spPr>
              <a:xfrm>
                <a:off x="6388701" y="6478032"/>
                <a:ext cx="175977" cy="103517"/>
              </a:xfrm>
              <a:prstGeom prst="rect">
                <a:avLst/>
              </a:prstGeom>
              <a:solidFill>
                <a:srgbClr val="B3BBAD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/>
              </a:p>
            </p:txBody>
          </p:sp>
          <p:sp>
            <p:nvSpPr>
              <p:cNvPr id="49" name="Rectángulo 48">
                <a:extLst>
                  <a:ext uri="{FF2B5EF4-FFF2-40B4-BE49-F238E27FC236}">
                    <a16:creationId xmlns:a16="http://schemas.microsoft.com/office/drawing/2014/main" id="{C180C4B5-CBE5-4892-89CF-C95DF907F058}"/>
                  </a:ext>
                </a:extLst>
              </p:cNvPr>
              <p:cNvSpPr/>
              <p:nvPr/>
            </p:nvSpPr>
            <p:spPr>
              <a:xfrm>
                <a:off x="6388700" y="6154662"/>
                <a:ext cx="175977" cy="103517"/>
              </a:xfrm>
              <a:prstGeom prst="rect">
                <a:avLst/>
              </a:prstGeom>
              <a:solidFill>
                <a:srgbClr val="FAEF68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/>
              </a:p>
            </p:txBody>
          </p:sp>
          <p:sp>
            <p:nvSpPr>
              <p:cNvPr id="51" name="Rectángulo 50">
                <a:extLst>
                  <a:ext uri="{FF2B5EF4-FFF2-40B4-BE49-F238E27FC236}">
                    <a16:creationId xmlns:a16="http://schemas.microsoft.com/office/drawing/2014/main" id="{BA9965E8-02F5-40FF-A0A7-7CC10B9A1119}"/>
                  </a:ext>
                </a:extLst>
              </p:cNvPr>
              <p:cNvSpPr/>
              <p:nvPr/>
            </p:nvSpPr>
            <p:spPr>
              <a:xfrm>
                <a:off x="6388701" y="6326553"/>
                <a:ext cx="175977" cy="101696"/>
              </a:xfrm>
              <a:prstGeom prst="rect">
                <a:avLst/>
              </a:prstGeom>
              <a:solidFill>
                <a:srgbClr val="B27E75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/>
              </a:p>
            </p:txBody>
          </p:sp>
          <p:sp>
            <p:nvSpPr>
              <p:cNvPr id="52" name="CuadroTexto 51">
                <a:extLst>
                  <a:ext uri="{FF2B5EF4-FFF2-40B4-BE49-F238E27FC236}">
                    <a16:creationId xmlns:a16="http://schemas.microsoft.com/office/drawing/2014/main" id="{3B0FE669-237A-4BFC-A172-720814A1D893}"/>
                  </a:ext>
                </a:extLst>
              </p:cNvPr>
              <p:cNvSpPr txBox="1"/>
              <p:nvPr/>
            </p:nvSpPr>
            <p:spPr>
              <a:xfrm>
                <a:off x="6694649" y="5942404"/>
                <a:ext cx="1766963" cy="8617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MX" sz="1000" dirty="0">
                    <a:latin typeface="Gill Sans"/>
                  </a:rPr>
                  <a:t>Triángulo El Barreal</a:t>
                </a:r>
              </a:p>
              <a:p>
                <a:r>
                  <a:rPr lang="es-MX" sz="1000" dirty="0">
                    <a:latin typeface="Gill Sans"/>
                  </a:rPr>
                  <a:t>Construcción de Bordo</a:t>
                </a:r>
              </a:p>
              <a:p>
                <a:r>
                  <a:rPr lang="es-MX" sz="1000" dirty="0">
                    <a:latin typeface="Gill Sans"/>
                  </a:rPr>
                  <a:t>Diques</a:t>
                </a:r>
              </a:p>
              <a:p>
                <a:r>
                  <a:rPr lang="es-MX" sz="1000" dirty="0">
                    <a:latin typeface="Gill Sans"/>
                  </a:rPr>
                  <a:t>Lagunas</a:t>
                </a:r>
              </a:p>
              <a:p>
                <a:r>
                  <a:rPr lang="es-MX" sz="1000" dirty="0">
                    <a:latin typeface="Gill Sans"/>
                  </a:rPr>
                  <a:t>GRUPO RUBA</a:t>
                </a:r>
              </a:p>
            </p:txBody>
          </p:sp>
        </p:grpSp>
        <p:sp>
          <p:nvSpPr>
            <p:cNvPr id="54" name="Rectángulo 53">
              <a:extLst>
                <a:ext uri="{FF2B5EF4-FFF2-40B4-BE49-F238E27FC236}">
                  <a16:creationId xmlns:a16="http://schemas.microsoft.com/office/drawing/2014/main" id="{06565B8C-B91A-444B-9D67-657E22A1974E}"/>
                </a:ext>
              </a:extLst>
            </p:cNvPr>
            <p:cNvSpPr/>
            <p:nvPr/>
          </p:nvSpPr>
          <p:spPr>
            <a:xfrm>
              <a:off x="6389243" y="6620732"/>
              <a:ext cx="180763" cy="103517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s-MX"/>
            </a:p>
          </p:txBody>
        </p:sp>
      </p:grpSp>
    </p:spTree>
    <p:extLst>
      <p:ext uri="{BB962C8B-B14F-4D97-AF65-F5344CB8AC3E}">
        <p14:creationId xmlns:p14="http://schemas.microsoft.com/office/powerpoint/2010/main" val="8379752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7318FECE-5D7F-4646-9996-CB1DF357959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3001679"/>
              </p:ext>
            </p:extLst>
          </p:nvPr>
        </p:nvGraphicFramePr>
        <p:xfrm>
          <a:off x="457199" y="2948281"/>
          <a:ext cx="8229600" cy="1330140"/>
        </p:xfrm>
        <a:graphic>
          <a:graphicData uri="http://schemas.openxmlformats.org/drawingml/2006/table">
            <a:tbl>
              <a:tblPr/>
              <a:tblGrid>
                <a:gridCol w="665915">
                  <a:extLst>
                    <a:ext uri="{9D8B030D-6E8A-4147-A177-3AD203B41FA5}">
                      <a16:colId xmlns:a16="http://schemas.microsoft.com/office/drawing/2014/main" val="2703850261"/>
                    </a:ext>
                  </a:extLst>
                </a:gridCol>
                <a:gridCol w="3188068">
                  <a:extLst>
                    <a:ext uri="{9D8B030D-6E8A-4147-A177-3AD203B41FA5}">
                      <a16:colId xmlns:a16="http://schemas.microsoft.com/office/drawing/2014/main" val="2980834840"/>
                    </a:ext>
                  </a:extLst>
                </a:gridCol>
                <a:gridCol w="1686985">
                  <a:extLst>
                    <a:ext uri="{9D8B030D-6E8A-4147-A177-3AD203B41FA5}">
                      <a16:colId xmlns:a16="http://schemas.microsoft.com/office/drawing/2014/main" val="1216345285"/>
                    </a:ext>
                  </a:extLst>
                </a:gridCol>
                <a:gridCol w="2688632">
                  <a:extLst>
                    <a:ext uri="{9D8B030D-6E8A-4147-A177-3AD203B41FA5}">
                      <a16:colId xmlns:a16="http://schemas.microsoft.com/office/drawing/2014/main" val="1265130287"/>
                    </a:ext>
                  </a:extLst>
                </a:gridCol>
              </a:tblGrid>
              <a:tr h="166591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1" i="0" u="none" strike="noStrike">
                          <a:solidFill>
                            <a:srgbClr val="FFFFFF"/>
                          </a:solidFill>
                          <a:effectLst/>
                          <a:latin typeface="Gill Sans"/>
                        </a:rPr>
                        <a:t>Polígono</a:t>
                      </a:r>
                    </a:p>
                  </a:txBody>
                  <a:tcPr marL="8330" marR="8330" marT="83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1" i="0" u="none" strike="noStrike">
                          <a:solidFill>
                            <a:srgbClr val="FFFFFF"/>
                          </a:solidFill>
                          <a:effectLst/>
                          <a:latin typeface="Gill Sans"/>
                        </a:rPr>
                        <a:t>Desarrollador</a:t>
                      </a:r>
                    </a:p>
                  </a:txBody>
                  <a:tcPr marL="8330" marR="8330" marT="83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1" i="0" u="none" strike="noStrike">
                          <a:solidFill>
                            <a:srgbClr val="FFFFFF"/>
                          </a:solidFill>
                          <a:effectLst/>
                          <a:latin typeface="Gill Sans"/>
                        </a:rPr>
                        <a:t>Créditos</a:t>
                      </a:r>
                    </a:p>
                  </a:txBody>
                  <a:tcPr marL="8330" marR="8330" marT="83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Gill Sans"/>
                        </a:rPr>
                        <a:t>Porcentaje en polígono</a:t>
                      </a:r>
                    </a:p>
                  </a:txBody>
                  <a:tcPr marL="8330" marR="8330" marT="83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87599661"/>
                  </a:ext>
                </a:extLst>
              </a:tr>
              <a:tr h="166591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1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179</a:t>
                      </a:r>
                    </a:p>
                  </a:txBody>
                  <a:tcPr marL="8330" marR="8330" marT="8330" marB="0" anchor="ctr">
                    <a:lnL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400" b="1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 </a:t>
                      </a:r>
                    </a:p>
                  </a:txBody>
                  <a:tcPr marL="8330" marR="8330" marT="833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400" b="1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15</a:t>
                      </a:r>
                    </a:p>
                  </a:txBody>
                  <a:tcPr marL="8330" marR="8330" marT="8330" marB="0" anchor="b">
                    <a:lnL>
                      <a:noFill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400" b="1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 </a:t>
                      </a:r>
                    </a:p>
                  </a:txBody>
                  <a:tcPr marL="8330" marR="8330" marT="8330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63751656"/>
                  </a:ext>
                </a:extLst>
              </a:tr>
              <a:tr h="166591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 </a:t>
                      </a:r>
                    </a:p>
                  </a:txBody>
                  <a:tcPr marL="8330" marR="8330" marT="8330" marB="0" anchor="ctr">
                    <a:lnL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4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GRUPO RUBA</a:t>
                      </a:r>
                    </a:p>
                  </a:txBody>
                  <a:tcPr marL="8330" marR="8330" marT="83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4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1</a:t>
                      </a:r>
                    </a:p>
                  </a:txBody>
                  <a:tcPr marL="8330" marR="8330" marT="8330" marB="0" anchor="b">
                    <a:lnL>
                      <a:noFill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4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6.67%</a:t>
                      </a:r>
                    </a:p>
                  </a:txBody>
                  <a:tcPr marL="8330" marR="8330" marT="8330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3614147"/>
                  </a:ext>
                </a:extLst>
              </a:tr>
              <a:tr h="166591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 </a:t>
                      </a:r>
                    </a:p>
                  </a:txBody>
                  <a:tcPr marL="8330" marR="8330" marT="8330" marB="0" anchor="ctr">
                    <a:lnL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4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GRUPO ROMA</a:t>
                      </a:r>
                    </a:p>
                  </a:txBody>
                  <a:tcPr marL="8330" marR="8330" marT="83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4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2</a:t>
                      </a:r>
                    </a:p>
                  </a:txBody>
                  <a:tcPr marL="8330" marR="8330" marT="8330" marB="0" anchor="b">
                    <a:lnL>
                      <a:noFill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4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13.33%</a:t>
                      </a:r>
                    </a:p>
                  </a:txBody>
                  <a:tcPr marL="8330" marR="8330" marT="8330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776904"/>
                  </a:ext>
                </a:extLst>
              </a:tr>
              <a:tr h="166591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 </a:t>
                      </a:r>
                    </a:p>
                  </a:txBody>
                  <a:tcPr marL="8330" marR="8330" marT="8330" marB="0" anchor="ctr">
                    <a:lnL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4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GRUPO ALIANZA</a:t>
                      </a:r>
                    </a:p>
                  </a:txBody>
                  <a:tcPr marL="8330" marR="8330" marT="83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4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1</a:t>
                      </a:r>
                    </a:p>
                  </a:txBody>
                  <a:tcPr marL="8330" marR="8330" marT="8330" marB="0" anchor="b">
                    <a:lnL>
                      <a:noFill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4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6.67%</a:t>
                      </a:r>
                    </a:p>
                  </a:txBody>
                  <a:tcPr marL="8330" marR="8330" marT="8330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415780"/>
                  </a:ext>
                </a:extLst>
              </a:tr>
              <a:tr h="166591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 </a:t>
                      </a:r>
                    </a:p>
                  </a:txBody>
                  <a:tcPr marL="8330" marR="8330" marT="8330" marB="0" anchor="ctr">
                    <a:lnL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Venta Particulares</a:t>
                      </a:r>
                    </a:p>
                  </a:txBody>
                  <a:tcPr marL="8330" marR="8330" marT="83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11</a:t>
                      </a:r>
                    </a:p>
                  </a:txBody>
                  <a:tcPr marL="8330" marR="8330" marT="8330" marB="0" anchor="b">
                    <a:lnL>
                      <a:noFill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73.33%</a:t>
                      </a:r>
                    </a:p>
                  </a:txBody>
                  <a:tcPr marL="8330" marR="8330" marT="8330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6267988"/>
                  </a:ext>
                </a:extLst>
              </a:tr>
            </a:tbl>
          </a:graphicData>
        </a:graphic>
      </p:graphicFrame>
      <p:sp>
        <p:nvSpPr>
          <p:cNvPr id="5" name="Título 1">
            <a:extLst/>
          </p:cNvPr>
          <p:cNvSpPr txBox="1">
            <a:spLocks/>
          </p:cNvSpPr>
          <p:nvPr/>
        </p:nvSpPr>
        <p:spPr>
          <a:xfrm>
            <a:off x="457199" y="476802"/>
            <a:ext cx="7242313" cy="63182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 kern="1200">
                <a:solidFill>
                  <a:srgbClr val="CD0000"/>
                </a:solidFill>
                <a:latin typeface="Myriad Pro"/>
                <a:ea typeface="MS PGothic" panose="020B0600070205080204" pitchFamily="34" charset="-128"/>
                <a:cs typeface="Myriad Pro"/>
              </a:defRPr>
            </a:lvl1pPr>
            <a:lvl2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 charset="0"/>
                <a:ea typeface="MS PGothic" panose="020B0600070205080204" pitchFamily="34" charset="-128"/>
                <a:cs typeface="Myriad Pro" charset="0"/>
              </a:defRPr>
            </a:lvl2pPr>
            <a:lvl3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 charset="0"/>
                <a:ea typeface="MS PGothic" panose="020B0600070205080204" pitchFamily="34" charset="-128"/>
                <a:cs typeface="Myriad Pro" charset="0"/>
              </a:defRPr>
            </a:lvl3pPr>
            <a:lvl4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 charset="0"/>
                <a:ea typeface="MS PGothic" panose="020B0600070205080204" pitchFamily="34" charset="-128"/>
                <a:cs typeface="Myriad Pro" charset="0"/>
              </a:defRPr>
            </a:lvl4pPr>
            <a:lvl5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 charset="0"/>
                <a:ea typeface="MS PGothic" panose="020B0600070205080204" pitchFamily="34" charset="-128"/>
                <a:cs typeface="Myriad Pro" charset="0"/>
              </a:defRPr>
            </a:lvl5pPr>
            <a:lvl6pPr marL="4572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 charset="0"/>
                <a:ea typeface="ＭＳ Ｐゴシック" charset="0"/>
                <a:cs typeface="Myriad Pro" charset="0"/>
              </a:defRPr>
            </a:lvl6pPr>
            <a:lvl7pPr marL="9144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 charset="0"/>
                <a:ea typeface="ＭＳ Ｐゴシック" charset="0"/>
                <a:cs typeface="Myriad Pro" charset="0"/>
              </a:defRPr>
            </a:lvl7pPr>
            <a:lvl8pPr marL="13716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 charset="0"/>
                <a:ea typeface="ＭＳ Ｐゴシック" charset="0"/>
                <a:cs typeface="Myriad Pro" charset="0"/>
              </a:defRPr>
            </a:lvl8pPr>
            <a:lvl9pPr marL="18288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 charset="0"/>
                <a:ea typeface="ＭＳ Ｐゴシック" charset="0"/>
                <a:cs typeface="Myriad Pro" charset="0"/>
              </a:defRPr>
            </a:lvl9pPr>
          </a:lstStyle>
          <a:p>
            <a:r>
              <a:rPr lang="es-MX">
                <a:latin typeface="Gill Sans"/>
              </a:rPr>
              <a:t>Preservación de Lagunas Subsidiarias</a:t>
            </a:r>
            <a:endParaRPr lang="es-MX" dirty="0">
              <a:latin typeface="Gill Sans"/>
            </a:endParaRPr>
          </a:p>
        </p:txBody>
      </p:sp>
    </p:spTree>
    <p:extLst>
      <p:ext uri="{BB962C8B-B14F-4D97-AF65-F5344CB8AC3E}">
        <p14:creationId xmlns:p14="http://schemas.microsoft.com/office/powerpoint/2010/main" val="34597549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upo 26"/>
          <p:cNvGrpSpPr/>
          <p:nvPr/>
        </p:nvGrpSpPr>
        <p:grpSpPr>
          <a:xfrm>
            <a:off x="0" y="1400745"/>
            <a:ext cx="6388701" cy="5441326"/>
            <a:chOff x="-1" y="1400745"/>
            <a:chExt cx="6388701" cy="5441326"/>
          </a:xfrm>
        </p:grpSpPr>
        <p:pic>
          <p:nvPicPr>
            <p:cNvPr id="28" name="Picture 3" descr="C:\Users\IN335264\Desktop\EL BARREAL\RUBA.png"/>
            <p:cNvPicPr>
              <a:picLocks noChangeAspect="1" noChangeArrowheads="1"/>
            </p:cNvPicPr>
            <p:nvPr/>
          </p:nvPicPr>
          <p:blipFill rotWithShape="1"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315" t="8370" r="23818" b="4601"/>
            <a:stretch/>
          </p:blipFill>
          <p:spPr bwMode="auto">
            <a:xfrm>
              <a:off x="-1" y="1400745"/>
              <a:ext cx="6388701" cy="544132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7" name="Rectángulo 32">
              <a:extLst/>
            </p:cNvPr>
            <p:cNvSpPr/>
            <p:nvPr/>
          </p:nvSpPr>
          <p:spPr>
            <a:xfrm>
              <a:off x="5869092" y="5834682"/>
              <a:ext cx="338554" cy="215444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  <p:txBody>
            <a:bodyPr wrap="none">
              <a:spAutoFit/>
            </a:bodyPr>
            <a:lstStyle/>
            <a:p>
              <a:r>
                <a:rPr lang="es-MX" sz="800" dirty="0">
                  <a:latin typeface="Gill Sans"/>
                </a:rPr>
                <a:t>179</a:t>
              </a:r>
            </a:p>
          </p:txBody>
        </p:sp>
      </p:grpSp>
      <p:grpSp>
        <p:nvGrpSpPr>
          <p:cNvPr id="15" name="Grupo 14"/>
          <p:cNvGrpSpPr/>
          <p:nvPr/>
        </p:nvGrpSpPr>
        <p:grpSpPr>
          <a:xfrm>
            <a:off x="6258756" y="4203925"/>
            <a:ext cx="839876" cy="1583619"/>
            <a:chOff x="5983017" y="4878809"/>
            <a:chExt cx="972430" cy="376544"/>
          </a:xfrm>
        </p:grpSpPr>
        <p:cxnSp>
          <p:nvCxnSpPr>
            <p:cNvPr id="33" name="Conector recto 32">
              <a:extLst/>
            </p:cNvPr>
            <p:cNvCxnSpPr>
              <a:cxnSpLocks/>
            </p:cNvCxnSpPr>
            <p:nvPr/>
          </p:nvCxnSpPr>
          <p:spPr>
            <a:xfrm flipV="1">
              <a:off x="5983017" y="4878809"/>
              <a:ext cx="334097" cy="376544"/>
            </a:xfrm>
            <a:prstGeom prst="line">
              <a:avLst/>
            </a:prstGeom>
            <a:noFill/>
            <a:ln w="19050">
              <a:solidFill>
                <a:schemeClr val="bg2">
                  <a:lumMod val="25000"/>
                </a:schemeClr>
              </a:solidFill>
              <a:prstDash val="sys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41" name="Conector recto 40">
              <a:extLst/>
            </p:cNvPr>
            <p:cNvCxnSpPr>
              <a:cxnSpLocks/>
            </p:cNvCxnSpPr>
            <p:nvPr/>
          </p:nvCxnSpPr>
          <p:spPr>
            <a:xfrm>
              <a:off x="6317114" y="4878809"/>
              <a:ext cx="638333" cy="1"/>
            </a:xfrm>
            <a:prstGeom prst="line">
              <a:avLst/>
            </a:prstGeom>
            <a:noFill/>
            <a:ln w="19050">
              <a:solidFill>
                <a:schemeClr val="bg2">
                  <a:lumMod val="25000"/>
                </a:schemeClr>
              </a:solidFill>
              <a:prstDash val="sys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cxnSp>
      </p:grpSp>
      <p:sp>
        <p:nvSpPr>
          <p:cNvPr id="22" name="Título 1">
            <a:extLst>
              <a:ext uri="{FF2B5EF4-FFF2-40B4-BE49-F238E27FC236}">
                <a16:creationId xmlns:a16="http://schemas.microsoft.com/office/drawing/2014/main" id="{B2D1A1C1-7B2D-4A0D-948A-2E891094EB8F}"/>
              </a:ext>
            </a:extLst>
          </p:cNvPr>
          <p:cNvSpPr txBox="1">
            <a:spLocks/>
          </p:cNvSpPr>
          <p:nvPr/>
        </p:nvSpPr>
        <p:spPr bwMode="auto">
          <a:xfrm>
            <a:off x="762000" y="579438"/>
            <a:ext cx="5562600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 kern="1200">
                <a:solidFill>
                  <a:srgbClr val="CD0000"/>
                </a:solidFill>
                <a:latin typeface="Myriad Pro"/>
                <a:ea typeface="MS PGothic" panose="020B0600070205080204" pitchFamily="34" charset="-128"/>
                <a:cs typeface="Myriad Pro"/>
              </a:defRPr>
            </a:lvl1pPr>
            <a:lvl2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 charset="0"/>
                <a:ea typeface="MS PGothic" panose="020B0600070205080204" pitchFamily="34" charset="-128"/>
                <a:cs typeface="Myriad Pro" charset="0"/>
              </a:defRPr>
            </a:lvl2pPr>
            <a:lvl3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 charset="0"/>
                <a:ea typeface="MS PGothic" panose="020B0600070205080204" pitchFamily="34" charset="-128"/>
                <a:cs typeface="Myriad Pro" charset="0"/>
              </a:defRPr>
            </a:lvl3pPr>
            <a:lvl4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 charset="0"/>
                <a:ea typeface="MS PGothic" panose="020B0600070205080204" pitchFamily="34" charset="-128"/>
                <a:cs typeface="Myriad Pro" charset="0"/>
              </a:defRPr>
            </a:lvl4pPr>
            <a:lvl5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 charset="0"/>
                <a:ea typeface="MS PGothic" panose="020B0600070205080204" pitchFamily="34" charset="-128"/>
                <a:cs typeface="Myriad Pro" charset="0"/>
              </a:defRPr>
            </a:lvl5pPr>
            <a:lvl6pPr marL="4572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 charset="0"/>
                <a:ea typeface="ＭＳ Ｐゴシック" charset="0"/>
                <a:cs typeface="Myriad Pro" charset="0"/>
              </a:defRPr>
            </a:lvl6pPr>
            <a:lvl7pPr marL="9144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 charset="0"/>
                <a:ea typeface="ＭＳ Ｐゴシック" charset="0"/>
                <a:cs typeface="Myriad Pro" charset="0"/>
              </a:defRPr>
            </a:lvl7pPr>
            <a:lvl8pPr marL="13716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 charset="0"/>
                <a:ea typeface="ＭＳ Ｐゴシック" charset="0"/>
                <a:cs typeface="Myriad Pro" charset="0"/>
              </a:defRPr>
            </a:lvl8pPr>
            <a:lvl9pPr marL="18288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 charset="0"/>
                <a:ea typeface="ＭＳ Ｐゴシック" charset="0"/>
                <a:cs typeface="Myriad Pro" charset="0"/>
              </a:defRPr>
            </a:lvl9pPr>
          </a:lstStyle>
          <a:p>
            <a:r>
              <a:rPr lang="es-MX" dirty="0">
                <a:latin typeface="Gill Sans"/>
              </a:rPr>
              <a:t>Polígonos afectados</a:t>
            </a:r>
          </a:p>
          <a:p>
            <a:r>
              <a:rPr lang="es-MX" sz="2400" dirty="0">
                <a:latin typeface="Gill Sans"/>
              </a:rPr>
              <a:t>Porcentaje de créditos</a:t>
            </a:r>
          </a:p>
        </p:txBody>
      </p:sp>
      <p:grpSp>
        <p:nvGrpSpPr>
          <p:cNvPr id="23" name="Grupo 22">
            <a:extLst>
              <a:ext uri="{FF2B5EF4-FFF2-40B4-BE49-F238E27FC236}">
                <a16:creationId xmlns:a16="http://schemas.microsoft.com/office/drawing/2014/main" id="{796E5D8E-2B74-4CB7-93D6-EEA916ED8498}"/>
              </a:ext>
            </a:extLst>
          </p:cNvPr>
          <p:cNvGrpSpPr/>
          <p:nvPr/>
        </p:nvGrpSpPr>
        <p:grpSpPr>
          <a:xfrm>
            <a:off x="6388700" y="5942404"/>
            <a:ext cx="2072912" cy="861774"/>
            <a:chOff x="6388700" y="5942404"/>
            <a:chExt cx="2072912" cy="861774"/>
          </a:xfrm>
        </p:grpSpPr>
        <p:grpSp>
          <p:nvGrpSpPr>
            <p:cNvPr id="24" name="Grupo 23">
              <a:extLst>
                <a:ext uri="{FF2B5EF4-FFF2-40B4-BE49-F238E27FC236}">
                  <a16:creationId xmlns:a16="http://schemas.microsoft.com/office/drawing/2014/main" id="{55679442-537B-40AB-867B-B9C8769865DF}"/>
                </a:ext>
              </a:extLst>
            </p:cNvPr>
            <p:cNvGrpSpPr/>
            <p:nvPr/>
          </p:nvGrpSpPr>
          <p:grpSpPr>
            <a:xfrm>
              <a:off x="6388700" y="5942404"/>
              <a:ext cx="2072912" cy="861774"/>
              <a:chOff x="6388700" y="5942404"/>
              <a:chExt cx="2072912" cy="861774"/>
            </a:xfrm>
          </p:grpSpPr>
          <p:cxnSp>
            <p:nvCxnSpPr>
              <p:cNvPr id="26" name="Conector recto 25">
                <a:extLst>
                  <a:ext uri="{FF2B5EF4-FFF2-40B4-BE49-F238E27FC236}">
                    <a16:creationId xmlns:a16="http://schemas.microsoft.com/office/drawing/2014/main" id="{66A23F42-BB9B-4CA3-AB8D-5DEF0AAAF1E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88701" y="6070373"/>
                <a:ext cx="175977" cy="0"/>
              </a:xfrm>
              <a:prstGeom prst="line">
                <a:avLst/>
              </a:prstGeom>
              <a:ln w="9525" cap="flat" cmpd="sng" algn="ctr">
                <a:solidFill>
                  <a:schemeClr val="accent2"/>
                </a:solidFill>
                <a:prstDash val="dash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</p:cxnSp>
          <p:sp>
            <p:nvSpPr>
              <p:cNvPr id="29" name="Rectángulo 28">
                <a:extLst>
                  <a:ext uri="{FF2B5EF4-FFF2-40B4-BE49-F238E27FC236}">
                    <a16:creationId xmlns:a16="http://schemas.microsoft.com/office/drawing/2014/main" id="{10318721-9681-4887-AFB7-8680E4F46367}"/>
                  </a:ext>
                </a:extLst>
              </p:cNvPr>
              <p:cNvSpPr/>
              <p:nvPr/>
            </p:nvSpPr>
            <p:spPr>
              <a:xfrm>
                <a:off x="6388701" y="6478032"/>
                <a:ext cx="175977" cy="103517"/>
              </a:xfrm>
              <a:prstGeom prst="rect">
                <a:avLst/>
              </a:prstGeom>
              <a:solidFill>
                <a:srgbClr val="B3BBAD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/>
              </a:p>
            </p:txBody>
          </p:sp>
          <p:sp>
            <p:nvSpPr>
              <p:cNvPr id="31" name="Rectángulo 30">
                <a:extLst>
                  <a:ext uri="{FF2B5EF4-FFF2-40B4-BE49-F238E27FC236}">
                    <a16:creationId xmlns:a16="http://schemas.microsoft.com/office/drawing/2014/main" id="{E25F24E2-B31A-4F9B-B3BC-C98F155A31CD}"/>
                  </a:ext>
                </a:extLst>
              </p:cNvPr>
              <p:cNvSpPr/>
              <p:nvPr/>
            </p:nvSpPr>
            <p:spPr>
              <a:xfrm>
                <a:off x="6388700" y="6154662"/>
                <a:ext cx="175977" cy="103517"/>
              </a:xfrm>
              <a:prstGeom prst="rect">
                <a:avLst/>
              </a:prstGeom>
              <a:solidFill>
                <a:srgbClr val="FAEF68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/>
              </a:p>
            </p:txBody>
          </p:sp>
          <p:sp>
            <p:nvSpPr>
              <p:cNvPr id="32" name="Rectángulo 31">
                <a:extLst>
                  <a:ext uri="{FF2B5EF4-FFF2-40B4-BE49-F238E27FC236}">
                    <a16:creationId xmlns:a16="http://schemas.microsoft.com/office/drawing/2014/main" id="{AEEAD030-0C85-49F0-961E-9A78EC579E1F}"/>
                  </a:ext>
                </a:extLst>
              </p:cNvPr>
              <p:cNvSpPr/>
              <p:nvPr/>
            </p:nvSpPr>
            <p:spPr>
              <a:xfrm>
                <a:off x="6388701" y="6326553"/>
                <a:ext cx="175977" cy="101696"/>
              </a:xfrm>
              <a:prstGeom prst="rect">
                <a:avLst/>
              </a:prstGeom>
              <a:solidFill>
                <a:srgbClr val="B27E75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/>
              </a:p>
            </p:txBody>
          </p:sp>
          <p:sp>
            <p:nvSpPr>
              <p:cNvPr id="34" name="CuadroTexto 33">
                <a:extLst>
                  <a:ext uri="{FF2B5EF4-FFF2-40B4-BE49-F238E27FC236}">
                    <a16:creationId xmlns:a16="http://schemas.microsoft.com/office/drawing/2014/main" id="{12CC88CB-1DE3-465A-85E2-A0B4546AF4D4}"/>
                  </a:ext>
                </a:extLst>
              </p:cNvPr>
              <p:cNvSpPr txBox="1"/>
              <p:nvPr/>
            </p:nvSpPr>
            <p:spPr>
              <a:xfrm>
                <a:off x="6694649" y="5942404"/>
                <a:ext cx="1766963" cy="8617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MX" sz="1000" dirty="0">
                    <a:latin typeface="Gill Sans"/>
                  </a:rPr>
                  <a:t>Triángulo El Barreal</a:t>
                </a:r>
              </a:p>
              <a:p>
                <a:r>
                  <a:rPr lang="es-MX" sz="1000" dirty="0">
                    <a:latin typeface="Gill Sans"/>
                  </a:rPr>
                  <a:t>Construcción de Bordo</a:t>
                </a:r>
              </a:p>
              <a:p>
                <a:r>
                  <a:rPr lang="es-MX" sz="1000" dirty="0">
                    <a:latin typeface="Gill Sans"/>
                  </a:rPr>
                  <a:t>Diques</a:t>
                </a:r>
              </a:p>
              <a:p>
                <a:r>
                  <a:rPr lang="es-MX" sz="1000" dirty="0">
                    <a:latin typeface="Gill Sans"/>
                  </a:rPr>
                  <a:t>Lagunas</a:t>
                </a:r>
              </a:p>
              <a:p>
                <a:r>
                  <a:rPr lang="es-MX" sz="1000" dirty="0">
                    <a:latin typeface="Gill Sans"/>
                  </a:rPr>
                  <a:t>GRUPO RUBA</a:t>
                </a:r>
              </a:p>
            </p:txBody>
          </p:sp>
        </p:grpSp>
        <p:sp>
          <p:nvSpPr>
            <p:cNvPr id="25" name="Rectángulo 24">
              <a:extLst>
                <a:ext uri="{FF2B5EF4-FFF2-40B4-BE49-F238E27FC236}">
                  <a16:creationId xmlns:a16="http://schemas.microsoft.com/office/drawing/2014/main" id="{1729EF8A-C456-4DE1-9E00-6C153B66271B}"/>
                </a:ext>
              </a:extLst>
            </p:cNvPr>
            <p:cNvSpPr/>
            <p:nvPr/>
          </p:nvSpPr>
          <p:spPr>
            <a:xfrm>
              <a:off x="6389243" y="6620732"/>
              <a:ext cx="180763" cy="103517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s-MX"/>
            </a:p>
          </p:txBody>
        </p:sp>
      </p:grpSp>
      <p:pic>
        <p:nvPicPr>
          <p:cNvPr id="13" name="Imagen 12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5440559">
            <a:off x="7018622" y="3370423"/>
            <a:ext cx="1676555" cy="1681778"/>
          </a:xfrm>
          <a:prstGeom prst="rect">
            <a:avLst/>
          </a:prstGeom>
        </p:spPr>
      </p:pic>
      <p:sp>
        <p:nvSpPr>
          <p:cNvPr id="39" name="Rectángulo 38">
            <a:extLst/>
          </p:cNvPr>
          <p:cNvSpPr/>
          <p:nvPr/>
        </p:nvSpPr>
        <p:spPr>
          <a:xfrm flipH="1">
            <a:off x="7056833" y="4084354"/>
            <a:ext cx="521297" cy="253916"/>
          </a:xfrm>
          <a:prstGeom prst="rect">
            <a:avLst/>
          </a:prstGeom>
          <a:ln>
            <a:noFill/>
          </a:ln>
          <a:effectLst>
            <a:softEdge rad="112500"/>
          </a:effectLst>
        </p:spPr>
        <p:txBody>
          <a:bodyPr wrap="none">
            <a:spAutoFit/>
          </a:bodyPr>
          <a:lstStyle/>
          <a:p>
            <a:r>
              <a:rPr lang="es-MX" sz="1050" dirty="0">
                <a:latin typeface="Gill Sans"/>
              </a:rPr>
              <a:t>6.67%</a:t>
            </a:r>
            <a:endParaRPr lang="es-MX" sz="800" dirty="0">
              <a:latin typeface="Gill Sans"/>
            </a:endParaRPr>
          </a:p>
        </p:txBody>
      </p:sp>
    </p:spTree>
    <p:extLst>
      <p:ext uri="{BB962C8B-B14F-4D97-AF65-F5344CB8AC3E}">
        <p14:creationId xmlns:p14="http://schemas.microsoft.com/office/powerpoint/2010/main" val="9968666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1">
            <a:extLst/>
          </p:cNvPr>
          <p:cNvSpPr txBox="1">
            <a:spLocks/>
          </p:cNvSpPr>
          <p:nvPr/>
        </p:nvSpPr>
        <p:spPr>
          <a:xfrm>
            <a:off x="708991" y="481602"/>
            <a:ext cx="5562600" cy="631825"/>
          </a:xfrm>
          <a:prstGeom prst="rect">
            <a:avLst/>
          </a:prstGeom>
        </p:spPr>
        <p:txBody>
          <a:bodyPr/>
          <a:lstStyle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 kern="1200">
                <a:solidFill>
                  <a:srgbClr val="CD0000"/>
                </a:solidFill>
                <a:latin typeface="Myriad Pro"/>
                <a:ea typeface="MS PGothic" panose="020B0600070205080204" pitchFamily="34" charset="-128"/>
                <a:cs typeface="Myriad Pro"/>
              </a:defRPr>
            </a:lvl1pPr>
            <a:lvl2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 charset="0"/>
                <a:ea typeface="MS PGothic" panose="020B0600070205080204" pitchFamily="34" charset="-128"/>
                <a:cs typeface="Myriad Pro" charset="0"/>
              </a:defRPr>
            </a:lvl2pPr>
            <a:lvl3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 charset="0"/>
                <a:ea typeface="MS PGothic" panose="020B0600070205080204" pitchFamily="34" charset="-128"/>
                <a:cs typeface="Myriad Pro" charset="0"/>
              </a:defRPr>
            </a:lvl3pPr>
            <a:lvl4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 charset="0"/>
                <a:ea typeface="MS PGothic" panose="020B0600070205080204" pitchFamily="34" charset="-128"/>
                <a:cs typeface="Myriad Pro" charset="0"/>
              </a:defRPr>
            </a:lvl4pPr>
            <a:lvl5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 charset="0"/>
                <a:ea typeface="MS PGothic" panose="020B0600070205080204" pitchFamily="34" charset="-128"/>
                <a:cs typeface="Myriad Pro" charset="0"/>
              </a:defRPr>
            </a:lvl5pPr>
            <a:lvl6pPr marL="4572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 charset="0"/>
                <a:ea typeface="ＭＳ Ｐゴシック" charset="0"/>
                <a:cs typeface="Myriad Pro" charset="0"/>
              </a:defRPr>
            </a:lvl6pPr>
            <a:lvl7pPr marL="9144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 charset="0"/>
                <a:ea typeface="ＭＳ Ｐゴシック" charset="0"/>
                <a:cs typeface="Myriad Pro" charset="0"/>
              </a:defRPr>
            </a:lvl7pPr>
            <a:lvl8pPr marL="13716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 charset="0"/>
                <a:ea typeface="ＭＳ Ｐゴシック" charset="0"/>
                <a:cs typeface="Myriad Pro" charset="0"/>
              </a:defRPr>
            </a:lvl8pPr>
            <a:lvl9pPr marL="18288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 charset="0"/>
                <a:ea typeface="ＭＳ Ｐゴシック" charset="0"/>
                <a:cs typeface="Myriad Pro" charset="0"/>
              </a:defRPr>
            </a:lvl9pPr>
          </a:lstStyle>
          <a:p>
            <a:r>
              <a:rPr lang="es-MX" dirty="0">
                <a:latin typeface="Gill Sans"/>
              </a:rPr>
              <a:t>Construcción del BMMH</a:t>
            </a:r>
          </a:p>
        </p:txBody>
      </p:sp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E6800BB1-4542-4EE9-BBB1-1164777F006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84017359"/>
              </p:ext>
            </p:extLst>
          </p:nvPr>
        </p:nvGraphicFramePr>
        <p:xfrm>
          <a:off x="1484243" y="2531165"/>
          <a:ext cx="6096000" cy="2769707"/>
        </p:xfrm>
        <a:graphic>
          <a:graphicData uri="http://schemas.openxmlformats.org/drawingml/2006/table">
            <a:tbl>
              <a:tblPr/>
              <a:tblGrid>
                <a:gridCol w="1013138">
                  <a:extLst>
                    <a:ext uri="{9D8B030D-6E8A-4147-A177-3AD203B41FA5}">
                      <a16:colId xmlns:a16="http://schemas.microsoft.com/office/drawing/2014/main" val="4108079628"/>
                    </a:ext>
                  </a:extLst>
                </a:gridCol>
                <a:gridCol w="2369712">
                  <a:extLst>
                    <a:ext uri="{9D8B030D-6E8A-4147-A177-3AD203B41FA5}">
                      <a16:colId xmlns:a16="http://schemas.microsoft.com/office/drawing/2014/main" val="673476715"/>
                    </a:ext>
                  </a:extLst>
                </a:gridCol>
                <a:gridCol w="961623">
                  <a:extLst>
                    <a:ext uri="{9D8B030D-6E8A-4147-A177-3AD203B41FA5}">
                      <a16:colId xmlns:a16="http://schemas.microsoft.com/office/drawing/2014/main" val="2993693714"/>
                    </a:ext>
                  </a:extLst>
                </a:gridCol>
                <a:gridCol w="1751527">
                  <a:extLst>
                    <a:ext uri="{9D8B030D-6E8A-4147-A177-3AD203B41FA5}">
                      <a16:colId xmlns:a16="http://schemas.microsoft.com/office/drawing/2014/main" val="4181652163"/>
                    </a:ext>
                  </a:extLst>
                </a:gridCol>
              </a:tblGrid>
              <a:tr h="780662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600" b="1" i="0" u="none" strike="noStrike">
                          <a:solidFill>
                            <a:srgbClr val="FFFFFF"/>
                          </a:solidFill>
                          <a:effectLst/>
                          <a:latin typeface="Gill Sans"/>
                        </a:rPr>
                        <a:t>Polígono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600" b="1" i="0" u="none" strike="noStrike">
                          <a:solidFill>
                            <a:srgbClr val="FFFFFF"/>
                          </a:solidFill>
                          <a:effectLst/>
                          <a:latin typeface="Gill Sans"/>
                        </a:rPr>
                        <a:t>Desarrollador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600" b="1" i="0" u="none" strike="noStrike">
                          <a:solidFill>
                            <a:srgbClr val="FFFFFF"/>
                          </a:solidFill>
                          <a:effectLst/>
                          <a:latin typeface="Gill Sans"/>
                        </a:rPr>
                        <a:t>Créditos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600" b="1" i="0" u="none" strike="noStrike">
                          <a:solidFill>
                            <a:srgbClr val="FFFFFF"/>
                          </a:solidFill>
                          <a:effectLst/>
                          <a:latin typeface="Gill Sans"/>
                        </a:rPr>
                        <a:t>Porcentaje en polígono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444713"/>
                  </a:ext>
                </a:extLst>
              </a:tr>
              <a:tr h="397809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600" b="1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650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MX" sz="1600" b="1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600" b="1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337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MX" sz="1600" b="1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82784702"/>
                  </a:ext>
                </a:extLst>
              </a:tr>
              <a:tr h="397809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6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MX" sz="16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GRUPO SADASI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6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17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16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5.04%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32347039"/>
                  </a:ext>
                </a:extLst>
              </a:tr>
              <a:tr h="397809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6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MX" sz="16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GRUPO RUBA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6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241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16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71.51%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86799380"/>
                  </a:ext>
                </a:extLst>
              </a:tr>
              <a:tr h="397809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6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MX" sz="16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YVASA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6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16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0.89%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47644487"/>
                  </a:ext>
                </a:extLst>
              </a:tr>
              <a:tr h="397809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MX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Venta Particulares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76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22.55%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225341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33099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n 21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7202072">
            <a:off x="6770820" y="2642545"/>
            <a:ext cx="1763731" cy="1687520"/>
          </a:xfrm>
          <a:prstGeom prst="rect">
            <a:avLst/>
          </a:prstGeom>
        </p:spPr>
      </p:pic>
      <p:pic>
        <p:nvPicPr>
          <p:cNvPr id="28" name="Picture 3" descr="C:\Users\IN335264\Desktop\EL BARREAL\RUBA.png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15" t="8370" r="23818" b="4601"/>
          <a:stretch/>
        </p:blipFill>
        <p:spPr bwMode="auto">
          <a:xfrm>
            <a:off x="0" y="1400745"/>
            <a:ext cx="6388701" cy="5441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5" name="Grupo 14"/>
          <p:cNvGrpSpPr/>
          <p:nvPr/>
        </p:nvGrpSpPr>
        <p:grpSpPr>
          <a:xfrm>
            <a:off x="5125451" y="3489176"/>
            <a:ext cx="1732545" cy="589527"/>
            <a:chOff x="6034190" y="4878809"/>
            <a:chExt cx="921257" cy="280349"/>
          </a:xfrm>
        </p:grpSpPr>
        <p:cxnSp>
          <p:nvCxnSpPr>
            <p:cNvPr id="33" name="Conector recto 32">
              <a:extLst/>
            </p:cNvPr>
            <p:cNvCxnSpPr>
              <a:cxnSpLocks/>
            </p:cNvCxnSpPr>
            <p:nvPr/>
          </p:nvCxnSpPr>
          <p:spPr>
            <a:xfrm flipV="1">
              <a:off x="6034190" y="4878809"/>
              <a:ext cx="282925" cy="280349"/>
            </a:xfrm>
            <a:prstGeom prst="line">
              <a:avLst/>
            </a:prstGeom>
            <a:noFill/>
            <a:ln w="19050">
              <a:solidFill>
                <a:schemeClr val="bg2">
                  <a:lumMod val="25000"/>
                </a:schemeClr>
              </a:solidFill>
              <a:prstDash val="sys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41" name="Conector recto 40">
              <a:extLst/>
            </p:cNvPr>
            <p:cNvCxnSpPr>
              <a:cxnSpLocks/>
            </p:cNvCxnSpPr>
            <p:nvPr/>
          </p:nvCxnSpPr>
          <p:spPr>
            <a:xfrm>
              <a:off x="6317114" y="4878809"/>
              <a:ext cx="638333" cy="1"/>
            </a:xfrm>
            <a:prstGeom prst="line">
              <a:avLst/>
            </a:prstGeom>
            <a:noFill/>
            <a:ln w="19050">
              <a:solidFill>
                <a:schemeClr val="bg2">
                  <a:lumMod val="25000"/>
                </a:schemeClr>
              </a:solidFill>
              <a:prstDash val="sys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cxnSp>
      </p:grpSp>
      <p:sp>
        <p:nvSpPr>
          <p:cNvPr id="39" name="Rectángulo 38">
            <a:extLst/>
          </p:cNvPr>
          <p:cNvSpPr/>
          <p:nvPr/>
        </p:nvSpPr>
        <p:spPr>
          <a:xfrm flipH="1">
            <a:off x="6955930" y="3369759"/>
            <a:ext cx="590226" cy="253916"/>
          </a:xfrm>
          <a:prstGeom prst="rect">
            <a:avLst/>
          </a:prstGeom>
          <a:ln>
            <a:noFill/>
          </a:ln>
          <a:effectLst>
            <a:softEdge rad="112500"/>
          </a:effectLst>
        </p:spPr>
        <p:txBody>
          <a:bodyPr wrap="none">
            <a:spAutoFit/>
          </a:bodyPr>
          <a:lstStyle/>
          <a:p>
            <a:r>
              <a:rPr lang="es-MX" sz="1050" dirty="0">
                <a:solidFill>
                  <a:srgbClr val="000000"/>
                </a:solidFill>
                <a:latin typeface="Gill Sans"/>
              </a:rPr>
              <a:t>71.51</a:t>
            </a:r>
            <a:r>
              <a:rPr lang="es-MX" sz="1050" dirty="0">
                <a:latin typeface="Gill Sans"/>
              </a:rPr>
              <a:t>%</a:t>
            </a:r>
            <a:endParaRPr lang="es-MX" sz="800" dirty="0">
              <a:latin typeface="Gill Sans"/>
            </a:endParaRPr>
          </a:p>
        </p:txBody>
      </p:sp>
      <p:sp>
        <p:nvSpPr>
          <p:cNvPr id="20" name="Rectángulo 32">
            <a:extLst/>
          </p:cNvPr>
          <p:cNvSpPr/>
          <p:nvPr/>
        </p:nvSpPr>
        <p:spPr>
          <a:xfrm>
            <a:off x="4763430" y="4121408"/>
            <a:ext cx="338554" cy="215444"/>
          </a:xfrm>
          <a:prstGeom prst="rect">
            <a:avLst/>
          </a:prstGeom>
          <a:ln>
            <a:noFill/>
          </a:ln>
          <a:effectLst>
            <a:softEdge rad="112500"/>
          </a:effectLst>
        </p:spPr>
        <p:txBody>
          <a:bodyPr wrap="none">
            <a:spAutoFit/>
          </a:bodyPr>
          <a:lstStyle/>
          <a:p>
            <a:r>
              <a:rPr lang="es-MX" sz="800" dirty="0">
                <a:latin typeface="Gill Sans"/>
              </a:rPr>
              <a:t>650</a:t>
            </a:r>
          </a:p>
        </p:txBody>
      </p:sp>
      <p:sp>
        <p:nvSpPr>
          <p:cNvPr id="21" name="Título 1">
            <a:extLst>
              <a:ext uri="{FF2B5EF4-FFF2-40B4-BE49-F238E27FC236}">
                <a16:creationId xmlns:a16="http://schemas.microsoft.com/office/drawing/2014/main" id="{D0839F3B-5D5A-451E-9E71-CE044B61C950}"/>
              </a:ext>
            </a:extLst>
          </p:cNvPr>
          <p:cNvSpPr txBox="1">
            <a:spLocks/>
          </p:cNvSpPr>
          <p:nvPr/>
        </p:nvSpPr>
        <p:spPr bwMode="auto">
          <a:xfrm>
            <a:off x="609600" y="427038"/>
            <a:ext cx="5562600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 kern="1200">
                <a:solidFill>
                  <a:srgbClr val="CD0000"/>
                </a:solidFill>
                <a:latin typeface="Myriad Pro"/>
                <a:ea typeface="MS PGothic" panose="020B0600070205080204" pitchFamily="34" charset="-128"/>
                <a:cs typeface="Myriad Pro"/>
              </a:defRPr>
            </a:lvl1pPr>
            <a:lvl2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 charset="0"/>
                <a:ea typeface="MS PGothic" panose="020B0600070205080204" pitchFamily="34" charset="-128"/>
                <a:cs typeface="Myriad Pro" charset="0"/>
              </a:defRPr>
            </a:lvl2pPr>
            <a:lvl3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 charset="0"/>
                <a:ea typeface="MS PGothic" panose="020B0600070205080204" pitchFamily="34" charset="-128"/>
                <a:cs typeface="Myriad Pro" charset="0"/>
              </a:defRPr>
            </a:lvl3pPr>
            <a:lvl4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 charset="0"/>
                <a:ea typeface="MS PGothic" panose="020B0600070205080204" pitchFamily="34" charset="-128"/>
                <a:cs typeface="Myriad Pro" charset="0"/>
              </a:defRPr>
            </a:lvl4pPr>
            <a:lvl5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 charset="0"/>
                <a:ea typeface="MS PGothic" panose="020B0600070205080204" pitchFamily="34" charset="-128"/>
                <a:cs typeface="Myriad Pro" charset="0"/>
              </a:defRPr>
            </a:lvl5pPr>
            <a:lvl6pPr marL="4572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 charset="0"/>
                <a:ea typeface="ＭＳ Ｐゴシック" charset="0"/>
                <a:cs typeface="Myriad Pro" charset="0"/>
              </a:defRPr>
            </a:lvl6pPr>
            <a:lvl7pPr marL="9144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 charset="0"/>
                <a:ea typeface="ＭＳ Ｐゴシック" charset="0"/>
                <a:cs typeface="Myriad Pro" charset="0"/>
              </a:defRPr>
            </a:lvl7pPr>
            <a:lvl8pPr marL="13716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 charset="0"/>
                <a:ea typeface="ＭＳ Ｐゴシック" charset="0"/>
                <a:cs typeface="Myriad Pro" charset="0"/>
              </a:defRPr>
            </a:lvl8pPr>
            <a:lvl9pPr marL="18288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 charset="0"/>
                <a:ea typeface="ＭＳ Ｐゴシック" charset="0"/>
                <a:cs typeface="Myriad Pro" charset="0"/>
              </a:defRPr>
            </a:lvl9pPr>
          </a:lstStyle>
          <a:p>
            <a:r>
              <a:rPr lang="es-MX" dirty="0">
                <a:latin typeface="Gill Sans"/>
              </a:rPr>
              <a:t>Polígonos afectados</a:t>
            </a:r>
          </a:p>
          <a:p>
            <a:r>
              <a:rPr lang="es-MX" sz="2400" dirty="0">
                <a:latin typeface="Gill Sans"/>
              </a:rPr>
              <a:t>Porcentaje de créditos</a:t>
            </a:r>
          </a:p>
        </p:txBody>
      </p:sp>
      <p:grpSp>
        <p:nvGrpSpPr>
          <p:cNvPr id="23" name="Grupo 22">
            <a:extLst>
              <a:ext uri="{FF2B5EF4-FFF2-40B4-BE49-F238E27FC236}">
                <a16:creationId xmlns:a16="http://schemas.microsoft.com/office/drawing/2014/main" id="{7395475C-D9B7-43C3-900B-869550C5B393}"/>
              </a:ext>
            </a:extLst>
          </p:cNvPr>
          <p:cNvGrpSpPr/>
          <p:nvPr/>
        </p:nvGrpSpPr>
        <p:grpSpPr>
          <a:xfrm>
            <a:off x="6388700" y="5942404"/>
            <a:ext cx="2072912" cy="861774"/>
            <a:chOff x="6388700" y="5942404"/>
            <a:chExt cx="2072912" cy="861774"/>
          </a:xfrm>
        </p:grpSpPr>
        <p:grpSp>
          <p:nvGrpSpPr>
            <p:cNvPr id="24" name="Grupo 23">
              <a:extLst>
                <a:ext uri="{FF2B5EF4-FFF2-40B4-BE49-F238E27FC236}">
                  <a16:creationId xmlns:a16="http://schemas.microsoft.com/office/drawing/2014/main" id="{2D1E457F-341B-4C30-A99D-CFED9500FB69}"/>
                </a:ext>
              </a:extLst>
            </p:cNvPr>
            <p:cNvGrpSpPr/>
            <p:nvPr/>
          </p:nvGrpSpPr>
          <p:grpSpPr>
            <a:xfrm>
              <a:off x="6388700" y="5942404"/>
              <a:ext cx="2072912" cy="861774"/>
              <a:chOff x="6388700" y="5942404"/>
              <a:chExt cx="2072912" cy="861774"/>
            </a:xfrm>
          </p:grpSpPr>
          <p:cxnSp>
            <p:nvCxnSpPr>
              <p:cNvPr id="26" name="Conector recto 25">
                <a:extLst>
                  <a:ext uri="{FF2B5EF4-FFF2-40B4-BE49-F238E27FC236}">
                    <a16:creationId xmlns:a16="http://schemas.microsoft.com/office/drawing/2014/main" id="{711B314F-4B8F-4B1E-97C0-9ACDB8BEC10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88701" y="6070373"/>
                <a:ext cx="175977" cy="0"/>
              </a:xfrm>
              <a:prstGeom prst="line">
                <a:avLst/>
              </a:prstGeom>
              <a:ln w="9525" cap="flat" cmpd="sng" algn="ctr">
                <a:solidFill>
                  <a:schemeClr val="accent2"/>
                </a:solidFill>
                <a:prstDash val="dash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</p:cxnSp>
          <p:sp>
            <p:nvSpPr>
              <p:cNvPr id="27" name="Rectángulo 26">
                <a:extLst>
                  <a:ext uri="{FF2B5EF4-FFF2-40B4-BE49-F238E27FC236}">
                    <a16:creationId xmlns:a16="http://schemas.microsoft.com/office/drawing/2014/main" id="{E8B4E0DA-A63E-48C8-9EE4-778B1CF1F3CF}"/>
                  </a:ext>
                </a:extLst>
              </p:cNvPr>
              <p:cNvSpPr/>
              <p:nvPr/>
            </p:nvSpPr>
            <p:spPr>
              <a:xfrm>
                <a:off x="6388701" y="6478032"/>
                <a:ext cx="175977" cy="103517"/>
              </a:xfrm>
              <a:prstGeom prst="rect">
                <a:avLst/>
              </a:prstGeom>
              <a:solidFill>
                <a:srgbClr val="B3BBAD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/>
              </a:p>
            </p:txBody>
          </p:sp>
          <p:sp>
            <p:nvSpPr>
              <p:cNvPr id="29" name="Rectángulo 28">
                <a:extLst>
                  <a:ext uri="{FF2B5EF4-FFF2-40B4-BE49-F238E27FC236}">
                    <a16:creationId xmlns:a16="http://schemas.microsoft.com/office/drawing/2014/main" id="{2024006D-5ED4-4384-A23B-E7D5CAE8EC14}"/>
                  </a:ext>
                </a:extLst>
              </p:cNvPr>
              <p:cNvSpPr/>
              <p:nvPr/>
            </p:nvSpPr>
            <p:spPr>
              <a:xfrm>
                <a:off x="6388700" y="6154662"/>
                <a:ext cx="175977" cy="103517"/>
              </a:xfrm>
              <a:prstGeom prst="rect">
                <a:avLst/>
              </a:prstGeom>
              <a:solidFill>
                <a:srgbClr val="FAEF68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/>
              </a:p>
            </p:txBody>
          </p:sp>
          <p:sp>
            <p:nvSpPr>
              <p:cNvPr id="31" name="Rectángulo 30">
                <a:extLst>
                  <a:ext uri="{FF2B5EF4-FFF2-40B4-BE49-F238E27FC236}">
                    <a16:creationId xmlns:a16="http://schemas.microsoft.com/office/drawing/2014/main" id="{B69053A7-EC66-44B1-AFCA-2B31FF962DDF}"/>
                  </a:ext>
                </a:extLst>
              </p:cNvPr>
              <p:cNvSpPr/>
              <p:nvPr/>
            </p:nvSpPr>
            <p:spPr>
              <a:xfrm>
                <a:off x="6388701" y="6326553"/>
                <a:ext cx="175977" cy="101696"/>
              </a:xfrm>
              <a:prstGeom prst="rect">
                <a:avLst/>
              </a:prstGeom>
              <a:solidFill>
                <a:srgbClr val="B27E75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/>
              </a:p>
            </p:txBody>
          </p:sp>
          <p:sp>
            <p:nvSpPr>
              <p:cNvPr id="32" name="CuadroTexto 31">
                <a:extLst>
                  <a:ext uri="{FF2B5EF4-FFF2-40B4-BE49-F238E27FC236}">
                    <a16:creationId xmlns:a16="http://schemas.microsoft.com/office/drawing/2014/main" id="{EC71FED3-12A8-42E7-BEBF-D8DB23CC4792}"/>
                  </a:ext>
                </a:extLst>
              </p:cNvPr>
              <p:cNvSpPr txBox="1"/>
              <p:nvPr/>
            </p:nvSpPr>
            <p:spPr>
              <a:xfrm>
                <a:off x="6694649" y="5942404"/>
                <a:ext cx="1766963" cy="8617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MX" sz="1000" dirty="0">
                    <a:latin typeface="Gill Sans"/>
                  </a:rPr>
                  <a:t>Triángulo El Barreal</a:t>
                </a:r>
              </a:p>
              <a:p>
                <a:r>
                  <a:rPr lang="es-MX" sz="1000" dirty="0">
                    <a:latin typeface="Gill Sans"/>
                  </a:rPr>
                  <a:t>Construcción de Bordo</a:t>
                </a:r>
              </a:p>
              <a:p>
                <a:r>
                  <a:rPr lang="es-MX" sz="1000" dirty="0">
                    <a:latin typeface="Gill Sans"/>
                  </a:rPr>
                  <a:t>Diques</a:t>
                </a:r>
              </a:p>
              <a:p>
                <a:r>
                  <a:rPr lang="es-MX" sz="1000" dirty="0">
                    <a:latin typeface="Gill Sans"/>
                  </a:rPr>
                  <a:t>Lagunas</a:t>
                </a:r>
              </a:p>
              <a:p>
                <a:r>
                  <a:rPr lang="es-MX" sz="1000" dirty="0">
                    <a:latin typeface="Gill Sans"/>
                  </a:rPr>
                  <a:t>GRUPO RUBA</a:t>
                </a:r>
              </a:p>
            </p:txBody>
          </p:sp>
        </p:grpSp>
        <p:sp>
          <p:nvSpPr>
            <p:cNvPr id="25" name="Rectángulo 24">
              <a:extLst>
                <a:ext uri="{FF2B5EF4-FFF2-40B4-BE49-F238E27FC236}">
                  <a16:creationId xmlns:a16="http://schemas.microsoft.com/office/drawing/2014/main" id="{CAE5CD48-DC20-4E18-BB65-FF240D8F94AC}"/>
                </a:ext>
              </a:extLst>
            </p:cNvPr>
            <p:cNvSpPr/>
            <p:nvPr/>
          </p:nvSpPr>
          <p:spPr>
            <a:xfrm>
              <a:off x="6389243" y="6620732"/>
              <a:ext cx="180763" cy="103517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s-MX"/>
            </a:p>
          </p:txBody>
        </p:sp>
      </p:grpSp>
    </p:spTree>
    <p:extLst>
      <p:ext uri="{BB962C8B-B14F-4D97-AF65-F5344CB8AC3E}">
        <p14:creationId xmlns:p14="http://schemas.microsoft.com/office/powerpoint/2010/main" val="88722835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7834</TotalTime>
  <Words>555</Words>
  <Application>Microsoft Office PowerPoint</Application>
  <PresentationFormat>Carta (216 x 279 mm)</PresentationFormat>
  <Paragraphs>191</Paragraphs>
  <Slides>13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10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24" baseType="lpstr">
      <vt:lpstr>MS PGothic</vt:lpstr>
      <vt:lpstr>MS PGothic</vt:lpstr>
      <vt:lpstr>Arial</vt:lpstr>
      <vt:lpstr>Calibri</vt:lpstr>
      <vt:lpstr>Gill Sans</vt:lpstr>
      <vt:lpstr>Gill Sans MT</vt:lpstr>
      <vt:lpstr>Myriad Pro</vt:lpstr>
      <vt:lpstr>Myriad Pro Light</vt:lpstr>
      <vt:lpstr>Segoe UI</vt:lpstr>
      <vt:lpstr>Times New Roman</vt:lpstr>
      <vt:lpstr>Tema de Office</vt:lpstr>
      <vt:lpstr>Presentación de PowerPoint</vt:lpstr>
      <vt:lpstr>RUBA</vt:lpstr>
      <vt:lpstr>Ubicación de los 83 polígonos afectados</vt:lpstr>
      <vt:lpstr>Definición de zonas con riesgo</vt:lpstr>
      <vt:lpstr>Definición de zonas con riesgo medio, alto y muy alto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Irma Susana Niño Estrada</dc:creator>
  <cp:lastModifiedBy>Urquiza Rivas Myrna</cp:lastModifiedBy>
  <cp:revision>404</cp:revision>
  <dcterms:created xsi:type="dcterms:W3CDTF">2015-01-27T17:54:18Z</dcterms:created>
  <dcterms:modified xsi:type="dcterms:W3CDTF">2018-08-20T04:14:15Z</dcterms:modified>
</cp:coreProperties>
</file>