
<file path=[Content_Types].xml><?xml version="1.0" encoding="utf-8"?>
<Types xmlns="http://schemas.openxmlformats.org/package/2006/content-types">
  <Default Extension="xml" ContentType="application/xml"/>
  <Default Extension="jpeg" ContentType="image/jpeg"/>
  <Default Extension="jpg" ContentType="image/jp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71" r:id="rId2"/>
    <p:sldId id="279" r:id="rId3"/>
    <p:sldId id="318" r:id="rId4"/>
    <p:sldId id="332" r:id="rId5"/>
    <p:sldId id="319" r:id="rId6"/>
    <p:sldId id="320" r:id="rId7"/>
    <p:sldId id="321" r:id="rId8"/>
    <p:sldId id="322" r:id="rId9"/>
    <p:sldId id="329" r:id="rId10"/>
    <p:sldId id="323" r:id="rId11"/>
    <p:sldId id="334" r:id="rId12"/>
    <p:sldId id="290" r:id="rId13"/>
    <p:sldId id="303" r:id="rId14"/>
    <p:sldId id="299" r:id="rId15"/>
    <p:sldId id="300" r:id="rId16"/>
    <p:sldId id="337" r:id="rId17"/>
    <p:sldId id="338" r:id="rId18"/>
    <p:sldId id="339" r:id="rId19"/>
    <p:sldId id="340" r:id="rId20"/>
    <p:sldId id="341" r:id="rId21"/>
    <p:sldId id="291" r:id="rId22"/>
    <p:sldId id="301" r:id="rId23"/>
    <p:sldId id="343" r:id="rId24"/>
    <p:sldId id="342" r:id="rId25"/>
    <p:sldId id="333" r:id="rId26"/>
    <p:sldId id="304" r:id="rId27"/>
    <p:sldId id="305" r:id="rId28"/>
    <p:sldId id="314" r:id="rId29"/>
    <p:sldId id="306" r:id="rId30"/>
    <p:sldId id="310" r:id="rId31"/>
    <p:sldId id="307" r:id="rId32"/>
    <p:sldId id="311" r:id="rId33"/>
    <p:sldId id="308" r:id="rId34"/>
    <p:sldId id="315" r:id="rId35"/>
    <p:sldId id="292" r:id="rId36"/>
    <p:sldId id="327" r:id="rId37"/>
    <p:sldId id="328" r:id="rId38"/>
    <p:sldId id="344" r:id="rId39"/>
    <p:sldId id="326" r:id="rId40"/>
    <p:sldId id="316" r:id="rId41"/>
    <p:sldId id="346" r:id="rId42"/>
    <p:sldId id="293" r:id="rId43"/>
    <p:sldId id="331" r:id="rId44"/>
  </p:sldIdLst>
  <p:sldSz cx="9144000" cy="6858000" type="letter"/>
  <p:notesSz cx="6858000" cy="9144000"/>
  <p:defaultTextStyle>
    <a:defPPr>
      <a:defRPr lang="es-E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3113" userDrawn="1">
          <p15:clr>
            <a:srgbClr val="A4A3A4"/>
          </p15:clr>
        </p15:guide>
        <p15:guide id="2" pos="383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tías Ramírez Lucía Guadalupe" initials="MRL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255B"/>
    <a:srgbClr val="010101"/>
    <a:srgbClr val="E9EF0C"/>
    <a:srgbClr val="8327E5"/>
    <a:srgbClr val="00F74B"/>
    <a:srgbClr val="94D6E3"/>
    <a:srgbClr val="207B34"/>
    <a:srgbClr val="FCF48B"/>
    <a:srgbClr val="BFEAF8"/>
    <a:srgbClr val="2F6A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Estilo claro 1 - Énfasi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1718" autoAdjust="0"/>
    <p:restoredTop sz="94280" autoAdjust="0"/>
  </p:normalViewPr>
  <p:slideViewPr>
    <p:cSldViewPr snapToGrid="0" snapToObjects="1">
      <p:cViewPr>
        <p:scale>
          <a:sx n="98" d="100"/>
          <a:sy n="98" d="100"/>
        </p:scale>
        <p:origin x="-5224" y="-1984"/>
      </p:cViewPr>
      <p:guideLst>
        <p:guide orient="horz" pos="3113"/>
        <p:guide pos="383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commentAuthors" Target="commentAuthors.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Hoja_de_c_lculo_de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1-2A40-4015-9F51-D8FBC2241E1B}"/>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3-2A40-4015-9F51-D8FBC2241E1B}"/>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5-2A40-4015-9F51-D8FBC2241E1B}"/>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7-2A40-4015-9F51-D8FBC2241E1B}"/>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9-2A40-4015-9F51-D8FBC2241E1B}"/>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B-2A40-4015-9F51-D8FBC2241E1B}"/>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D-2A40-4015-9F51-D8FBC2241E1B}"/>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F-2A40-4015-9F51-D8FBC2241E1B}"/>
              </c:ext>
            </c:extLst>
          </c:dPt>
          <c:dLbls>
            <c:dLbl>
              <c:idx val="0"/>
              <c:layout/>
              <c:tx>
                <c:rich>
                  <a:bodyPr/>
                  <a:lstStyle/>
                  <a:p>
                    <a:r>
                      <a:rPr lang="en-US" sz="1600" dirty="0">
                        <a:solidFill>
                          <a:schemeClr val="bg1"/>
                        </a:solidFill>
                      </a:rPr>
                      <a:t>37.75%</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A40-4015-9F51-D8FBC2241E1B}"/>
                </c:ext>
              </c:extLst>
            </c:dLbl>
            <c:dLbl>
              <c:idx val="1"/>
              <c:layout/>
              <c:tx>
                <c:rich>
                  <a:bodyPr/>
                  <a:lstStyle/>
                  <a:p>
                    <a:r>
                      <a:rPr lang="en-US" sz="1600" dirty="0"/>
                      <a:t>36.68%</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A40-4015-9F51-D8FBC2241E1B}"/>
                </c:ext>
              </c:extLst>
            </c:dLbl>
            <c:dLbl>
              <c:idx val="2"/>
              <c:layout/>
              <c:tx>
                <c:rich>
                  <a:bodyPr/>
                  <a:lstStyle/>
                  <a:p>
                    <a:r>
                      <a:rPr lang="en-US" sz="1600"/>
                      <a:t>12.02%</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A40-4015-9F51-D8FBC2241E1B}"/>
                </c:ext>
              </c:extLst>
            </c:dLbl>
            <c:dLbl>
              <c:idx val="3"/>
              <c:layout/>
              <c:tx>
                <c:rich>
                  <a:bodyPr/>
                  <a:lstStyle/>
                  <a:p>
                    <a:r>
                      <a:rPr lang="en-US" sz="1600" dirty="0"/>
                      <a:t>6.09%</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A40-4015-9F51-D8FBC2241E1B}"/>
                </c:ext>
              </c:extLst>
            </c:dLbl>
            <c:dLbl>
              <c:idx val="4"/>
              <c:layout/>
              <c:tx>
                <c:rich>
                  <a:bodyPr/>
                  <a:lstStyle/>
                  <a:p>
                    <a:r>
                      <a:rPr lang="en-US" sz="1600"/>
                      <a:t>5.94%</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A40-4015-9F51-D8FBC2241E1B}"/>
                </c:ext>
              </c:extLst>
            </c:dLbl>
            <c:dLbl>
              <c:idx val="5"/>
              <c:layout/>
              <c:tx>
                <c:rich>
                  <a:bodyPr/>
                  <a:lstStyle/>
                  <a:p>
                    <a:r>
                      <a:rPr lang="en-US" sz="1600" dirty="0"/>
                      <a:t>0.91%</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2A40-4015-9F51-D8FBC2241E1B}"/>
                </c:ext>
              </c:extLst>
            </c:dLbl>
            <c:dLbl>
              <c:idx val="6"/>
              <c:layout/>
              <c:tx>
                <c:rich>
                  <a:bodyPr/>
                  <a:lstStyle/>
                  <a:p>
                    <a:r>
                      <a:rPr lang="en-US" sz="1600" dirty="0"/>
                      <a:t>0.46%</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2A40-4015-9F51-D8FBC2241E1B}"/>
                </c:ext>
              </c:extLst>
            </c:dLbl>
            <c:dLbl>
              <c:idx val="7"/>
              <c:layout/>
              <c:tx>
                <c:rich>
                  <a:bodyPr/>
                  <a:lstStyle/>
                  <a:p>
                    <a:r>
                      <a:rPr lang="en-US" sz="1600" dirty="0"/>
                      <a:t>0.15%</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2A40-4015-9F51-D8FBC2241E1B}"/>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Gill Sans"/>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Hoja1!$C$5:$C$12</c:f>
              <c:strCache>
                <c:ptCount val="8"/>
                <c:pt idx="0">
                  <c:v>Desarrollador 1</c:v>
                </c:pt>
                <c:pt idx="1">
                  <c:v>Desarrollador 2</c:v>
                </c:pt>
                <c:pt idx="2">
                  <c:v>Desarrollador 3</c:v>
                </c:pt>
                <c:pt idx="3">
                  <c:v>Desarrollador 4</c:v>
                </c:pt>
                <c:pt idx="4">
                  <c:v>Desarrollador 5</c:v>
                </c:pt>
                <c:pt idx="5">
                  <c:v>Desarrollador 6</c:v>
                </c:pt>
                <c:pt idx="6">
                  <c:v>Desarrollador 7</c:v>
                </c:pt>
                <c:pt idx="7">
                  <c:v>Desarrollador 8</c:v>
                </c:pt>
              </c:strCache>
            </c:strRef>
          </c:cat>
          <c:val>
            <c:numRef>
              <c:f>Hoja1!$D$5:$D$12</c:f>
              <c:numCache>
                <c:formatCode>0.00%</c:formatCode>
                <c:ptCount val="8"/>
                <c:pt idx="0">
                  <c:v>0.3775</c:v>
                </c:pt>
                <c:pt idx="1">
                  <c:v>0.3668</c:v>
                </c:pt>
                <c:pt idx="2">
                  <c:v>0.1202</c:v>
                </c:pt>
                <c:pt idx="3">
                  <c:v>0.0609</c:v>
                </c:pt>
                <c:pt idx="4">
                  <c:v>0.0594</c:v>
                </c:pt>
                <c:pt idx="5">
                  <c:v>0.0091</c:v>
                </c:pt>
                <c:pt idx="6">
                  <c:v>0.0046</c:v>
                </c:pt>
                <c:pt idx="7">
                  <c:v>0.0015</c:v>
                </c:pt>
              </c:numCache>
            </c:numRef>
          </c:val>
          <c:extLst xmlns:c16r2="http://schemas.microsoft.com/office/drawing/2015/06/chart">
            <c:ext xmlns:c16="http://schemas.microsoft.com/office/drawing/2014/chart" uri="{C3380CC4-5D6E-409C-BE32-E72D297353CC}">
              <c16:uniqueId val="{00000010-2A40-4015-9F51-D8FBC2241E1B}"/>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62219160554646"/>
          <c:y val="0.172304387623461"/>
          <c:w val="0.187875125495092"/>
          <c:h val="0.6781624714348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Gill Sans"/>
              <a:ea typeface="+mn-ea"/>
              <a:cs typeface="+mn-cs"/>
            </a:defRPr>
          </a:pPr>
          <a:endParaRPr lang="es-ES"/>
        </a:p>
      </c:txPr>
    </c:legend>
    <c:plotVisOnly val="1"/>
    <c:dispBlanksAs val="gap"/>
    <c:showDLblsOverMax val="0"/>
  </c:chart>
  <c:spPr>
    <a:noFill/>
    <a:ln>
      <a:noFill/>
    </a:ln>
    <a:effectLst/>
  </c:spPr>
  <c:txPr>
    <a:bodyPr/>
    <a:lstStyle/>
    <a:p>
      <a:pPr>
        <a:defRPr>
          <a:latin typeface="Gill Sans"/>
        </a:defRPr>
      </a:pPr>
      <a:endParaRPr lang="es-E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A0B9C-65CB-46FE-8A4B-2BD8885ACE18}" type="datetimeFigureOut">
              <a:rPr lang="es-MX" smtClean="0"/>
              <a:t>10/08/18</a:t>
            </a:fld>
            <a:endParaRPr lang="es-MX" dirty="0"/>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0F92D-62A6-492A-8A63-B9732ABAAAD8}" type="slidenum">
              <a:rPr lang="es-MX" smtClean="0"/>
              <a:t>‹Nr.›</a:t>
            </a:fld>
            <a:endParaRPr lang="es-MX" dirty="0"/>
          </a:p>
        </p:txBody>
      </p:sp>
    </p:spTree>
    <p:extLst>
      <p:ext uri="{BB962C8B-B14F-4D97-AF65-F5344CB8AC3E}">
        <p14:creationId xmlns:p14="http://schemas.microsoft.com/office/powerpoint/2010/main" val="391217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a:extLst>
              <a:ext uri="{FF2B5EF4-FFF2-40B4-BE49-F238E27FC236}">
                <a16:creationId xmlns:a16="http://schemas.microsoft.com/office/drawing/2014/main" xmlns="" id="{DD4AFEE8-62C0-4D49-897D-2ED4D457FC33}"/>
              </a:ext>
            </a:extLst>
          </p:cNvPr>
          <p:cNvSpPr>
            <a:spLocks noGrp="1"/>
          </p:cNvSpPr>
          <p:nvPr>
            <p:ph type="dt" sz="half" idx="10"/>
          </p:nvPr>
        </p:nvSpPr>
        <p:spPr/>
        <p:txBody>
          <a:bodyPr/>
          <a:lstStyle>
            <a:lvl1pPr>
              <a:defRPr/>
            </a:lvl1pPr>
          </a:lstStyle>
          <a:p>
            <a:fld id="{1665A56C-4052-4E61-BEBF-DA132F179EFB}" type="datetimeFigureOut">
              <a:rPr lang="es-ES" altLang="es-MX"/>
              <a:pPr/>
              <a:t>10/08/18</a:t>
            </a:fld>
            <a:endParaRPr lang="es-ES" altLang="es-MX" dirty="0"/>
          </a:p>
        </p:txBody>
      </p:sp>
      <p:sp>
        <p:nvSpPr>
          <p:cNvPr id="5" name="Marcador de pie de página 4">
            <a:extLst>
              <a:ext uri="{FF2B5EF4-FFF2-40B4-BE49-F238E27FC236}">
                <a16:creationId xmlns:a16="http://schemas.microsoft.com/office/drawing/2014/main" xmlns="" id="{42E8F0D5-0579-4501-B797-1D3EB1DC89A7}"/>
              </a:ext>
            </a:extLst>
          </p:cNvPr>
          <p:cNvSpPr>
            <a:spLocks noGrp="1"/>
          </p:cNvSpPr>
          <p:nvPr>
            <p:ph type="ftr" sz="quarter" idx="11"/>
          </p:nvPr>
        </p:nvSpPr>
        <p:spPr/>
        <p:txBody>
          <a:bodyPr/>
          <a:lstStyle>
            <a:lvl1pPr>
              <a:defRPr/>
            </a:lvl1pPr>
          </a:lstStyle>
          <a:p>
            <a:pPr>
              <a:defRPr/>
            </a:pPr>
            <a:endParaRPr lang="es-ES" dirty="0"/>
          </a:p>
        </p:txBody>
      </p:sp>
      <p:sp>
        <p:nvSpPr>
          <p:cNvPr id="6" name="Marcador de número de diapositiva 5">
            <a:extLst>
              <a:ext uri="{FF2B5EF4-FFF2-40B4-BE49-F238E27FC236}">
                <a16:creationId xmlns:a16="http://schemas.microsoft.com/office/drawing/2014/main" xmlns="" id="{651D8621-94AF-4A45-A8BE-2FE57B780DC3}"/>
              </a:ext>
            </a:extLst>
          </p:cNvPr>
          <p:cNvSpPr>
            <a:spLocks noGrp="1"/>
          </p:cNvSpPr>
          <p:nvPr>
            <p:ph type="sldNum" sz="quarter" idx="12"/>
          </p:nvPr>
        </p:nvSpPr>
        <p:spPr/>
        <p:txBody>
          <a:bodyPr/>
          <a:lstStyle>
            <a:lvl1pPr>
              <a:defRPr/>
            </a:lvl1pPr>
          </a:lstStyle>
          <a:p>
            <a:fld id="{A6C61621-C83B-4FB7-949E-B4A9CE093DA0}" type="slidenum">
              <a:rPr lang="es-ES" altLang="es-MX"/>
              <a:pPr/>
              <a:t>‹Nr.›</a:t>
            </a:fld>
            <a:endParaRPr lang="es-ES" altLang="es-MX" dirty="0"/>
          </a:p>
        </p:txBody>
      </p:sp>
    </p:spTree>
    <p:extLst>
      <p:ext uri="{BB962C8B-B14F-4D97-AF65-F5344CB8AC3E}">
        <p14:creationId xmlns:p14="http://schemas.microsoft.com/office/powerpoint/2010/main" val="3355766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xmlns="" id="{DD5824EF-EA65-4DA1-BBB8-18532478F41E}"/>
              </a:ext>
            </a:extLst>
          </p:cNvPr>
          <p:cNvSpPr>
            <a:spLocks noGrp="1"/>
          </p:cNvSpPr>
          <p:nvPr>
            <p:ph type="dt" sz="half" idx="10"/>
          </p:nvPr>
        </p:nvSpPr>
        <p:spPr/>
        <p:txBody>
          <a:bodyPr/>
          <a:lstStyle>
            <a:lvl1pPr>
              <a:defRPr/>
            </a:lvl1pPr>
          </a:lstStyle>
          <a:p>
            <a:fld id="{7F24ACA2-4CB6-478A-AE47-5FC876B7F9F9}" type="datetimeFigureOut">
              <a:rPr lang="es-ES" altLang="es-MX"/>
              <a:pPr/>
              <a:t>10/08/18</a:t>
            </a:fld>
            <a:endParaRPr lang="es-ES" altLang="es-MX" dirty="0"/>
          </a:p>
        </p:txBody>
      </p:sp>
      <p:sp>
        <p:nvSpPr>
          <p:cNvPr id="5" name="Marcador de pie de página 4">
            <a:extLst>
              <a:ext uri="{FF2B5EF4-FFF2-40B4-BE49-F238E27FC236}">
                <a16:creationId xmlns:a16="http://schemas.microsoft.com/office/drawing/2014/main" xmlns="" id="{E605981E-7298-4503-BB36-112DB77ACED1}"/>
              </a:ext>
            </a:extLst>
          </p:cNvPr>
          <p:cNvSpPr>
            <a:spLocks noGrp="1"/>
          </p:cNvSpPr>
          <p:nvPr>
            <p:ph type="ftr" sz="quarter" idx="11"/>
          </p:nvPr>
        </p:nvSpPr>
        <p:spPr/>
        <p:txBody>
          <a:bodyPr/>
          <a:lstStyle>
            <a:lvl1pPr>
              <a:defRPr/>
            </a:lvl1pPr>
          </a:lstStyle>
          <a:p>
            <a:pPr>
              <a:defRPr/>
            </a:pPr>
            <a:endParaRPr lang="es-ES" dirty="0"/>
          </a:p>
        </p:txBody>
      </p:sp>
      <p:sp>
        <p:nvSpPr>
          <p:cNvPr id="6" name="Marcador de número de diapositiva 5">
            <a:extLst>
              <a:ext uri="{FF2B5EF4-FFF2-40B4-BE49-F238E27FC236}">
                <a16:creationId xmlns:a16="http://schemas.microsoft.com/office/drawing/2014/main" xmlns="" id="{4730D718-F345-4612-92FB-FA6A188772C8}"/>
              </a:ext>
            </a:extLst>
          </p:cNvPr>
          <p:cNvSpPr>
            <a:spLocks noGrp="1"/>
          </p:cNvSpPr>
          <p:nvPr>
            <p:ph type="sldNum" sz="quarter" idx="12"/>
          </p:nvPr>
        </p:nvSpPr>
        <p:spPr/>
        <p:txBody>
          <a:bodyPr/>
          <a:lstStyle>
            <a:lvl1pPr>
              <a:defRPr/>
            </a:lvl1pPr>
          </a:lstStyle>
          <a:p>
            <a:fld id="{E800003A-BAFE-4F85-80C8-110939E28AF0}" type="slidenum">
              <a:rPr lang="es-ES" altLang="es-MX"/>
              <a:pPr/>
              <a:t>‹Nr.›</a:t>
            </a:fld>
            <a:endParaRPr lang="es-ES" altLang="es-MX" dirty="0"/>
          </a:p>
        </p:txBody>
      </p:sp>
    </p:spTree>
    <p:extLst>
      <p:ext uri="{BB962C8B-B14F-4D97-AF65-F5344CB8AC3E}">
        <p14:creationId xmlns:p14="http://schemas.microsoft.com/office/powerpoint/2010/main" val="119360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a:extLst>
              <a:ext uri="{FF2B5EF4-FFF2-40B4-BE49-F238E27FC236}">
                <a16:creationId xmlns:a16="http://schemas.microsoft.com/office/drawing/2014/main" xmlns="" id="{4471E376-DCC9-4B4B-B05B-C83DA03CE59B}"/>
              </a:ext>
            </a:extLst>
          </p:cNvPr>
          <p:cNvSpPr>
            <a:spLocks noGrp="1"/>
          </p:cNvSpPr>
          <p:nvPr>
            <p:ph type="dt" sz="half" idx="10"/>
          </p:nvPr>
        </p:nvSpPr>
        <p:spPr/>
        <p:txBody>
          <a:bodyPr/>
          <a:lstStyle>
            <a:lvl1pPr>
              <a:defRPr/>
            </a:lvl1pPr>
          </a:lstStyle>
          <a:p>
            <a:fld id="{D3A196C8-2003-43C2-B941-B5C03D568C7E}" type="datetimeFigureOut">
              <a:rPr lang="es-ES" altLang="es-MX"/>
              <a:pPr/>
              <a:t>10/08/18</a:t>
            </a:fld>
            <a:endParaRPr lang="es-ES" altLang="es-MX" dirty="0"/>
          </a:p>
        </p:txBody>
      </p:sp>
      <p:sp>
        <p:nvSpPr>
          <p:cNvPr id="5" name="Marcador de pie de página 4">
            <a:extLst>
              <a:ext uri="{FF2B5EF4-FFF2-40B4-BE49-F238E27FC236}">
                <a16:creationId xmlns:a16="http://schemas.microsoft.com/office/drawing/2014/main" xmlns="" id="{9E3CEF4A-8AF9-4061-8992-CAF7BE8EE7B9}"/>
              </a:ext>
            </a:extLst>
          </p:cNvPr>
          <p:cNvSpPr>
            <a:spLocks noGrp="1"/>
          </p:cNvSpPr>
          <p:nvPr>
            <p:ph type="ftr" sz="quarter" idx="11"/>
          </p:nvPr>
        </p:nvSpPr>
        <p:spPr/>
        <p:txBody>
          <a:bodyPr/>
          <a:lstStyle>
            <a:lvl1pPr>
              <a:defRPr/>
            </a:lvl1pPr>
          </a:lstStyle>
          <a:p>
            <a:pPr>
              <a:defRPr/>
            </a:pPr>
            <a:endParaRPr lang="es-ES" dirty="0"/>
          </a:p>
        </p:txBody>
      </p:sp>
      <p:sp>
        <p:nvSpPr>
          <p:cNvPr id="6" name="Marcador de número de diapositiva 5">
            <a:extLst>
              <a:ext uri="{FF2B5EF4-FFF2-40B4-BE49-F238E27FC236}">
                <a16:creationId xmlns:a16="http://schemas.microsoft.com/office/drawing/2014/main" xmlns="" id="{F47D8352-2132-4E6D-B09E-2C0C4BD37C5F}"/>
              </a:ext>
            </a:extLst>
          </p:cNvPr>
          <p:cNvSpPr>
            <a:spLocks noGrp="1"/>
          </p:cNvSpPr>
          <p:nvPr>
            <p:ph type="sldNum" sz="quarter" idx="12"/>
          </p:nvPr>
        </p:nvSpPr>
        <p:spPr/>
        <p:txBody>
          <a:bodyPr/>
          <a:lstStyle>
            <a:lvl1pPr>
              <a:defRPr/>
            </a:lvl1pPr>
          </a:lstStyle>
          <a:p>
            <a:fld id="{D8CC6AAA-EC92-4907-B9D7-AF770D3C26D8}" type="slidenum">
              <a:rPr lang="es-ES" altLang="es-MX"/>
              <a:pPr/>
              <a:t>‹Nr.›</a:t>
            </a:fld>
            <a:endParaRPr lang="es-ES" altLang="es-MX" dirty="0"/>
          </a:p>
        </p:txBody>
      </p:sp>
    </p:spTree>
    <p:extLst>
      <p:ext uri="{BB962C8B-B14F-4D97-AF65-F5344CB8AC3E}">
        <p14:creationId xmlns:p14="http://schemas.microsoft.com/office/powerpoint/2010/main" val="85963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a:extLst>
              <a:ext uri="{FF2B5EF4-FFF2-40B4-BE49-F238E27FC236}">
                <a16:creationId xmlns:a16="http://schemas.microsoft.com/office/drawing/2014/main" xmlns="" id="{D0E00D13-A46C-4799-BCF5-F9CE444E22E6}"/>
              </a:ext>
            </a:extLst>
          </p:cNvPr>
          <p:cNvSpPr>
            <a:spLocks noGrp="1"/>
          </p:cNvSpPr>
          <p:nvPr>
            <p:ph type="dt" sz="half" idx="10"/>
          </p:nvPr>
        </p:nvSpPr>
        <p:spPr/>
        <p:txBody>
          <a:bodyPr/>
          <a:lstStyle>
            <a:lvl1pPr>
              <a:defRPr/>
            </a:lvl1pPr>
          </a:lstStyle>
          <a:p>
            <a:fld id="{E8F4FA51-7F15-47AA-AE56-C26E96980753}" type="datetimeFigureOut">
              <a:rPr lang="es-ES" altLang="es-MX"/>
              <a:pPr/>
              <a:t>10/08/18</a:t>
            </a:fld>
            <a:endParaRPr lang="es-ES" altLang="es-MX" dirty="0"/>
          </a:p>
        </p:txBody>
      </p:sp>
      <p:sp>
        <p:nvSpPr>
          <p:cNvPr id="6" name="Marcador de pie de página 4">
            <a:extLst>
              <a:ext uri="{FF2B5EF4-FFF2-40B4-BE49-F238E27FC236}">
                <a16:creationId xmlns:a16="http://schemas.microsoft.com/office/drawing/2014/main" xmlns="" id="{09D94591-DED9-401B-A204-07A06BD43554}"/>
              </a:ext>
            </a:extLst>
          </p:cNvPr>
          <p:cNvSpPr>
            <a:spLocks noGrp="1"/>
          </p:cNvSpPr>
          <p:nvPr>
            <p:ph type="ftr" sz="quarter" idx="11"/>
          </p:nvPr>
        </p:nvSpPr>
        <p:spPr/>
        <p:txBody>
          <a:bodyPr/>
          <a:lstStyle>
            <a:lvl1pPr>
              <a:defRPr/>
            </a:lvl1pPr>
          </a:lstStyle>
          <a:p>
            <a:pPr>
              <a:defRPr/>
            </a:pPr>
            <a:endParaRPr lang="es-ES" dirty="0"/>
          </a:p>
        </p:txBody>
      </p:sp>
      <p:sp>
        <p:nvSpPr>
          <p:cNvPr id="7" name="Marcador de número de diapositiva 5">
            <a:extLst>
              <a:ext uri="{FF2B5EF4-FFF2-40B4-BE49-F238E27FC236}">
                <a16:creationId xmlns:a16="http://schemas.microsoft.com/office/drawing/2014/main" xmlns="" id="{16B024E0-36FE-442C-951B-2B0BB63718D5}"/>
              </a:ext>
            </a:extLst>
          </p:cNvPr>
          <p:cNvSpPr>
            <a:spLocks noGrp="1"/>
          </p:cNvSpPr>
          <p:nvPr>
            <p:ph type="sldNum" sz="quarter" idx="12"/>
          </p:nvPr>
        </p:nvSpPr>
        <p:spPr/>
        <p:txBody>
          <a:bodyPr/>
          <a:lstStyle>
            <a:lvl1pPr>
              <a:defRPr/>
            </a:lvl1pPr>
          </a:lstStyle>
          <a:p>
            <a:fld id="{9AC6B8DF-A06A-44E5-ACB4-57886F052071}" type="slidenum">
              <a:rPr lang="es-ES" altLang="es-MX"/>
              <a:pPr/>
              <a:t>‹Nr.›</a:t>
            </a:fld>
            <a:endParaRPr lang="es-ES" altLang="es-MX" dirty="0"/>
          </a:p>
        </p:txBody>
      </p:sp>
    </p:spTree>
    <p:extLst>
      <p:ext uri="{BB962C8B-B14F-4D97-AF65-F5344CB8AC3E}">
        <p14:creationId xmlns:p14="http://schemas.microsoft.com/office/powerpoint/2010/main" val="88597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a:extLst>
              <a:ext uri="{FF2B5EF4-FFF2-40B4-BE49-F238E27FC236}">
                <a16:creationId xmlns:a16="http://schemas.microsoft.com/office/drawing/2014/main" xmlns="" id="{49A5EAD0-D4FB-4823-B31F-D6DC4379AAC9}"/>
              </a:ext>
            </a:extLst>
          </p:cNvPr>
          <p:cNvSpPr>
            <a:spLocks noGrp="1"/>
          </p:cNvSpPr>
          <p:nvPr>
            <p:ph type="dt" sz="half" idx="10"/>
          </p:nvPr>
        </p:nvSpPr>
        <p:spPr/>
        <p:txBody>
          <a:bodyPr/>
          <a:lstStyle>
            <a:lvl1pPr>
              <a:defRPr/>
            </a:lvl1pPr>
          </a:lstStyle>
          <a:p>
            <a:fld id="{CC72EAB0-6038-4395-B5A8-BBC21956BD2A}" type="datetimeFigureOut">
              <a:rPr lang="es-ES" altLang="es-MX"/>
              <a:pPr/>
              <a:t>10/08/18</a:t>
            </a:fld>
            <a:endParaRPr lang="es-ES" altLang="es-MX" dirty="0"/>
          </a:p>
        </p:txBody>
      </p:sp>
      <p:sp>
        <p:nvSpPr>
          <p:cNvPr id="8" name="Marcador de pie de página 4">
            <a:extLst>
              <a:ext uri="{FF2B5EF4-FFF2-40B4-BE49-F238E27FC236}">
                <a16:creationId xmlns:a16="http://schemas.microsoft.com/office/drawing/2014/main" xmlns="" id="{464B94B4-5E50-47F4-A3AE-5182349460C4}"/>
              </a:ext>
            </a:extLst>
          </p:cNvPr>
          <p:cNvSpPr>
            <a:spLocks noGrp="1"/>
          </p:cNvSpPr>
          <p:nvPr>
            <p:ph type="ftr" sz="quarter" idx="11"/>
          </p:nvPr>
        </p:nvSpPr>
        <p:spPr/>
        <p:txBody>
          <a:bodyPr/>
          <a:lstStyle>
            <a:lvl1pPr>
              <a:defRPr/>
            </a:lvl1pPr>
          </a:lstStyle>
          <a:p>
            <a:pPr>
              <a:defRPr/>
            </a:pPr>
            <a:endParaRPr lang="es-ES" dirty="0"/>
          </a:p>
        </p:txBody>
      </p:sp>
      <p:sp>
        <p:nvSpPr>
          <p:cNvPr id="9" name="Marcador de número de diapositiva 5">
            <a:extLst>
              <a:ext uri="{FF2B5EF4-FFF2-40B4-BE49-F238E27FC236}">
                <a16:creationId xmlns:a16="http://schemas.microsoft.com/office/drawing/2014/main" xmlns="" id="{58C06782-DA8F-48C6-B75D-16001B9E71BC}"/>
              </a:ext>
            </a:extLst>
          </p:cNvPr>
          <p:cNvSpPr>
            <a:spLocks noGrp="1"/>
          </p:cNvSpPr>
          <p:nvPr>
            <p:ph type="sldNum" sz="quarter" idx="12"/>
          </p:nvPr>
        </p:nvSpPr>
        <p:spPr/>
        <p:txBody>
          <a:bodyPr/>
          <a:lstStyle>
            <a:lvl1pPr>
              <a:defRPr/>
            </a:lvl1pPr>
          </a:lstStyle>
          <a:p>
            <a:fld id="{1A3F6DAE-3584-4F40-B2F1-84802CFA2258}" type="slidenum">
              <a:rPr lang="es-ES" altLang="es-MX"/>
              <a:pPr/>
              <a:t>‹Nr.›</a:t>
            </a:fld>
            <a:endParaRPr lang="es-ES" altLang="es-MX" dirty="0"/>
          </a:p>
        </p:txBody>
      </p:sp>
    </p:spTree>
    <p:extLst>
      <p:ext uri="{BB962C8B-B14F-4D97-AF65-F5344CB8AC3E}">
        <p14:creationId xmlns:p14="http://schemas.microsoft.com/office/powerpoint/2010/main" val="101444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a:extLst>
              <a:ext uri="{FF2B5EF4-FFF2-40B4-BE49-F238E27FC236}">
                <a16:creationId xmlns:a16="http://schemas.microsoft.com/office/drawing/2014/main" xmlns="" id="{73B0B607-A63C-4EC4-928F-418E2D6EB311}"/>
              </a:ext>
            </a:extLst>
          </p:cNvPr>
          <p:cNvSpPr>
            <a:spLocks noGrp="1"/>
          </p:cNvSpPr>
          <p:nvPr>
            <p:ph type="dt" sz="half" idx="10"/>
          </p:nvPr>
        </p:nvSpPr>
        <p:spPr/>
        <p:txBody>
          <a:bodyPr/>
          <a:lstStyle>
            <a:lvl1pPr>
              <a:defRPr/>
            </a:lvl1pPr>
          </a:lstStyle>
          <a:p>
            <a:fld id="{6A047846-21BB-4348-8C40-C900AD48AED6}" type="datetimeFigureOut">
              <a:rPr lang="es-ES" altLang="es-MX"/>
              <a:pPr/>
              <a:t>10/08/18</a:t>
            </a:fld>
            <a:endParaRPr lang="es-ES" altLang="es-MX" dirty="0"/>
          </a:p>
        </p:txBody>
      </p:sp>
      <p:sp>
        <p:nvSpPr>
          <p:cNvPr id="4" name="Marcador de pie de página 4">
            <a:extLst>
              <a:ext uri="{FF2B5EF4-FFF2-40B4-BE49-F238E27FC236}">
                <a16:creationId xmlns:a16="http://schemas.microsoft.com/office/drawing/2014/main" xmlns="" id="{196240B6-609D-4C5D-998C-3E5D5A78DEC8}"/>
              </a:ext>
            </a:extLst>
          </p:cNvPr>
          <p:cNvSpPr>
            <a:spLocks noGrp="1"/>
          </p:cNvSpPr>
          <p:nvPr>
            <p:ph type="ftr" sz="quarter" idx="11"/>
          </p:nvPr>
        </p:nvSpPr>
        <p:spPr/>
        <p:txBody>
          <a:bodyPr/>
          <a:lstStyle>
            <a:lvl1pPr>
              <a:defRPr/>
            </a:lvl1pPr>
          </a:lstStyle>
          <a:p>
            <a:pPr>
              <a:defRPr/>
            </a:pPr>
            <a:endParaRPr lang="es-ES" dirty="0"/>
          </a:p>
        </p:txBody>
      </p:sp>
      <p:sp>
        <p:nvSpPr>
          <p:cNvPr id="5" name="Marcador de número de diapositiva 5">
            <a:extLst>
              <a:ext uri="{FF2B5EF4-FFF2-40B4-BE49-F238E27FC236}">
                <a16:creationId xmlns:a16="http://schemas.microsoft.com/office/drawing/2014/main" xmlns="" id="{FB1D0C05-F965-4B44-9930-CA2453BAEC25}"/>
              </a:ext>
            </a:extLst>
          </p:cNvPr>
          <p:cNvSpPr>
            <a:spLocks noGrp="1"/>
          </p:cNvSpPr>
          <p:nvPr>
            <p:ph type="sldNum" sz="quarter" idx="12"/>
          </p:nvPr>
        </p:nvSpPr>
        <p:spPr/>
        <p:txBody>
          <a:bodyPr/>
          <a:lstStyle>
            <a:lvl1pPr>
              <a:defRPr/>
            </a:lvl1pPr>
          </a:lstStyle>
          <a:p>
            <a:fld id="{664681F4-516F-47C9-9281-C32A3E73F395}" type="slidenum">
              <a:rPr lang="es-ES" altLang="es-MX"/>
              <a:pPr/>
              <a:t>‹Nr.›</a:t>
            </a:fld>
            <a:endParaRPr lang="es-ES" altLang="es-MX" dirty="0"/>
          </a:p>
        </p:txBody>
      </p:sp>
    </p:spTree>
    <p:extLst>
      <p:ext uri="{BB962C8B-B14F-4D97-AF65-F5344CB8AC3E}">
        <p14:creationId xmlns:p14="http://schemas.microsoft.com/office/powerpoint/2010/main" val="3825816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xmlns="" id="{F4880B87-437F-43FB-8812-B4943A07D158}"/>
              </a:ext>
            </a:extLst>
          </p:cNvPr>
          <p:cNvSpPr>
            <a:spLocks noGrp="1"/>
          </p:cNvSpPr>
          <p:nvPr>
            <p:ph type="dt" sz="half" idx="10"/>
          </p:nvPr>
        </p:nvSpPr>
        <p:spPr/>
        <p:txBody>
          <a:bodyPr/>
          <a:lstStyle>
            <a:lvl1pPr>
              <a:defRPr/>
            </a:lvl1pPr>
          </a:lstStyle>
          <a:p>
            <a:fld id="{16ADB685-F83F-494B-9230-D73724D89FAC}" type="datetimeFigureOut">
              <a:rPr lang="es-ES" altLang="es-MX"/>
              <a:pPr/>
              <a:t>10/08/18</a:t>
            </a:fld>
            <a:endParaRPr lang="es-ES" altLang="es-MX" dirty="0"/>
          </a:p>
        </p:txBody>
      </p:sp>
      <p:sp>
        <p:nvSpPr>
          <p:cNvPr id="3" name="Marcador de pie de página 4">
            <a:extLst>
              <a:ext uri="{FF2B5EF4-FFF2-40B4-BE49-F238E27FC236}">
                <a16:creationId xmlns:a16="http://schemas.microsoft.com/office/drawing/2014/main" xmlns="" id="{5CCD1A8B-4281-4CC1-BC1A-F5E2B8F0146B}"/>
              </a:ext>
            </a:extLst>
          </p:cNvPr>
          <p:cNvSpPr>
            <a:spLocks noGrp="1"/>
          </p:cNvSpPr>
          <p:nvPr>
            <p:ph type="ftr" sz="quarter" idx="11"/>
          </p:nvPr>
        </p:nvSpPr>
        <p:spPr/>
        <p:txBody>
          <a:bodyPr/>
          <a:lstStyle>
            <a:lvl1pPr>
              <a:defRPr/>
            </a:lvl1pPr>
          </a:lstStyle>
          <a:p>
            <a:pPr>
              <a:defRPr/>
            </a:pPr>
            <a:endParaRPr lang="es-ES" dirty="0"/>
          </a:p>
        </p:txBody>
      </p:sp>
      <p:sp>
        <p:nvSpPr>
          <p:cNvPr id="4" name="Marcador de número de diapositiva 5">
            <a:extLst>
              <a:ext uri="{FF2B5EF4-FFF2-40B4-BE49-F238E27FC236}">
                <a16:creationId xmlns:a16="http://schemas.microsoft.com/office/drawing/2014/main" xmlns="" id="{4BAC1367-9D34-4777-AED4-87E87E41216C}"/>
              </a:ext>
            </a:extLst>
          </p:cNvPr>
          <p:cNvSpPr>
            <a:spLocks noGrp="1"/>
          </p:cNvSpPr>
          <p:nvPr>
            <p:ph type="sldNum" sz="quarter" idx="12"/>
          </p:nvPr>
        </p:nvSpPr>
        <p:spPr/>
        <p:txBody>
          <a:bodyPr/>
          <a:lstStyle>
            <a:lvl1pPr>
              <a:defRPr/>
            </a:lvl1pPr>
          </a:lstStyle>
          <a:p>
            <a:fld id="{15287B92-2C96-4B50-BE00-E1E8DCF7399E}" type="slidenum">
              <a:rPr lang="es-ES" altLang="es-MX"/>
              <a:pPr/>
              <a:t>‹Nr.›</a:t>
            </a:fld>
            <a:endParaRPr lang="es-ES" altLang="es-MX" dirty="0"/>
          </a:p>
        </p:txBody>
      </p:sp>
    </p:spTree>
    <p:extLst>
      <p:ext uri="{BB962C8B-B14F-4D97-AF65-F5344CB8AC3E}">
        <p14:creationId xmlns:p14="http://schemas.microsoft.com/office/powerpoint/2010/main" val="158296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xmlns="" id="{720F1C73-7DBC-4932-B8D3-F598EDA6F1EE}"/>
              </a:ext>
            </a:extLst>
          </p:cNvPr>
          <p:cNvSpPr>
            <a:spLocks noGrp="1"/>
          </p:cNvSpPr>
          <p:nvPr>
            <p:ph type="dt" sz="half" idx="10"/>
          </p:nvPr>
        </p:nvSpPr>
        <p:spPr/>
        <p:txBody>
          <a:bodyPr/>
          <a:lstStyle>
            <a:lvl1pPr>
              <a:defRPr/>
            </a:lvl1pPr>
          </a:lstStyle>
          <a:p>
            <a:fld id="{2BF17E0E-D142-45E4-AE6D-B4A93A3F8B21}" type="datetimeFigureOut">
              <a:rPr lang="es-ES" altLang="es-MX"/>
              <a:pPr/>
              <a:t>10/08/18</a:t>
            </a:fld>
            <a:endParaRPr lang="es-ES" altLang="es-MX" dirty="0"/>
          </a:p>
        </p:txBody>
      </p:sp>
      <p:sp>
        <p:nvSpPr>
          <p:cNvPr id="6" name="Marcador de pie de página 4">
            <a:extLst>
              <a:ext uri="{FF2B5EF4-FFF2-40B4-BE49-F238E27FC236}">
                <a16:creationId xmlns:a16="http://schemas.microsoft.com/office/drawing/2014/main" xmlns="" id="{421CA9C1-F1E0-47D5-A3AF-F56F48618B74}"/>
              </a:ext>
            </a:extLst>
          </p:cNvPr>
          <p:cNvSpPr>
            <a:spLocks noGrp="1"/>
          </p:cNvSpPr>
          <p:nvPr>
            <p:ph type="ftr" sz="quarter" idx="11"/>
          </p:nvPr>
        </p:nvSpPr>
        <p:spPr/>
        <p:txBody>
          <a:bodyPr/>
          <a:lstStyle>
            <a:lvl1pPr>
              <a:defRPr/>
            </a:lvl1pPr>
          </a:lstStyle>
          <a:p>
            <a:pPr>
              <a:defRPr/>
            </a:pPr>
            <a:endParaRPr lang="es-ES" dirty="0"/>
          </a:p>
        </p:txBody>
      </p:sp>
      <p:sp>
        <p:nvSpPr>
          <p:cNvPr id="7" name="Marcador de número de diapositiva 5">
            <a:extLst>
              <a:ext uri="{FF2B5EF4-FFF2-40B4-BE49-F238E27FC236}">
                <a16:creationId xmlns:a16="http://schemas.microsoft.com/office/drawing/2014/main" xmlns="" id="{A11367B2-4C2B-45DE-95E4-3C593DA1E2C6}"/>
              </a:ext>
            </a:extLst>
          </p:cNvPr>
          <p:cNvSpPr>
            <a:spLocks noGrp="1"/>
          </p:cNvSpPr>
          <p:nvPr>
            <p:ph type="sldNum" sz="quarter" idx="12"/>
          </p:nvPr>
        </p:nvSpPr>
        <p:spPr/>
        <p:txBody>
          <a:bodyPr/>
          <a:lstStyle>
            <a:lvl1pPr>
              <a:defRPr/>
            </a:lvl1pPr>
          </a:lstStyle>
          <a:p>
            <a:fld id="{5B575FF6-41BE-4801-AE23-5FC2569DCE78}" type="slidenum">
              <a:rPr lang="es-ES" altLang="es-MX"/>
              <a:pPr/>
              <a:t>‹Nr.›</a:t>
            </a:fld>
            <a:endParaRPr lang="es-ES" altLang="es-MX" dirty="0"/>
          </a:p>
        </p:txBody>
      </p:sp>
    </p:spTree>
    <p:extLst>
      <p:ext uri="{BB962C8B-B14F-4D97-AF65-F5344CB8AC3E}">
        <p14:creationId xmlns:p14="http://schemas.microsoft.com/office/powerpoint/2010/main" val="151399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xmlns="" id="{61BB91EC-6007-42C3-9B7A-7067B24481C4}"/>
              </a:ext>
            </a:extLst>
          </p:cNvPr>
          <p:cNvSpPr>
            <a:spLocks noGrp="1"/>
          </p:cNvSpPr>
          <p:nvPr>
            <p:ph type="dt" sz="half" idx="10"/>
          </p:nvPr>
        </p:nvSpPr>
        <p:spPr/>
        <p:txBody>
          <a:bodyPr/>
          <a:lstStyle>
            <a:lvl1pPr>
              <a:defRPr/>
            </a:lvl1pPr>
          </a:lstStyle>
          <a:p>
            <a:fld id="{06402CE6-4DF7-4437-86BD-7B8DA01B40E3}" type="datetimeFigureOut">
              <a:rPr lang="es-ES" altLang="es-MX"/>
              <a:pPr/>
              <a:t>10/08/18</a:t>
            </a:fld>
            <a:endParaRPr lang="es-ES" altLang="es-MX" dirty="0"/>
          </a:p>
        </p:txBody>
      </p:sp>
      <p:sp>
        <p:nvSpPr>
          <p:cNvPr id="6" name="Marcador de pie de página 4">
            <a:extLst>
              <a:ext uri="{FF2B5EF4-FFF2-40B4-BE49-F238E27FC236}">
                <a16:creationId xmlns:a16="http://schemas.microsoft.com/office/drawing/2014/main" xmlns="" id="{92CA5990-85B7-4F2E-B76D-F37C55C2DF23}"/>
              </a:ext>
            </a:extLst>
          </p:cNvPr>
          <p:cNvSpPr>
            <a:spLocks noGrp="1"/>
          </p:cNvSpPr>
          <p:nvPr>
            <p:ph type="ftr" sz="quarter" idx="11"/>
          </p:nvPr>
        </p:nvSpPr>
        <p:spPr/>
        <p:txBody>
          <a:bodyPr/>
          <a:lstStyle>
            <a:lvl1pPr>
              <a:defRPr/>
            </a:lvl1pPr>
          </a:lstStyle>
          <a:p>
            <a:pPr>
              <a:defRPr/>
            </a:pPr>
            <a:endParaRPr lang="es-ES" dirty="0"/>
          </a:p>
        </p:txBody>
      </p:sp>
      <p:sp>
        <p:nvSpPr>
          <p:cNvPr id="7" name="Marcador de número de diapositiva 5">
            <a:extLst>
              <a:ext uri="{FF2B5EF4-FFF2-40B4-BE49-F238E27FC236}">
                <a16:creationId xmlns:a16="http://schemas.microsoft.com/office/drawing/2014/main" xmlns="" id="{4CF050FD-BA4E-41C8-A024-BB5FBA73445D}"/>
              </a:ext>
            </a:extLst>
          </p:cNvPr>
          <p:cNvSpPr>
            <a:spLocks noGrp="1"/>
          </p:cNvSpPr>
          <p:nvPr>
            <p:ph type="sldNum" sz="quarter" idx="12"/>
          </p:nvPr>
        </p:nvSpPr>
        <p:spPr/>
        <p:txBody>
          <a:bodyPr/>
          <a:lstStyle>
            <a:lvl1pPr>
              <a:defRPr/>
            </a:lvl1pPr>
          </a:lstStyle>
          <a:p>
            <a:fld id="{94E86E6E-E65C-40C6-A395-1EF17012A427}" type="slidenum">
              <a:rPr lang="es-ES" altLang="es-MX"/>
              <a:pPr/>
              <a:t>‹Nr.›</a:t>
            </a:fld>
            <a:endParaRPr lang="es-ES" altLang="es-MX" dirty="0"/>
          </a:p>
        </p:txBody>
      </p:sp>
    </p:spTree>
    <p:extLst>
      <p:ext uri="{BB962C8B-B14F-4D97-AF65-F5344CB8AC3E}">
        <p14:creationId xmlns:p14="http://schemas.microsoft.com/office/powerpoint/2010/main" val="25813557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xmlns="" id="{98B2F5BA-1895-42FA-A81F-8219A251F6CF}"/>
              </a:ext>
            </a:extLst>
          </p:cNvPr>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a:extLst>
              <a:ext uri="{FF2B5EF4-FFF2-40B4-BE49-F238E27FC236}">
                <a16:creationId xmlns:a16="http://schemas.microsoft.com/office/drawing/2014/main" xmlns="" id="{EC33070B-E7F3-4FEB-B12C-EFC70EB0485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a:t>Haga clic para modificar el estilo de texto del patrón</a:t>
            </a:r>
          </a:p>
          <a:p>
            <a:pPr lvl="1"/>
            <a:r>
              <a:rPr lang="es-ES_tradnl" altLang="es-MX"/>
              <a:t>Segundo nivel</a:t>
            </a:r>
          </a:p>
          <a:p>
            <a:pPr lvl="2"/>
            <a:r>
              <a:rPr lang="es-ES_tradnl" altLang="es-MX"/>
              <a:t>Tercer nivel</a:t>
            </a:r>
          </a:p>
          <a:p>
            <a:pPr lvl="3"/>
            <a:r>
              <a:rPr lang="es-ES_tradnl" altLang="es-MX"/>
              <a:t>Cuarto nivel</a:t>
            </a:r>
          </a:p>
          <a:p>
            <a:pPr lvl="4"/>
            <a:r>
              <a:rPr lang="es-ES_tradnl" altLang="es-MX"/>
              <a:t>Quinto nivel</a:t>
            </a:r>
            <a:endParaRPr lang="es-ES" altLang="es-MX"/>
          </a:p>
        </p:txBody>
      </p:sp>
      <p:sp>
        <p:nvSpPr>
          <p:cNvPr id="4" name="Marcador de fecha 3">
            <a:extLst>
              <a:ext uri="{FF2B5EF4-FFF2-40B4-BE49-F238E27FC236}">
                <a16:creationId xmlns:a16="http://schemas.microsoft.com/office/drawing/2014/main" xmlns="" id="{BCEE4252-391A-49B2-97FE-386EA977A8D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Myriad Pro" charset="0"/>
              </a:defRPr>
            </a:lvl1pPr>
          </a:lstStyle>
          <a:p>
            <a:fld id="{269FFBF5-A606-4C4D-8A6A-CD75EF3BBAE4}" type="datetimeFigureOut">
              <a:rPr lang="es-ES" altLang="es-MX"/>
              <a:pPr/>
              <a:t>10/08/18</a:t>
            </a:fld>
            <a:endParaRPr lang="es-ES" altLang="es-MX" dirty="0"/>
          </a:p>
        </p:txBody>
      </p:sp>
      <p:sp>
        <p:nvSpPr>
          <p:cNvPr id="5" name="Marcador de pie de página 4">
            <a:extLst>
              <a:ext uri="{FF2B5EF4-FFF2-40B4-BE49-F238E27FC236}">
                <a16:creationId xmlns:a16="http://schemas.microsoft.com/office/drawing/2014/main" xmlns="" id="{72B99260-A014-49E0-84C5-75EB4EA117B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a:solidFill>
                  <a:schemeClr val="tx1">
                    <a:tint val="75000"/>
                  </a:schemeClr>
                </a:solidFill>
                <a:latin typeface="Myriad Pro"/>
                <a:ea typeface="+mn-ea"/>
                <a:cs typeface="Myriad Pro"/>
              </a:defRPr>
            </a:lvl1pPr>
          </a:lstStyle>
          <a:p>
            <a:pPr>
              <a:defRPr/>
            </a:pPr>
            <a:endParaRPr lang="es-ES" dirty="0"/>
          </a:p>
        </p:txBody>
      </p:sp>
      <p:sp>
        <p:nvSpPr>
          <p:cNvPr id="6" name="Marcador de número de diapositiva 5">
            <a:extLst>
              <a:ext uri="{FF2B5EF4-FFF2-40B4-BE49-F238E27FC236}">
                <a16:creationId xmlns:a16="http://schemas.microsoft.com/office/drawing/2014/main" xmlns="" id="{BD306733-D515-4424-BFFF-81BA5EC5892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charset="0"/>
              </a:defRPr>
            </a:lvl1pPr>
          </a:lstStyle>
          <a:p>
            <a:fld id="{51D2A773-7BC7-4895-9DBB-C194693D8887}" type="slidenum">
              <a:rPr lang="es-ES" altLang="es-MX"/>
              <a:pPr/>
              <a:t>‹Nr.›</a:t>
            </a:fld>
            <a:endParaRPr lang="es-ES" altLang="es-MX" dirty="0"/>
          </a:p>
        </p:txBody>
      </p:sp>
    </p:spTree>
  </p:cSld>
  <p:clrMap bg1="lt1" tx1="dk1" bg2="lt2" tx2="dk2" accent1="accent1" accent2="accent2" accent3="accent3" accent4="accent4" accent5="accent5" accent6="accent6" hlink="hlink" folHlink="folHlink"/>
  <p:sldLayoutIdLst>
    <p:sldLayoutId id="2147483687"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Lst>
  <p:txStyles>
    <p:title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4"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1" Type="http://schemas.openxmlformats.org/officeDocument/2006/relationships/image" Target="../media/image24.png"/><Relationship Id="rId12" Type="http://schemas.openxmlformats.org/officeDocument/2006/relationships/image" Target="../media/image25.png"/><Relationship Id="rId13" Type="http://schemas.openxmlformats.org/officeDocument/2006/relationships/image" Target="../media/image26.png"/><Relationship Id="rId14" Type="http://schemas.openxmlformats.org/officeDocument/2006/relationships/image" Target="../media/image27.png"/><Relationship Id="rId1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tif"/><Relationship Id="rId3"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215107" y="3231288"/>
            <a:ext cx="7108822" cy="954107"/>
          </a:xfrm>
          <a:prstGeom prst="rect">
            <a:avLst/>
          </a:prstGeom>
          <a:noFill/>
        </p:spPr>
        <p:txBody>
          <a:bodyPr wrap="square">
            <a:spAutoFit/>
          </a:bodyPr>
          <a:lstStyle/>
          <a:p>
            <a:pPr>
              <a:defRPr/>
            </a:pPr>
            <a:r>
              <a:rPr lang="es-MX" sz="2800" dirty="0">
                <a:solidFill>
                  <a:schemeClr val="bg1">
                    <a:lumMod val="50000"/>
                  </a:schemeClr>
                </a:solidFill>
                <a:latin typeface="Gill Sans"/>
                <a:ea typeface="ＭＳ Ｐゴシック" pitchFamily="-109" charset="-128"/>
              </a:rPr>
              <a:t>Estudio Hidrológico e Hidráulico en la cuenca “El Barreal” en Ciudad Juárez, Chihuahua</a:t>
            </a:r>
          </a:p>
        </p:txBody>
      </p:sp>
    </p:spTree>
    <p:extLst>
      <p:ext uri="{BB962C8B-B14F-4D97-AF65-F5344CB8AC3E}">
        <p14:creationId xmlns:p14="http://schemas.microsoft.com/office/powerpoint/2010/main" val="41824033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0847" y="3279058"/>
            <a:ext cx="7108822" cy="523220"/>
          </a:xfrm>
          <a:prstGeom prst="rect">
            <a:avLst/>
          </a:prstGeom>
          <a:noFill/>
        </p:spPr>
        <p:txBody>
          <a:bodyPr wrap="square">
            <a:spAutoFit/>
          </a:bodyPr>
          <a:lstStyle/>
          <a:p>
            <a:pPr>
              <a:defRPr/>
            </a:pPr>
            <a:r>
              <a:rPr lang="es-MX" sz="2800" dirty="0">
                <a:solidFill>
                  <a:schemeClr val="bg1">
                    <a:lumMod val="50000"/>
                  </a:schemeClr>
                </a:solidFill>
                <a:latin typeface="Gill Sans"/>
                <a:ea typeface="ＭＳ Ｐゴシック" pitchFamily="-109" charset="-128"/>
              </a:rPr>
              <a:t>Preguntas recibidas en tiempo y forma</a:t>
            </a:r>
          </a:p>
        </p:txBody>
      </p:sp>
    </p:spTree>
    <p:extLst>
      <p:ext uri="{BB962C8B-B14F-4D97-AF65-F5344CB8AC3E}">
        <p14:creationId xmlns:p14="http://schemas.microsoft.com/office/powerpoint/2010/main" val="17958078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4278094"/>
          </a:xfrm>
          <a:prstGeom prst="rect">
            <a:avLst/>
          </a:prstGeom>
          <a:noFill/>
        </p:spPr>
        <p:txBody>
          <a:bodyPr wrap="square" rtlCol="0">
            <a:spAutoFit/>
          </a:bodyPr>
          <a:lstStyle/>
          <a:p>
            <a:r>
              <a:rPr lang="es-ES_tradnl" sz="1600" dirty="0">
                <a:latin typeface="Gill Sans"/>
                <a:cs typeface="Gill Sans"/>
              </a:rPr>
              <a:t>Al lunes 6 de agosto</a:t>
            </a:r>
            <a:r>
              <a:rPr lang="es-ES_tradnl" sz="1600" dirty="0" smtClean="0">
                <a:latin typeface="Gill Sans"/>
                <a:cs typeface="Gill Sans"/>
              </a:rPr>
              <a:t>, fecha l</a:t>
            </a:r>
            <a:r>
              <a:rPr lang="es-ES_tradnl" sz="1600" dirty="0" smtClean="0">
                <a:latin typeface="Gill Sans"/>
                <a:cs typeface="Gill Sans"/>
              </a:rPr>
              <a:t>ímite </a:t>
            </a:r>
            <a:r>
              <a:rPr lang="es-ES_tradnl" sz="1600" dirty="0" smtClean="0">
                <a:latin typeface="Gill Sans"/>
                <a:cs typeface="Gill Sans"/>
              </a:rPr>
              <a:t>establecida para hacer llegar las preguntas adicionales, </a:t>
            </a:r>
            <a:r>
              <a:rPr lang="es-ES_tradnl" sz="1600" dirty="0">
                <a:latin typeface="Gill Sans"/>
                <a:cs typeface="Gill Sans"/>
              </a:rPr>
              <a:t>se recibieron un total de </a:t>
            </a:r>
            <a:r>
              <a:rPr lang="es-ES_tradnl" sz="1600" dirty="0" smtClean="0">
                <a:latin typeface="Gill Sans"/>
                <a:cs typeface="Gill Sans"/>
              </a:rPr>
              <a:t>27</a:t>
            </a:r>
            <a:r>
              <a:rPr lang="es-ES_tradnl" sz="1600" dirty="0" smtClean="0">
                <a:latin typeface="Gill Sans"/>
                <a:cs typeface="Gill Sans"/>
              </a:rPr>
              <a:t> </a:t>
            </a:r>
            <a:r>
              <a:rPr lang="es-ES_tradnl" sz="1600" dirty="0">
                <a:latin typeface="Gill Sans"/>
                <a:cs typeface="Gill Sans"/>
              </a:rPr>
              <a:t>preguntas: </a:t>
            </a:r>
          </a:p>
          <a:p>
            <a:pPr marL="285750" indent="-285750">
              <a:buFont typeface="Arial"/>
              <a:buChar char="•"/>
            </a:pPr>
            <a:r>
              <a:rPr lang="es-ES_tradnl" sz="1600" dirty="0" smtClean="0">
                <a:solidFill>
                  <a:schemeClr val="bg1">
                    <a:lumMod val="50000"/>
                  </a:schemeClr>
                </a:solidFill>
                <a:latin typeface="Gill Sans"/>
                <a:cs typeface="Gill Sans"/>
              </a:rPr>
              <a:t>16 </a:t>
            </a:r>
            <a:r>
              <a:rPr lang="es-ES_tradnl" sz="1600" dirty="0">
                <a:solidFill>
                  <a:schemeClr val="bg1">
                    <a:lumMod val="50000"/>
                  </a:schemeClr>
                </a:solidFill>
                <a:latin typeface="Gill Sans"/>
                <a:cs typeface="Gill Sans"/>
              </a:rPr>
              <a:t>levantadas durante la sesión del 2 de agosto </a:t>
            </a:r>
          </a:p>
          <a:p>
            <a:pPr marL="285750" indent="-285750">
              <a:buFont typeface="Arial"/>
              <a:buChar char="•"/>
            </a:pPr>
            <a:r>
              <a:rPr lang="es-ES_tradnl" sz="1600" dirty="0" smtClean="0">
                <a:solidFill>
                  <a:schemeClr val="bg1">
                    <a:lumMod val="50000"/>
                  </a:schemeClr>
                </a:solidFill>
                <a:latin typeface="Gill Sans"/>
                <a:cs typeface="Gill Sans"/>
              </a:rPr>
              <a:t>5 </a:t>
            </a:r>
            <a:r>
              <a:rPr lang="es-ES_tradnl" sz="1600" dirty="0">
                <a:solidFill>
                  <a:schemeClr val="bg1">
                    <a:lumMod val="50000"/>
                  </a:schemeClr>
                </a:solidFill>
                <a:latin typeface="Gill Sans"/>
                <a:cs typeface="Gill Sans"/>
              </a:rPr>
              <a:t>recibidas en correo electrónico </a:t>
            </a:r>
            <a:r>
              <a:rPr lang="es-ES_tradnl" sz="1600" dirty="0" smtClean="0">
                <a:solidFill>
                  <a:schemeClr val="bg1">
                    <a:lumMod val="50000"/>
                  </a:schemeClr>
                </a:solidFill>
                <a:latin typeface="Gill Sans"/>
                <a:cs typeface="Gill Sans"/>
              </a:rPr>
              <a:t>de Oscar Omar Valladares Márquez (URBI) el 6 de agosto a las 15:54 </a:t>
            </a:r>
            <a:r>
              <a:rPr lang="es-ES_tradnl" sz="1600" dirty="0" err="1" smtClean="0">
                <a:solidFill>
                  <a:schemeClr val="bg1">
                    <a:lumMod val="50000"/>
                  </a:schemeClr>
                </a:solidFill>
                <a:latin typeface="Gill Sans"/>
                <a:cs typeface="Gill Sans"/>
              </a:rPr>
              <a:t>hrs</a:t>
            </a:r>
            <a:endParaRPr lang="es-ES_tradnl" sz="1600" dirty="0">
              <a:solidFill>
                <a:schemeClr val="bg1">
                  <a:lumMod val="50000"/>
                </a:schemeClr>
              </a:solidFill>
              <a:latin typeface="Gill Sans"/>
              <a:cs typeface="Gill Sans"/>
            </a:endParaRPr>
          </a:p>
          <a:p>
            <a:pPr marL="285750" indent="-285750">
              <a:buFont typeface="Arial"/>
              <a:buChar char="•"/>
            </a:pPr>
            <a:r>
              <a:rPr lang="es-ES_tradnl" sz="1600" dirty="0" smtClean="0">
                <a:solidFill>
                  <a:schemeClr val="bg1">
                    <a:lumMod val="50000"/>
                  </a:schemeClr>
                </a:solidFill>
                <a:latin typeface="Gill Sans"/>
                <a:cs typeface="Gill Sans"/>
              </a:rPr>
              <a:t>4 </a:t>
            </a:r>
            <a:r>
              <a:rPr lang="es-ES_tradnl" sz="1600" dirty="0">
                <a:solidFill>
                  <a:schemeClr val="bg1">
                    <a:lumMod val="50000"/>
                  </a:schemeClr>
                </a:solidFill>
                <a:latin typeface="Gill Sans"/>
                <a:cs typeface="Gill Sans"/>
              </a:rPr>
              <a:t>recibidas en correo </a:t>
            </a:r>
            <a:r>
              <a:rPr lang="es-ES_tradnl" sz="1600" dirty="0" smtClean="0">
                <a:solidFill>
                  <a:schemeClr val="bg1">
                    <a:lumMod val="50000"/>
                  </a:schemeClr>
                </a:solidFill>
                <a:latin typeface="Gill Sans"/>
                <a:cs typeface="Gill Sans"/>
              </a:rPr>
              <a:t>electrónico de Gerardo </a:t>
            </a:r>
            <a:r>
              <a:rPr lang="es-ES_tradnl" sz="1600" dirty="0" err="1" smtClean="0">
                <a:solidFill>
                  <a:schemeClr val="bg1">
                    <a:lumMod val="50000"/>
                  </a:schemeClr>
                </a:solidFill>
                <a:latin typeface="Gill Sans"/>
                <a:cs typeface="Gill Sans"/>
              </a:rPr>
              <a:t>Guemez</a:t>
            </a:r>
            <a:r>
              <a:rPr lang="es-ES_tradnl" sz="1600" dirty="0" smtClean="0">
                <a:solidFill>
                  <a:schemeClr val="bg1">
                    <a:lumMod val="50000"/>
                  </a:schemeClr>
                </a:solidFill>
                <a:latin typeface="Gill Sans"/>
                <a:cs typeface="Gill Sans"/>
              </a:rPr>
              <a:t> Sarre (SADASI) el 3 de agosto a las 17:13 </a:t>
            </a:r>
            <a:r>
              <a:rPr lang="es-ES_tradnl" sz="1600" dirty="0" err="1" smtClean="0">
                <a:solidFill>
                  <a:schemeClr val="bg1">
                    <a:lumMod val="50000"/>
                  </a:schemeClr>
                </a:solidFill>
                <a:latin typeface="Gill Sans"/>
                <a:cs typeface="Gill Sans"/>
              </a:rPr>
              <a:t>hrs</a:t>
            </a:r>
            <a:endParaRPr lang="es-ES_tradnl" sz="1600" dirty="0" smtClean="0">
              <a:solidFill>
                <a:schemeClr val="bg1">
                  <a:lumMod val="50000"/>
                </a:schemeClr>
              </a:solidFill>
              <a:latin typeface="Gill Sans"/>
              <a:cs typeface="Gill Sans"/>
            </a:endParaRPr>
          </a:p>
          <a:p>
            <a:pPr marL="285750" indent="-285750">
              <a:buFont typeface="Arial"/>
              <a:buChar char="•"/>
            </a:pPr>
            <a:r>
              <a:rPr lang="es-ES_tradnl" sz="1600" dirty="0" smtClean="0">
                <a:solidFill>
                  <a:schemeClr val="bg1">
                    <a:lumMod val="50000"/>
                  </a:schemeClr>
                </a:solidFill>
                <a:latin typeface="Gill Sans"/>
                <a:cs typeface="Gill Sans"/>
              </a:rPr>
              <a:t>2 recibidas en correo elect</a:t>
            </a:r>
            <a:r>
              <a:rPr lang="es-ES_tradnl" sz="1600" dirty="0" smtClean="0">
                <a:solidFill>
                  <a:schemeClr val="bg1">
                    <a:lumMod val="50000"/>
                  </a:schemeClr>
                </a:solidFill>
                <a:latin typeface="Gill Sans"/>
                <a:cs typeface="Gill Sans"/>
              </a:rPr>
              <a:t>rónico de Miguel Zavala (SADASI)  el 6 de agosto a las 18:42 </a:t>
            </a:r>
            <a:r>
              <a:rPr lang="es-ES_tradnl" sz="1600" dirty="0" err="1" smtClean="0">
                <a:solidFill>
                  <a:schemeClr val="bg1">
                    <a:lumMod val="50000"/>
                  </a:schemeClr>
                </a:solidFill>
                <a:latin typeface="Gill Sans"/>
                <a:cs typeface="Gill Sans"/>
              </a:rPr>
              <a:t>hrs</a:t>
            </a:r>
            <a:endParaRPr lang="es-ES_tradnl" sz="1600" dirty="0">
              <a:solidFill>
                <a:schemeClr val="bg1">
                  <a:lumMod val="50000"/>
                </a:schemeClr>
              </a:solidFill>
              <a:latin typeface="Gill Sans"/>
              <a:cs typeface="Gill Sans"/>
            </a:endParaRPr>
          </a:p>
          <a:p>
            <a:endParaRPr lang="es-ES_tradnl" sz="1600" dirty="0">
              <a:latin typeface="Gill Sans"/>
              <a:cs typeface="Gill Sans"/>
            </a:endParaRPr>
          </a:p>
          <a:p>
            <a:pPr algn="just"/>
            <a:r>
              <a:rPr lang="es-ES_tradnl" sz="1600" dirty="0">
                <a:latin typeface="Gill Sans"/>
                <a:cs typeface="Gill Sans"/>
              </a:rPr>
              <a:t>Por otro lado, se recibieron </a:t>
            </a:r>
            <a:r>
              <a:rPr lang="es-ES_tradnl" sz="1600" dirty="0" smtClean="0">
                <a:latin typeface="Gill Sans"/>
                <a:cs typeface="Gill Sans"/>
              </a:rPr>
              <a:t>solicitudes de aclaraciones fuera </a:t>
            </a:r>
            <a:r>
              <a:rPr lang="es-ES_tradnl" sz="1600" dirty="0">
                <a:latin typeface="Gill Sans"/>
                <a:cs typeface="Gill Sans"/>
              </a:rPr>
              <a:t>de tiempo, las cuales serán respondidas de manera individual de acuerdo al calendario de reuniones propuesto al final de esta presentación. </a:t>
            </a:r>
          </a:p>
          <a:p>
            <a:endParaRPr lang="es-ES_tradnl" sz="1600" dirty="0">
              <a:latin typeface="Gill Sans"/>
              <a:cs typeface="Gill Sans"/>
            </a:endParaRPr>
          </a:p>
          <a:p>
            <a:pPr algn="just"/>
            <a:r>
              <a:rPr lang="es-ES_tradnl" sz="1600" dirty="0">
                <a:latin typeface="Gill Sans"/>
                <a:cs typeface="Gill Sans"/>
              </a:rPr>
              <a:t>Las preguntas recibidas fueron divididas por aquellas que serían respondidas por el CENAPRED, y por aquellas que son competencia del INFONAVIT. </a:t>
            </a:r>
          </a:p>
          <a:p>
            <a:r>
              <a:rPr lang="es-ES_tradnl" sz="1600" dirty="0">
                <a:latin typeface="Gill Sans"/>
                <a:cs typeface="Gill Sans"/>
              </a:rPr>
              <a:t/>
            </a:r>
            <a:br>
              <a:rPr lang="es-ES_tradnl" sz="1600" dirty="0">
                <a:latin typeface="Gill Sans"/>
                <a:cs typeface="Gill Sans"/>
              </a:rPr>
            </a:br>
            <a:r>
              <a:rPr lang="es-ES_tradnl" sz="1600" dirty="0">
                <a:latin typeface="Gill Sans"/>
                <a:cs typeface="Gill Sans"/>
              </a:rPr>
              <a:t>A continuación se presentan las preguntas recibidas en tiempo y forma</a:t>
            </a:r>
            <a:endParaRPr lang="es-MX" sz="1600" dirty="0">
              <a:latin typeface="Gill Sans"/>
              <a:cs typeface="Gill Sans"/>
            </a:endParaRPr>
          </a:p>
          <a:p>
            <a:pPr algn="just"/>
            <a:endParaRPr lang="es-ES" sz="1600" dirty="0">
              <a:latin typeface="Gill Sans"/>
              <a:cs typeface="Gill Sans"/>
            </a:endParaRPr>
          </a:p>
        </p:txBody>
      </p:sp>
    </p:spTree>
    <p:extLst>
      <p:ext uri="{BB962C8B-B14F-4D97-AF65-F5344CB8AC3E}">
        <p14:creationId xmlns:p14="http://schemas.microsoft.com/office/powerpoint/2010/main" val="21803605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3785652"/>
          </a:xfrm>
          <a:prstGeom prst="rect">
            <a:avLst/>
          </a:prstGeom>
          <a:noFill/>
        </p:spPr>
        <p:txBody>
          <a:bodyPr wrap="square" rtlCol="0">
            <a:spAutoFit/>
          </a:bodyPr>
          <a:lstStyle/>
          <a:p>
            <a:r>
              <a:rPr lang="es-ES" sz="1600" dirty="0">
                <a:latin typeface="Gill Sans"/>
                <a:cs typeface="Gill Sans"/>
              </a:rPr>
              <a:t>A PRESENTAR POR CENAPRED…</a:t>
            </a:r>
          </a:p>
          <a:p>
            <a:endParaRPr lang="es-ES" sz="1600" dirty="0">
              <a:latin typeface="Gill Sans"/>
              <a:cs typeface="Gill Sans"/>
            </a:endParaRPr>
          </a:p>
          <a:p>
            <a:r>
              <a:rPr lang="es-ES" sz="1600" dirty="0">
                <a:solidFill>
                  <a:srgbClr val="3366FF"/>
                </a:solidFill>
                <a:latin typeface="Gill Sans"/>
                <a:cs typeface="Gill Sans"/>
              </a:rPr>
              <a:t>Sobre </a:t>
            </a:r>
            <a:r>
              <a:rPr lang="es-ES" sz="1600" dirty="0" smtClean="0">
                <a:solidFill>
                  <a:srgbClr val="3366FF"/>
                </a:solidFill>
                <a:latin typeface="Gill Sans"/>
                <a:cs typeface="Gill Sans"/>
              </a:rPr>
              <a:t>los </a:t>
            </a:r>
            <a:r>
              <a:rPr lang="es-ES" sz="1600" dirty="0">
                <a:solidFill>
                  <a:srgbClr val="3366FF"/>
                </a:solidFill>
                <a:latin typeface="Gill Sans"/>
                <a:cs typeface="Gill Sans"/>
              </a:rPr>
              <a:t>polígonos: </a:t>
            </a:r>
          </a:p>
          <a:p>
            <a:endParaRPr lang="es-ES" sz="1600" dirty="0">
              <a:latin typeface="Gill Sans"/>
              <a:cs typeface="Gill Sans"/>
            </a:endParaRPr>
          </a:p>
          <a:p>
            <a:r>
              <a:rPr lang="es-ES" sz="1600" dirty="0">
                <a:latin typeface="Gill Sans"/>
                <a:cs typeface="Gill Sans"/>
              </a:rPr>
              <a:t>SADASI (recibidas por correo electrónico el 3 de agosto a las 17:10 hrs)</a:t>
            </a:r>
          </a:p>
          <a:p>
            <a:pPr marL="285750" lvl="0" indent="-285750" algn="just">
              <a:buFont typeface="Arial"/>
              <a:buChar char="•"/>
            </a:pPr>
            <a:r>
              <a:rPr lang="es-ES" sz="1600" dirty="0">
                <a:solidFill>
                  <a:schemeClr val="bg1">
                    <a:lumMod val="50000"/>
                  </a:schemeClr>
                </a:solidFill>
                <a:latin typeface="Gill Sans"/>
                <a:cs typeface="Gill Sans"/>
              </a:rPr>
              <a:t>¿Por qué se restringe la construcción de todo el polígono 191 si en el “Estudio Hidrológico e hidráulico en la zona Norte y Sur de la Cuenca de El Barreal en Ciudad Juárez, Chihuahua”, en el capítulo 8 de Estrategia de Solución Local, en la página 61 donde se realiza la recomendación para la “Solución Local del Polígono 191” se estipula que “La solución para esta zona de inundación es la preservación de las zonas lagunares que previenen de la parte suroeste de la cuenca El Barreal”?  En el mismo capítulo se muestra dicha zona lagunar en la imagen VIII.13, la cual abarca solamente, aproximadamente, el 10% de la AGEB. De esta manera queda muy identificada la zona lagunar que debe ser preservada y no se hace ninguna recomendación relativa a la detención del desarrollo en toda la AGEB.</a:t>
            </a:r>
            <a:endParaRPr lang="es-MX" sz="1600" dirty="0">
              <a:solidFill>
                <a:schemeClr val="bg1">
                  <a:lumMod val="50000"/>
                </a:schemeClr>
              </a:solidFill>
              <a:latin typeface="Gill Sans"/>
              <a:cs typeface="Gill Sans"/>
            </a:endParaRPr>
          </a:p>
          <a:p>
            <a:endParaRPr lang="es-ES" sz="1600" dirty="0">
              <a:latin typeface="Gill Sans"/>
              <a:cs typeface="Gill Sans"/>
            </a:endParaRPr>
          </a:p>
        </p:txBody>
      </p:sp>
    </p:spTree>
    <p:extLst>
      <p:ext uri="{BB962C8B-B14F-4D97-AF65-F5344CB8AC3E}">
        <p14:creationId xmlns:p14="http://schemas.microsoft.com/office/powerpoint/2010/main" val="21355159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3785652"/>
          </a:xfrm>
          <a:prstGeom prst="rect">
            <a:avLst/>
          </a:prstGeom>
          <a:noFill/>
        </p:spPr>
        <p:txBody>
          <a:bodyPr wrap="square" rtlCol="0">
            <a:spAutoFit/>
          </a:bodyPr>
          <a:lstStyle/>
          <a:p>
            <a:r>
              <a:rPr lang="es-ES" sz="1600" dirty="0">
                <a:latin typeface="Gill Sans"/>
                <a:cs typeface="Gill Sans"/>
              </a:rPr>
              <a:t>A PRESENTAR POR CENAPRED…</a:t>
            </a:r>
          </a:p>
          <a:p>
            <a:endParaRPr lang="es-ES" sz="1600" dirty="0">
              <a:latin typeface="Gill Sans"/>
              <a:cs typeface="Gill Sans"/>
            </a:endParaRPr>
          </a:p>
          <a:p>
            <a:r>
              <a:rPr lang="es-ES" sz="1600" dirty="0">
                <a:solidFill>
                  <a:srgbClr val="3366FF"/>
                </a:solidFill>
                <a:latin typeface="Gill Sans"/>
                <a:cs typeface="Gill Sans"/>
              </a:rPr>
              <a:t>Sobre </a:t>
            </a:r>
            <a:r>
              <a:rPr lang="es-ES" sz="1600" dirty="0" smtClean="0">
                <a:solidFill>
                  <a:srgbClr val="3366FF"/>
                </a:solidFill>
                <a:latin typeface="Gill Sans"/>
                <a:cs typeface="Gill Sans"/>
              </a:rPr>
              <a:t>los </a:t>
            </a:r>
            <a:r>
              <a:rPr lang="es-ES" sz="1600" dirty="0">
                <a:solidFill>
                  <a:srgbClr val="3366FF"/>
                </a:solidFill>
                <a:latin typeface="Gill Sans"/>
                <a:cs typeface="Gill Sans"/>
              </a:rPr>
              <a:t>polígonos: </a:t>
            </a:r>
          </a:p>
          <a:p>
            <a:endParaRPr lang="es-ES" sz="1600" dirty="0">
              <a:latin typeface="Gill Sans"/>
              <a:cs typeface="Gill Sans"/>
            </a:endParaRPr>
          </a:p>
          <a:p>
            <a:r>
              <a:rPr lang="es-ES" sz="1600" dirty="0">
                <a:latin typeface="Gill Sans"/>
                <a:cs typeface="Gill Sans"/>
              </a:rPr>
              <a:t>URBI (Pregunta planteada el 2 de agosto en la presentación)</a:t>
            </a:r>
          </a:p>
          <a:p>
            <a:pPr marL="285750" lvl="0" indent="-285750">
              <a:buFont typeface="Arial"/>
              <a:buChar char="•"/>
            </a:pPr>
            <a:r>
              <a:rPr lang="es-ES_tradnl" sz="1600" dirty="0">
                <a:solidFill>
                  <a:schemeClr val="bg1">
                    <a:lumMod val="50000"/>
                  </a:schemeClr>
                </a:solidFill>
                <a:latin typeface="Gill Sans"/>
                <a:cs typeface="Gill Sans"/>
              </a:rPr>
              <a:t>Homologar criterios para saber lo que está en riesgo. </a:t>
            </a:r>
            <a:endParaRPr lang="es-MX" sz="1600" dirty="0">
              <a:solidFill>
                <a:schemeClr val="bg1">
                  <a:lumMod val="50000"/>
                </a:schemeClr>
              </a:solidFill>
              <a:latin typeface="Gill Sans"/>
              <a:cs typeface="Gill Sans"/>
            </a:endParaRPr>
          </a:p>
          <a:p>
            <a:endParaRPr lang="es-ES" sz="1600" dirty="0">
              <a:latin typeface="Gill Sans"/>
              <a:cs typeface="Gill Sans"/>
            </a:endParaRPr>
          </a:p>
          <a:p>
            <a:r>
              <a:rPr lang="es-ES" sz="1600" dirty="0">
                <a:latin typeface="Gill Sans"/>
                <a:cs typeface="Gill Sans"/>
              </a:rPr>
              <a:t>SADASI JUÁREZ (Pregunta planteada el 2 de agosto en la presentación)</a:t>
            </a:r>
          </a:p>
          <a:p>
            <a:pPr marL="285750" indent="-285750" algn="just">
              <a:buFont typeface="Arial"/>
              <a:buChar char="•"/>
            </a:pPr>
            <a:r>
              <a:rPr lang="es-ES" sz="1600" dirty="0">
                <a:solidFill>
                  <a:schemeClr val="bg1">
                    <a:lumMod val="50000"/>
                  </a:schemeClr>
                </a:solidFill>
                <a:latin typeface="Gill Sans"/>
                <a:cs typeface="Gill Sans"/>
              </a:rPr>
              <a:t>Al existir un 5% de mancha de agua del polígono de la zona lacustre, solicita confirmar si se está vetando todo el polígono 191, aun cuando no hay un riesgo inminente de inundación?</a:t>
            </a:r>
            <a:endParaRPr lang="es-MX" sz="1600" dirty="0">
              <a:solidFill>
                <a:schemeClr val="bg1">
                  <a:lumMod val="50000"/>
                </a:schemeClr>
              </a:solidFill>
              <a:latin typeface="Gill Sans"/>
              <a:cs typeface="Gill Sans"/>
            </a:endParaRPr>
          </a:p>
          <a:p>
            <a:pPr marL="285750" indent="-285750">
              <a:buFont typeface="Arial"/>
              <a:buChar char="•"/>
            </a:pPr>
            <a:r>
              <a:rPr lang="es-ES" sz="1600" dirty="0">
                <a:solidFill>
                  <a:schemeClr val="bg1">
                    <a:lumMod val="50000"/>
                  </a:schemeClr>
                </a:solidFill>
                <a:latin typeface="Gill Sans"/>
                <a:cs typeface="Gill Sans"/>
              </a:rPr>
              <a:t>Si es el caso, Por qué se está cerrando (justificación)</a:t>
            </a:r>
            <a:endParaRPr lang="es-MX" sz="1600" dirty="0">
              <a:solidFill>
                <a:schemeClr val="bg1">
                  <a:lumMod val="50000"/>
                </a:schemeClr>
              </a:solidFill>
              <a:latin typeface="Gill Sans"/>
              <a:cs typeface="Gill Sans"/>
            </a:endParaRPr>
          </a:p>
          <a:p>
            <a:pPr marL="285750" indent="-285750">
              <a:buFont typeface="Arial"/>
              <a:buChar char="•"/>
            </a:pPr>
            <a:r>
              <a:rPr lang="es-ES" sz="1600" dirty="0">
                <a:solidFill>
                  <a:schemeClr val="bg1">
                    <a:lumMod val="50000"/>
                  </a:schemeClr>
                </a:solidFill>
                <a:latin typeface="Gill Sans"/>
                <a:cs typeface="Gill Sans"/>
              </a:rPr>
              <a:t>¿Cómo juega el análisis que se hizo metro por metro en la determinación del polígono 191?</a:t>
            </a:r>
            <a:endParaRPr lang="es-MX" sz="1600" dirty="0">
              <a:solidFill>
                <a:schemeClr val="bg1">
                  <a:lumMod val="50000"/>
                </a:schemeClr>
              </a:solidFill>
              <a:latin typeface="Gill Sans"/>
              <a:cs typeface="Gill Sans"/>
            </a:endParaRPr>
          </a:p>
          <a:p>
            <a:endParaRPr lang="es-ES" sz="1600" dirty="0">
              <a:latin typeface="Gill Sans"/>
              <a:cs typeface="Gill Sans"/>
            </a:endParaRPr>
          </a:p>
          <a:p>
            <a:r>
              <a:rPr lang="es-ES" sz="1600" dirty="0">
                <a:latin typeface="Gill Sans"/>
                <a:cs typeface="Gill Sans"/>
              </a:rPr>
              <a:t>TULIO VÁZQUEZ – SECTOR EMPRESARIAL (Pregunta planteada el 2 de agosto en la presentación)</a:t>
            </a:r>
          </a:p>
          <a:p>
            <a:pPr marL="285750" lvl="0" indent="-285750" algn="just">
              <a:buFont typeface="Arial"/>
              <a:buChar char="•"/>
            </a:pPr>
            <a:r>
              <a:rPr lang="es-ES" sz="1600" dirty="0">
                <a:solidFill>
                  <a:schemeClr val="bg1">
                    <a:lumMod val="50000"/>
                  </a:schemeClr>
                </a:solidFill>
                <a:latin typeface="Gill Sans"/>
                <a:cs typeface="Gill Sans"/>
              </a:rPr>
              <a:t>¿Tendría que cerrar el polígono completo o atacarse solo las vivienda afectadas?</a:t>
            </a:r>
            <a:r>
              <a:rPr lang="es-MX" sz="1600" dirty="0">
                <a:solidFill>
                  <a:schemeClr val="bg1">
                    <a:lumMod val="50000"/>
                  </a:schemeClr>
                </a:solidFill>
                <a:latin typeface="Gill Sans"/>
                <a:cs typeface="Gill Sans"/>
              </a:rPr>
              <a:t> </a:t>
            </a:r>
            <a:endParaRPr lang="es-ES" sz="1600" dirty="0">
              <a:solidFill>
                <a:schemeClr val="bg1">
                  <a:lumMod val="50000"/>
                </a:schemeClr>
              </a:solidFill>
              <a:latin typeface="Gill Sans"/>
              <a:cs typeface="Gill Sans"/>
            </a:endParaRPr>
          </a:p>
        </p:txBody>
      </p:sp>
    </p:spTree>
    <p:extLst>
      <p:ext uri="{BB962C8B-B14F-4D97-AF65-F5344CB8AC3E}">
        <p14:creationId xmlns:p14="http://schemas.microsoft.com/office/powerpoint/2010/main" val="368719803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5016759"/>
          </a:xfrm>
          <a:prstGeom prst="rect">
            <a:avLst/>
          </a:prstGeom>
          <a:noFill/>
        </p:spPr>
        <p:txBody>
          <a:bodyPr wrap="square" rtlCol="0">
            <a:spAutoFit/>
          </a:bodyPr>
          <a:lstStyle/>
          <a:p>
            <a:r>
              <a:rPr lang="es-ES" sz="1600" dirty="0">
                <a:latin typeface="Gill Sans"/>
                <a:cs typeface="Gill Sans"/>
              </a:rPr>
              <a:t>A PRESENTAR POR CENAPRED…</a:t>
            </a:r>
          </a:p>
          <a:p>
            <a:endParaRPr lang="es-ES" sz="1600" dirty="0">
              <a:latin typeface="Gill Sans"/>
              <a:cs typeface="Gill Sans"/>
            </a:endParaRPr>
          </a:p>
          <a:p>
            <a:r>
              <a:rPr lang="es-ES" sz="1600" dirty="0">
                <a:solidFill>
                  <a:srgbClr val="3366FF"/>
                </a:solidFill>
                <a:latin typeface="Gill Sans"/>
                <a:cs typeface="Gill Sans"/>
              </a:rPr>
              <a:t>Sobre las obras de mitigación</a:t>
            </a:r>
          </a:p>
          <a:p>
            <a:endParaRPr lang="es-ES" sz="1600" dirty="0">
              <a:latin typeface="Gill Sans"/>
              <a:cs typeface="Gill Sans"/>
            </a:endParaRPr>
          </a:p>
          <a:p>
            <a:r>
              <a:rPr lang="es-ES" sz="1600" dirty="0">
                <a:latin typeface="Gill Sans"/>
                <a:cs typeface="Gill Sans"/>
              </a:rPr>
              <a:t>SADASI (Pregunta planteada el 2 de agosto en la presentación)</a:t>
            </a:r>
          </a:p>
          <a:p>
            <a:pPr marL="285750" lvl="0" indent="-285750" algn="just">
              <a:buFont typeface="Arial"/>
              <a:buChar char="•"/>
            </a:pPr>
            <a:r>
              <a:rPr lang="es-ES" sz="1600" dirty="0">
                <a:solidFill>
                  <a:schemeClr val="bg1">
                    <a:lumMod val="50000"/>
                  </a:schemeClr>
                </a:solidFill>
                <a:latin typeface="Gill Sans"/>
                <a:cs typeface="Gill Sans"/>
              </a:rPr>
              <a:t>¿Con quién nos sentamos para ver la suficiencia o insuficiencia de las obras de mitigación que hemos realizado?</a:t>
            </a:r>
            <a:endParaRPr lang="es-MX" sz="1600" dirty="0">
              <a:solidFill>
                <a:schemeClr val="bg1">
                  <a:lumMod val="50000"/>
                </a:schemeClr>
              </a:solidFill>
              <a:latin typeface="Gill Sans"/>
              <a:cs typeface="Gill Sans"/>
            </a:endParaRPr>
          </a:p>
          <a:p>
            <a:endParaRPr lang="es-ES" sz="1600" dirty="0">
              <a:latin typeface="Gill Sans"/>
              <a:cs typeface="Gill Sans"/>
            </a:endParaRPr>
          </a:p>
          <a:p>
            <a:r>
              <a:rPr lang="es-ES" sz="1600" dirty="0">
                <a:latin typeface="Gill Sans"/>
                <a:cs typeface="Gill Sans"/>
              </a:rPr>
              <a:t>SADASI (recibidas por correo electrónico el 3 de agosto a las 17:10 hrs)</a:t>
            </a:r>
          </a:p>
          <a:p>
            <a:pPr marL="285750" indent="-285750" algn="just">
              <a:buFont typeface="Arial"/>
              <a:buChar char="•"/>
            </a:pPr>
            <a:r>
              <a:rPr lang="es-ES" sz="1600" dirty="0">
                <a:solidFill>
                  <a:schemeClr val="bg1">
                    <a:lumMod val="50000"/>
                  </a:schemeClr>
                </a:solidFill>
                <a:latin typeface="Gill Sans"/>
                <a:cs typeface="Gill Sans"/>
              </a:rPr>
              <a:t>¿Quién estará determinando, y en cuánto tiempo, las obras de mitigación necesarias para cada desarrollo?</a:t>
            </a:r>
            <a:endParaRPr lang="es-MX" sz="1600" dirty="0">
              <a:solidFill>
                <a:schemeClr val="bg1">
                  <a:lumMod val="50000"/>
                </a:schemeClr>
              </a:solidFill>
              <a:latin typeface="Gill Sans"/>
              <a:cs typeface="Gill Sans"/>
            </a:endParaRPr>
          </a:p>
          <a:p>
            <a:pPr marL="285750" indent="-285750" algn="just">
              <a:buFont typeface="Arial"/>
              <a:buChar char="•"/>
            </a:pPr>
            <a:r>
              <a:rPr lang="es-ES" sz="1600" dirty="0">
                <a:solidFill>
                  <a:schemeClr val="bg1">
                    <a:lumMod val="50000"/>
                  </a:schemeClr>
                </a:solidFill>
                <a:latin typeface="Gill Sans"/>
                <a:cs typeface="Gill Sans"/>
              </a:rPr>
              <a:t>¿Quién será el responsable de validar que dichas obras de mitigación queden debidamente concluidas?</a:t>
            </a:r>
            <a:endParaRPr lang="es-MX" sz="1600" dirty="0">
              <a:solidFill>
                <a:schemeClr val="bg1">
                  <a:lumMod val="50000"/>
                </a:schemeClr>
              </a:solidFill>
              <a:latin typeface="Gill Sans"/>
              <a:cs typeface="Gill Sans"/>
            </a:endParaRPr>
          </a:p>
          <a:p>
            <a:endParaRPr lang="es-ES" sz="1600" dirty="0">
              <a:latin typeface="Gill Sans"/>
              <a:cs typeface="Gill Sans"/>
            </a:endParaRPr>
          </a:p>
          <a:p>
            <a:r>
              <a:rPr lang="es-ES" sz="1600" dirty="0">
                <a:latin typeface="Gill Sans"/>
                <a:cs typeface="Gill Sans"/>
              </a:rPr>
              <a:t>SADASI (recibidas por correo electrónico el 6 de agosto a las 18:42 hrs)</a:t>
            </a:r>
          </a:p>
          <a:p>
            <a:pPr marL="285750" lvl="0" indent="-285750" algn="just">
              <a:buFont typeface="Arial"/>
              <a:buChar char="•"/>
            </a:pPr>
            <a:r>
              <a:rPr lang="es-ES" sz="1600" dirty="0">
                <a:solidFill>
                  <a:schemeClr val="bg1">
                    <a:lumMod val="50000"/>
                  </a:schemeClr>
                </a:solidFill>
                <a:latin typeface="Gill Sans"/>
                <a:cs typeface="Gill Sans"/>
              </a:rPr>
              <a:t>¿Cómo podemos identificar que las medidas de mitigación que ya fueron realizadas en los conjuntos afectados por los polígonos, son las adecuadas para poder estar en posibilidades de continuar nuestros desarrollos habitacionales?</a:t>
            </a:r>
            <a:endParaRPr lang="es-MX" sz="1600" dirty="0">
              <a:solidFill>
                <a:schemeClr val="bg1">
                  <a:lumMod val="50000"/>
                </a:schemeClr>
              </a:solidFill>
              <a:latin typeface="Gill Sans"/>
              <a:cs typeface="Gill Sans"/>
            </a:endParaRPr>
          </a:p>
          <a:p>
            <a:pPr marL="285750" indent="-285750" algn="just">
              <a:buFont typeface="Arial"/>
              <a:buChar char="•"/>
            </a:pPr>
            <a:r>
              <a:rPr lang="es-ES" sz="1600" dirty="0">
                <a:solidFill>
                  <a:schemeClr val="bg1">
                    <a:lumMod val="50000"/>
                  </a:schemeClr>
                </a:solidFill>
                <a:latin typeface="Gill Sans"/>
                <a:cs typeface="Gill Sans"/>
              </a:rPr>
              <a:t>¿Quién tendría que validar estas obras. Entendemos que la responsabilidad legal de las aguas y su manejo es el municipio (autoridad local). Es este órgano quien deberá validarlas?</a:t>
            </a:r>
            <a:endParaRPr lang="es-MX" sz="1600" dirty="0">
              <a:solidFill>
                <a:schemeClr val="bg1">
                  <a:lumMod val="50000"/>
                </a:schemeClr>
              </a:solidFill>
              <a:latin typeface="Gill Sans"/>
              <a:cs typeface="Gill Sans"/>
            </a:endParaRPr>
          </a:p>
        </p:txBody>
      </p:sp>
    </p:spTree>
    <p:extLst>
      <p:ext uri="{BB962C8B-B14F-4D97-AF65-F5344CB8AC3E}">
        <p14:creationId xmlns:p14="http://schemas.microsoft.com/office/powerpoint/2010/main" val="294480435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3539430"/>
          </a:xfrm>
          <a:prstGeom prst="rect">
            <a:avLst/>
          </a:prstGeom>
          <a:noFill/>
        </p:spPr>
        <p:txBody>
          <a:bodyPr wrap="square" rtlCol="0">
            <a:spAutoFit/>
          </a:bodyPr>
          <a:lstStyle/>
          <a:p>
            <a:r>
              <a:rPr lang="es-ES" sz="1600" dirty="0">
                <a:latin typeface="Gill Sans"/>
                <a:cs typeface="Gill Sans"/>
              </a:rPr>
              <a:t>A PRESENTAR POR CENAPRED…</a:t>
            </a:r>
          </a:p>
          <a:p>
            <a:endParaRPr lang="es-ES" sz="1600" dirty="0">
              <a:latin typeface="Gill Sans"/>
              <a:cs typeface="Gill Sans"/>
            </a:endParaRPr>
          </a:p>
          <a:p>
            <a:r>
              <a:rPr lang="es-ES" sz="1600" dirty="0">
                <a:solidFill>
                  <a:srgbClr val="3366FF"/>
                </a:solidFill>
                <a:latin typeface="Gill Sans"/>
                <a:cs typeface="Gill Sans"/>
              </a:rPr>
              <a:t>Sobre la zona lagunar: </a:t>
            </a:r>
          </a:p>
          <a:p>
            <a:endParaRPr lang="es-ES" sz="1600" dirty="0">
              <a:latin typeface="Gill Sans"/>
              <a:cs typeface="Gill Sans"/>
            </a:endParaRPr>
          </a:p>
          <a:p>
            <a:r>
              <a:rPr lang="es-ES" sz="1600" dirty="0">
                <a:latin typeface="Gill Sans"/>
                <a:cs typeface="Gill Sans"/>
              </a:rPr>
              <a:t>SADASI (Pregunta planteada el 2 de agosto en la presentación)</a:t>
            </a:r>
          </a:p>
          <a:p>
            <a:pPr marL="285750" indent="-285750">
              <a:buFont typeface="Arial"/>
              <a:buChar char="•"/>
            </a:pPr>
            <a:r>
              <a:rPr lang="es-ES" sz="1600" dirty="0">
                <a:solidFill>
                  <a:schemeClr val="bg1">
                    <a:lumMod val="50000"/>
                  </a:schemeClr>
                </a:solidFill>
                <a:latin typeface="Gill Sans"/>
                <a:cs typeface="Gill Sans"/>
              </a:rPr>
              <a:t>¿Cuál es el criterio que se toma para determinar la zona lagunar?</a:t>
            </a:r>
            <a:r>
              <a:rPr lang="es-MX" sz="1600" dirty="0">
                <a:solidFill>
                  <a:schemeClr val="bg1">
                    <a:lumMod val="50000"/>
                  </a:schemeClr>
                </a:solidFill>
                <a:latin typeface="Gill Sans"/>
                <a:cs typeface="Gill Sans"/>
              </a:rPr>
              <a:t> </a:t>
            </a:r>
          </a:p>
          <a:p>
            <a:endParaRPr lang="es-ES" sz="1600" dirty="0">
              <a:latin typeface="Gill Sans"/>
              <a:cs typeface="Gill Sans"/>
            </a:endParaRPr>
          </a:p>
          <a:p>
            <a:r>
              <a:rPr lang="es-ES" sz="1600" dirty="0">
                <a:solidFill>
                  <a:srgbClr val="3366FF"/>
                </a:solidFill>
                <a:latin typeface="Gill Sans"/>
                <a:cs typeface="Gill Sans"/>
              </a:rPr>
              <a:t>Sobre la seguridad de la población: </a:t>
            </a:r>
          </a:p>
          <a:p>
            <a:endParaRPr lang="es-ES" sz="1600" dirty="0">
              <a:latin typeface="Gill Sans"/>
              <a:cs typeface="Gill Sans"/>
            </a:endParaRPr>
          </a:p>
          <a:p>
            <a:r>
              <a:rPr lang="es-ES" sz="1600" dirty="0">
                <a:latin typeface="Gill Sans"/>
                <a:cs typeface="Gill Sans"/>
              </a:rPr>
              <a:t>SADASI (Pregunta planteada el 2 de agosto en la presentación)</a:t>
            </a:r>
          </a:p>
          <a:p>
            <a:pPr marL="285750" indent="-285750">
              <a:buFont typeface="Arial"/>
              <a:buChar char="•"/>
            </a:pPr>
            <a:r>
              <a:rPr lang="es-ES" sz="1600" dirty="0">
                <a:solidFill>
                  <a:schemeClr val="bg1">
                    <a:lumMod val="50000"/>
                  </a:schemeClr>
                </a:solidFill>
                <a:latin typeface="Gill Sans"/>
                <a:cs typeface="Gill Sans"/>
              </a:rPr>
              <a:t>¿Qué pasa con quien construyó antes ahí (en la zona donde el bordo no llegó)?</a:t>
            </a:r>
            <a:r>
              <a:rPr lang="es-MX" sz="1600" dirty="0">
                <a:solidFill>
                  <a:schemeClr val="bg1">
                    <a:lumMod val="50000"/>
                  </a:schemeClr>
                </a:solidFill>
                <a:latin typeface="Gill Sans"/>
                <a:cs typeface="Gill Sans"/>
              </a:rPr>
              <a:t> </a:t>
            </a:r>
          </a:p>
          <a:p>
            <a:endParaRPr lang="es-ES" sz="1600" dirty="0">
              <a:latin typeface="Gill Sans"/>
              <a:cs typeface="Gill Sans"/>
            </a:endParaRPr>
          </a:p>
          <a:p>
            <a:r>
              <a:rPr lang="es-ES" sz="1600" dirty="0">
                <a:latin typeface="Gill Sans"/>
                <a:cs typeface="Gill Sans"/>
              </a:rPr>
              <a:t>URBI (Pregunta planteada el 2 de agosto en la presentación)</a:t>
            </a:r>
          </a:p>
          <a:p>
            <a:pPr marL="285750" lvl="0" indent="-285750">
              <a:buFont typeface="Arial"/>
              <a:buChar char="•"/>
            </a:pPr>
            <a:r>
              <a:rPr lang="es-ES" sz="1600" dirty="0">
                <a:solidFill>
                  <a:schemeClr val="bg1">
                    <a:lumMod val="50000"/>
                  </a:schemeClr>
                </a:solidFill>
                <a:latin typeface="Gill Sans"/>
                <a:cs typeface="Gill Sans"/>
              </a:rPr>
              <a:t>¿Qué se tendría que hacer con las familias que están viviendo de las zonas de riesgo?</a:t>
            </a:r>
            <a:r>
              <a:rPr lang="es-MX" sz="1600" dirty="0">
                <a:solidFill>
                  <a:schemeClr val="bg1">
                    <a:lumMod val="50000"/>
                  </a:schemeClr>
                </a:solidFill>
                <a:latin typeface="Gill Sans"/>
                <a:cs typeface="Gill Sans"/>
              </a:rPr>
              <a:t> </a:t>
            </a:r>
          </a:p>
        </p:txBody>
      </p:sp>
    </p:spTree>
    <p:extLst>
      <p:ext uri="{BB962C8B-B14F-4D97-AF65-F5344CB8AC3E}">
        <p14:creationId xmlns:p14="http://schemas.microsoft.com/office/powerpoint/2010/main" val="11725527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4278094"/>
          </a:xfrm>
          <a:prstGeom prst="rect">
            <a:avLst/>
          </a:prstGeom>
          <a:noFill/>
        </p:spPr>
        <p:txBody>
          <a:bodyPr wrap="square" rtlCol="0">
            <a:spAutoFit/>
          </a:bodyPr>
          <a:lstStyle/>
          <a:p>
            <a:r>
              <a:rPr lang="es-ES" sz="1600" dirty="0">
                <a:latin typeface="Gill Sans"/>
                <a:cs typeface="Gill Sans"/>
              </a:rPr>
              <a:t>A PRESENTAR POR EL INFONAVIT…</a:t>
            </a:r>
          </a:p>
          <a:p>
            <a:endParaRPr lang="es-ES" sz="1600" dirty="0">
              <a:latin typeface="Gill Sans"/>
              <a:cs typeface="Gill Sans"/>
            </a:endParaRPr>
          </a:p>
          <a:p>
            <a:r>
              <a:rPr lang="es-ES" sz="1600" dirty="0">
                <a:latin typeface="Gill Sans"/>
                <a:cs typeface="Gill Sans"/>
              </a:rPr>
              <a:t>URBI (Pregunta planteada el 2 de agosto en la presentación)</a:t>
            </a:r>
          </a:p>
          <a:p>
            <a:pPr marL="285750" indent="-285750">
              <a:buFont typeface="Arial"/>
              <a:buChar char="•"/>
            </a:pPr>
            <a:r>
              <a:rPr lang="es-ES" sz="1600" dirty="0">
                <a:solidFill>
                  <a:schemeClr val="bg1">
                    <a:lumMod val="50000"/>
                  </a:schemeClr>
                </a:solidFill>
                <a:latin typeface="Gill Sans"/>
                <a:cs typeface="Gill Sans"/>
              </a:rPr>
              <a:t>¿Qué sigue, cuál es la estrategia que tenemos que seguir?</a:t>
            </a:r>
            <a:r>
              <a:rPr lang="es-MX" sz="1600" dirty="0">
                <a:solidFill>
                  <a:schemeClr val="bg1">
                    <a:lumMod val="50000"/>
                  </a:schemeClr>
                </a:solidFill>
                <a:latin typeface="Gill Sans"/>
                <a:cs typeface="Gill Sans"/>
              </a:rPr>
              <a:t> </a:t>
            </a:r>
          </a:p>
          <a:p>
            <a:pPr marL="742950" lvl="1" indent="-285750" algn="just">
              <a:buFont typeface="Arial"/>
              <a:buChar char="•"/>
            </a:pPr>
            <a:r>
              <a:rPr lang="es-MX" sz="1600" dirty="0">
                <a:solidFill>
                  <a:srgbClr val="FF0000"/>
                </a:solidFill>
                <a:latin typeface="Gill Sans"/>
                <a:cs typeface="Gill Sans"/>
              </a:rPr>
              <a:t>Se contestará en esta misma presentación.  La estrategia que se presentará, se someterá a consideración de los Órganos Colegiados del Instituto. </a:t>
            </a:r>
          </a:p>
          <a:p>
            <a:endParaRPr lang="es-ES" sz="1600" dirty="0">
              <a:latin typeface="Gill Sans"/>
              <a:cs typeface="Gill Sans"/>
            </a:endParaRPr>
          </a:p>
          <a:p>
            <a:r>
              <a:rPr lang="es-ES" sz="1600" dirty="0">
                <a:latin typeface="Gill Sans"/>
                <a:cs typeface="Gill Sans"/>
              </a:rPr>
              <a:t>URBI (recibidas por correo electrónico el 6 de agosto a las 15:54 hrs)</a:t>
            </a:r>
          </a:p>
          <a:p>
            <a:pPr marL="285750" lvl="0" indent="-285750" algn="just">
              <a:buFont typeface="Arial"/>
              <a:buChar char="•"/>
            </a:pPr>
            <a:r>
              <a:rPr lang="es-ES" sz="1600" dirty="0">
                <a:solidFill>
                  <a:schemeClr val="bg1">
                    <a:lumMod val="50000"/>
                  </a:schemeClr>
                </a:solidFill>
                <a:latin typeface="Gill Sans"/>
                <a:cs typeface="Gill Sans"/>
              </a:rPr>
              <a:t>Sobre las 532 viviendas de Urbi con Originación de Crédito clasificadas con algún tipo de riesgo,  se solicita su Geo-referencia, CUV o dirección a fin de ubicarlas físicamente. </a:t>
            </a:r>
          </a:p>
          <a:p>
            <a:pPr marL="742950" lvl="1" indent="-285750" algn="just">
              <a:buFont typeface="Arial"/>
              <a:buChar char="•"/>
            </a:pPr>
            <a:r>
              <a:rPr lang="es-MX" sz="1600" dirty="0">
                <a:solidFill>
                  <a:srgbClr val="FF0000"/>
                </a:solidFill>
                <a:latin typeface="Gill Sans"/>
                <a:cs typeface="Gill Sans"/>
              </a:rPr>
              <a:t>En breve RUV publicará un visualizador que operará sobre el mapa de riesgos ya publicado para la identificación de las viviendas con Geo-referencia.</a:t>
            </a:r>
          </a:p>
          <a:p>
            <a:pPr marL="742950" lvl="1" indent="-285750">
              <a:buFont typeface="Arial"/>
              <a:buChar char="•"/>
            </a:pPr>
            <a:endParaRPr lang="es-MX" sz="1600" dirty="0">
              <a:solidFill>
                <a:srgbClr val="FF0000"/>
              </a:solidFill>
              <a:latin typeface="Gill Sans"/>
              <a:cs typeface="Gill Sans"/>
            </a:endParaRPr>
          </a:p>
          <a:p>
            <a:pPr marL="285750" indent="-285750" algn="just">
              <a:buFont typeface="Arial"/>
              <a:buChar char="•"/>
            </a:pPr>
            <a:r>
              <a:rPr lang="es-ES" sz="1600" dirty="0">
                <a:solidFill>
                  <a:schemeClr val="bg1">
                    <a:lumMod val="50000"/>
                  </a:schemeClr>
                </a:solidFill>
                <a:latin typeface="Gill Sans"/>
                <a:cs typeface="Gill Sans"/>
              </a:rPr>
              <a:t>Se solicita que se nos indique la Geo-referencia o ubicación de la Reserva Territorial de Cd. Juárez, Chih, con una superficie de 3.07 has, clasificada con nivel de Peligro. </a:t>
            </a:r>
          </a:p>
          <a:p>
            <a:pPr marL="742950" lvl="1" indent="-285750" algn="just">
              <a:buFont typeface="Arial"/>
              <a:buChar char="•"/>
            </a:pPr>
            <a:r>
              <a:rPr lang="es-MX" sz="1600" dirty="0">
                <a:solidFill>
                  <a:srgbClr val="FF0000"/>
                </a:solidFill>
                <a:latin typeface="Gill Sans"/>
                <a:cs typeface="Gill Sans"/>
              </a:rPr>
              <a:t>En breve RUV publicará un visualizador que operará sobre el mapa de riesgos ya publicado para la identificación de reservas territoriales con Geo-referencia.</a:t>
            </a:r>
            <a:endParaRPr lang="es-MX" sz="1600" dirty="0">
              <a:solidFill>
                <a:schemeClr val="bg1">
                  <a:lumMod val="50000"/>
                </a:schemeClr>
              </a:solidFill>
              <a:latin typeface="Gill Sans"/>
              <a:cs typeface="Gill Sans"/>
            </a:endParaRPr>
          </a:p>
        </p:txBody>
      </p:sp>
    </p:spTree>
    <p:extLst>
      <p:ext uri="{BB962C8B-B14F-4D97-AF65-F5344CB8AC3E}">
        <p14:creationId xmlns:p14="http://schemas.microsoft.com/office/powerpoint/2010/main" val="39876357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600200"/>
            <a:ext cx="8229600" cy="5159989"/>
          </a:xfrm>
        </p:spPr>
        <p:txBody>
          <a:bodyPr/>
          <a:lstStyle/>
          <a:p>
            <a:pPr marL="0" indent="0" algn="just">
              <a:buNone/>
            </a:pPr>
            <a:r>
              <a:rPr lang="es-ES" sz="1600" dirty="0">
                <a:latin typeface="Gill Sans"/>
                <a:cs typeface="Gill Sans"/>
              </a:rPr>
              <a:t>URBI (recibidas por correo electrónico el 6 de agosto a las 15:54 hrs)</a:t>
            </a:r>
          </a:p>
          <a:p>
            <a:pPr marL="285750" indent="-285750" algn="just">
              <a:buFont typeface="Arial"/>
              <a:buChar char="•"/>
            </a:pPr>
            <a:r>
              <a:rPr lang="es-ES" sz="1600" dirty="0">
                <a:solidFill>
                  <a:schemeClr val="bg1">
                    <a:lumMod val="50000"/>
                  </a:schemeClr>
                </a:solidFill>
                <a:latin typeface="Gill Sans"/>
                <a:cs typeface="Gill Sans"/>
              </a:rPr>
              <a:t>Se solicita se nos proporcione el dictamen técnico de las Obras de Mitigación existentes que fueron construidas y normadas en su momento en cuanto a diseño, operación y mantenimiento, así como su participación futura en la solución técnica que se derive de la actualización de los proyectos. </a:t>
            </a:r>
          </a:p>
          <a:p>
            <a:pPr lvl="1" algn="just">
              <a:buFont typeface="Arial"/>
              <a:buChar char="•"/>
            </a:pPr>
            <a:r>
              <a:rPr lang="es-ES" sz="1600" dirty="0">
                <a:solidFill>
                  <a:srgbClr val="FF0000"/>
                </a:solidFill>
                <a:latin typeface="Gill Sans"/>
                <a:cs typeface="Gill Sans"/>
              </a:rPr>
              <a:t>El Instituto no cuenta con esa información por lo que tendrá que ser solicitado al Gobierno Municipal. </a:t>
            </a:r>
            <a:endParaRPr lang="es-ES" sz="1600" dirty="0">
              <a:solidFill>
                <a:schemeClr val="bg1">
                  <a:lumMod val="50000"/>
                </a:schemeClr>
              </a:solidFill>
              <a:latin typeface="Gill Sans"/>
              <a:cs typeface="Gill Sans"/>
            </a:endParaRPr>
          </a:p>
          <a:p>
            <a:pPr marL="285750" indent="-285750" algn="just">
              <a:buFont typeface="Arial"/>
              <a:buChar char="•"/>
            </a:pPr>
            <a:r>
              <a:rPr lang="es-ES" sz="1600" dirty="0">
                <a:solidFill>
                  <a:schemeClr val="bg1">
                    <a:lumMod val="50000"/>
                  </a:schemeClr>
                </a:solidFill>
                <a:latin typeface="Gill Sans"/>
                <a:cs typeface="Gill Sans"/>
              </a:rPr>
              <a:t>Sobre las Obras de Mitigación existentes, se solicita que se nos indique su área de influencia  en cuanto  a las viviendas que protegen y su Geo-referencia, CUV o dirección de dichos inmuebles. </a:t>
            </a:r>
          </a:p>
          <a:p>
            <a:pPr lvl="1" algn="just">
              <a:buFont typeface="Arial"/>
              <a:buChar char="•"/>
            </a:pPr>
            <a:r>
              <a:rPr lang="es-MX" sz="1600" dirty="0">
                <a:solidFill>
                  <a:srgbClr val="FF0000"/>
                </a:solidFill>
                <a:latin typeface="Gill Sans"/>
                <a:cs typeface="Gill Sans"/>
              </a:rPr>
              <a:t>Con el visualizador que RUV publicará próximamente y que operará a partir del mapa de riesgos que contiene las obras de mitigación existentes, se podrá identificar con las CUV´s la situación de riesgo que pudiera existir. </a:t>
            </a:r>
            <a:endParaRPr lang="es-MX" sz="1600" dirty="0">
              <a:solidFill>
                <a:schemeClr val="bg1">
                  <a:lumMod val="50000"/>
                </a:schemeClr>
              </a:solidFill>
              <a:latin typeface="Gill Sans"/>
              <a:cs typeface="Gill Sans"/>
            </a:endParaRPr>
          </a:p>
          <a:p>
            <a:pPr marL="285750" indent="-285750" algn="just">
              <a:buFont typeface="Arial"/>
              <a:buChar char="•"/>
            </a:pPr>
            <a:r>
              <a:rPr lang="es-ES" sz="1600" dirty="0">
                <a:solidFill>
                  <a:schemeClr val="bg1">
                    <a:lumMod val="50000"/>
                  </a:schemeClr>
                </a:solidFill>
                <a:latin typeface="Gill Sans"/>
                <a:cs typeface="Gill Sans"/>
              </a:rPr>
              <a:t>Sobre la Obras de Mitigación nuevas, que complementaran el sistema existente,  indicar su área de influencia o protección y, en su caso, la Geo-referencia, CUV o dirección de los predios o inmuebles. </a:t>
            </a:r>
          </a:p>
          <a:p>
            <a:pPr lvl="1" algn="just">
              <a:buFont typeface="Arial"/>
              <a:buChar char="•"/>
            </a:pPr>
            <a:r>
              <a:rPr lang="es-ES" sz="1600" dirty="0">
                <a:solidFill>
                  <a:srgbClr val="FF0000"/>
                </a:solidFill>
                <a:latin typeface="Gill Sans"/>
                <a:cs typeface="Gill Sans"/>
              </a:rPr>
              <a:t>De acuerdo al estudio avalado por el CENAPRED,  una vez realizadas las obras de mitigación nuevas, se requerirá la elaboración de un estudio hidrológico a partir de estas para conocer el comportamiento del agua en los periodos de retorno.</a:t>
            </a:r>
            <a:endParaRPr lang="es-ES" dirty="0">
              <a:latin typeface="Gill Sans"/>
              <a:cs typeface="Gill Sans"/>
            </a:endParaRPr>
          </a:p>
          <a:p>
            <a:pPr marL="0" indent="0" algn="just">
              <a:buNone/>
            </a:pPr>
            <a:endParaRPr lang="es-ES" dirty="0"/>
          </a:p>
        </p:txBody>
      </p:sp>
      <p:sp>
        <p:nvSpPr>
          <p:cNvPr id="4"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Tree>
    <p:extLst>
      <p:ext uri="{BB962C8B-B14F-4D97-AF65-F5344CB8AC3E}">
        <p14:creationId xmlns:p14="http://schemas.microsoft.com/office/powerpoint/2010/main" val="18579518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5262980"/>
          </a:xfrm>
          <a:prstGeom prst="rect">
            <a:avLst/>
          </a:prstGeom>
          <a:noFill/>
        </p:spPr>
        <p:txBody>
          <a:bodyPr wrap="square" rtlCol="0">
            <a:spAutoFit/>
          </a:bodyPr>
          <a:lstStyle/>
          <a:p>
            <a:pPr algn="just"/>
            <a:r>
              <a:rPr lang="es-ES" sz="1600" dirty="0">
                <a:latin typeface="Gill Sans"/>
                <a:cs typeface="Gill Sans"/>
              </a:rPr>
              <a:t>A PRESENTAR POR EL INFONAVIT…</a:t>
            </a:r>
          </a:p>
          <a:p>
            <a:pPr algn="just"/>
            <a:endParaRPr lang="es-ES" sz="1600" dirty="0">
              <a:latin typeface="Gill Sans"/>
              <a:cs typeface="Gill Sans"/>
            </a:endParaRPr>
          </a:p>
          <a:p>
            <a:pPr algn="just"/>
            <a:r>
              <a:rPr lang="es-ES" sz="1600" dirty="0">
                <a:latin typeface="Gill Sans"/>
                <a:cs typeface="Gill Sans"/>
              </a:rPr>
              <a:t>SADASI (Pregunta planteada el 2 de agosto en la presentación)</a:t>
            </a:r>
          </a:p>
          <a:p>
            <a:pPr marL="285750" lvl="0" indent="-285750" algn="just">
              <a:buFont typeface="Arial"/>
              <a:buChar char="•"/>
            </a:pPr>
            <a:r>
              <a:rPr lang="es-ES" sz="1600" dirty="0">
                <a:solidFill>
                  <a:schemeClr val="bg1">
                    <a:lumMod val="50000"/>
                  </a:schemeClr>
                </a:solidFill>
                <a:latin typeface="Gill Sans"/>
                <a:cs typeface="Gill Sans"/>
              </a:rPr>
              <a:t>Revisar el número de viviendas que se están reportando a Grupo Sadasi (ver si están sumando las viviendas de otra empresa que compraron) </a:t>
            </a:r>
          </a:p>
          <a:p>
            <a:pPr marL="285750" indent="-285750" algn="just">
              <a:buFont typeface="Arial"/>
              <a:buChar char="•"/>
            </a:pPr>
            <a:r>
              <a:rPr lang="es-MX" sz="1600" dirty="0">
                <a:solidFill>
                  <a:srgbClr val="FF0000"/>
                </a:solidFill>
                <a:latin typeface="Gill Sans"/>
                <a:cs typeface="Gill Sans"/>
              </a:rPr>
              <a:t>Cuando una empresa compra a otra empresa, la adquisición se hace considerando sus activos y pasivos. En este sentido si Sadasi hubiera adquirido a otras empresas y estas estuvieran en riesgo se consideraran a cargo del nuevo titular. </a:t>
            </a:r>
          </a:p>
          <a:p>
            <a:pPr marL="285750" indent="-285750" algn="just">
              <a:buFont typeface="Arial"/>
              <a:buChar char="•"/>
            </a:pPr>
            <a:r>
              <a:rPr lang="es-MX" sz="1600" dirty="0">
                <a:solidFill>
                  <a:srgbClr val="FF0000"/>
                </a:solidFill>
                <a:latin typeface="Gill Sans"/>
                <a:cs typeface="Gill Sans"/>
              </a:rPr>
              <a:t>De acuerdo con la legislación urbana del Estado de Chihuahua, cuando un desarrollador adquiere la sesión de derechos de la autorización de fraccionamientos o condominios habitacionales, se subroga en los derechos y obligaciones que le correspondían al desarrollador cedente de conformidad con la autorización municipal original respectiva. </a:t>
            </a:r>
          </a:p>
          <a:p>
            <a:pPr lvl="0" algn="just"/>
            <a:endParaRPr lang="es-MX" sz="1600" dirty="0">
              <a:solidFill>
                <a:schemeClr val="bg1">
                  <a:lumMod val="50000"/>
                </a:schemeClr>
              </a:solidFill>
              <a:latin typeface="Gill Sans"/>
              <a:cs typeface="Gill Sans"/>
            </a:endParaRPr>
          </a:p>
          <a:p>
            <a:pPr marL="285750" lvl="0" indent="-285750" algn="just">
              <a:buFont typeface="Arial"/>
              <a:buChar char="•"/>
            </a:pPr>
            <a:r>
              <a:rPr lang="es-ES" sz="1600" dirty="0">
                <a:solidFill>
                  <a:schemeClr val="bg1">
                    <a:lumMod val="50000"/>
                  </a:schemeClr>
                </a:solidFill>
                <a:latin typeface="Gill Sans"/>
                <a:cs typeface="Gill Sans"/>
              </a:rPr>
              <a:t>¿Cuándo, con quién y cómo se pueden ver los procedimientos de lo que sigue?</a:t>
            </a:r>
          </a:p>
          <a:p>
            <a:pPr marL="742950" lvl="1" indent="-285750" algn="just">
              <a:buFont typeface="Arial"/>
              <a:buChar char="•"/>
            </a:pPr>
            <a:r>
              <a:rPr lang="es-MX" sz="1600" dirty="0">
                <a:solidFill>
                  <a:srgbClr val="FF0000"/>
                </a:solidFill>
                <a:latin typeface="Gill Sans"/>
                <a:cs typeface="Gill Sans"/>
              </a:rPr>
              <a:t>Se contestará en esta misma presentación.  La estrategia que se presentará, se someterá a consideración de los Órganos Colegiados del Instituto. </a:t>
            </a:r>
          </a:p>
          <a:p>
            <a:pPr lvl="0" algn="just"/>
            <a:endParaRPr lang="es-ES" sz="1600" dirty="0" smtClean="0">
              <a:solidFill>
                <a:schemeClr val="bg1">
                  <a:lumMod val="50000"/>
                </a:schemeClr>
              </a:solidFill>
              <a:latin typeface="Gill Sans"/>
              <a:cs typeface="Gill Sans"/>
            </a:endParaRPr>
          </a:p>
          <a:p>
            <a:pPr marL="285750" lvl="0" indent="-285750" algn="just">
              <a:buFont typeface="Arial"/>
              <a:buChar char="•"/>
            </a:pPr>
            <a:r>
              <a:rPr lang="es-ES" sz="1600" dirty="0">
                <a:solidFill>
                  <a:schemeClr val="bg1">
                    <a:lumMod val="50000"/>
                  </a:schemeClr>
                </a:solidFill>
                <a:latin typeface="Gill Sans"/>
                <a:cs typeface="Gill Sans"/>
              </a:rPr>
              <a:t>¿</a:t>
            </a:r>
            <a:r>
              <a:rPr lang="es-ES" sz="1600" dirty="0">
                <a:solidFill>
                  <a:schemeClr val="bg1">
                    <a:lumMod val="50000"/>
                  </a:schemeClr>
                </a:solidFill>
                <a:latin typeface="Gill Sans"/>
                <a:cs typeface="Gill Sans"/>
              </a:rPr>
              <a:t>Cuánto tiempo </a:t>
            </a:r>
            <a:r>
              <a:rPr lang="es-ES" sz="1600" dirty="0">
                <a:solidFill>
                  <a:schemeClr val="bg1">
                    <a:lumMod val="50000"/>
                  </a:schemeClr>
                </a:solidFill>
                <a:latin typeface="Gill Sans"/>
                <a:cs typeface="Gill Sans"/>
              </a:rPr>
              <a:t>o cuándo pueden sentarse para ver las medidas de mitigación</a:t>
            </a:r>
            <a:r>
              <a:rPr lang="es-ES" sz="1600" dirty="0" smtClean="0">
                <a:solidFill>
                  <a:schemeClr val="bg1">
                    <a:lumMod val="50000"/>
                  </a:schemeClr>
                </a:solidFill>
                <a:latin typeface="Gill Sans"/>
                <a:cs typeface="Gill Sans"/>
              </a:rPr>
              <a:t>?</a:t>
            </a:r>
          </a:p>
          <a:p>
            <a:pPr marL="742950" lvl="1" indent="-285750" algn="just">
              <a:buFont typeface="Arial"/>
              <a:buChar char="•"/>
            </a:pPr>
            <a:r>
              <a:rPr lang="es-MX" sz="1600" dirty="0">
                <a:solidFill>
                  <a:srgbClr val="FF0000"/>
                </a:solidFill>
                <a:latin typeface="Gill Sans"/>
                <a:cs typeface="Gill Sans"/>
              </a:rPr>
              <a:t>Se contestará en esta misma presentación. </a:t>
            </a:r>
            <a:endParaRPr lang="es-MX" sz="1600" dirty="0">
              <a:solidFill>
                <a:schemeClr val="bg1">
                  <a:lumMod val="50000"/>
                </a:schemeClr>
              </a:solidFill>
              <a:latin typeface="Gill Sans"/>
              <a:cs typeface="Gill Sans"/>
            </a:endParaRPr>
          </a:p>
          <a:p>
            <a:pPr algn="just"/>
            <a:endParaRPr lang="es-ES" sz="1600" dirty="0">
              <a:latin typeface="Gill Sans"/>
              <a:cs typeface="Gill Sans"/>
            </a:endParaRPr>
          </a:p>
          <a:p>
            <a:pPr marL="285750" lvl="0" indent="-285750" algn="just">
              <a:buFont typeface="Arial"/>
              <a:buChar char="•"/>
            </a:pPr>
            <a:endParaRPr lang="es-MX" sz="1600" dirty="0">
              <a:solidFill>
                <a:schemeClr val="bg1">
                  <a:lumMod val="50000"/>
                </a:schemeClr>
              </a:solidFill>
              <a:latin typeface="Gill Sans"/>
              <a:cs typeface="Gill Sans"/>
            </a:endParaRPr>
          </a:p>
        </p:txBody>
      </p:sp>
    </p:spTree>
    <p:extLst>
      <p:ext uri="{BB962C8B-B14F-4D97-AF65-F5344CB8AC3E}">
        <p14:creationId xmlns:p14="http://schemas.microsoft.com/office/powerpoint/2010/main" val="5347316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F228D86D-C8F5-40A0-BE6D-AE5B7B549911}"/>
              </a:ext>
            </a:extLst>
          </p:cNvPr>
          <p:cNvSpPr>
            <a:spLocks noGrp="1"/>
          </p:cNvSpPr>
          <p:nvPr>
            <p:ph type="title"/>
          </p:nvPr>
        </p:nvSpPr>
        <p:spPr>
          <a:xfrm>
            <a:off x="350274" y="207821"/>
            <a:ext cx="6172200" cy="736076"/>
          </a:xfrm>
        </p:spPr>
        <p:txBody>
          <a:bodyPr>
            <a:noAutofit/>
          </a:bodyPr>
          <a:lstStyle/>
          <a:p>
            <a:r>
              <a:rPr lang="es-MX" sz="2400" dirty="0">
                <a:latin typeface="Gill Sans MT" panose="020B0502020104020203" pitchFamily="34" charset="0"/>
              </a:rPr>
              <a:t>Preguntas recibidas en tiempo y forma</a:t>
            </a:r>
            <a:br>
              <a:rPr lang="es-MX" sz="2400" dirty="0">
                <a:latin typeface="Gill Sans MT" panose="020B0502020104020203" pitchFamily="34" charset="0"/>
              </a:rPr>
            </a:br>
            <a:endParaRPr lang="es-MX" sz="2000" dirty="0">
              <a:latin typeface="Gill Sans MT" panose="020B0502020104020203" pitchFamily="34" charset="0"/>
            </a:endParaRPr>
          </a:p>
        </p:txBody>
      </p:sp>
      <p:sp>
        <p:nvSpPr>
          <p:cNvPr id="2" name="CuadroTexto 1"/>
          <p:cNvSpPr txBox="1"/>
          <p:nvPr/>
        </p:nvSpPr>
        <p:spPr>
          <a:xfrm>
            <a:off x="350274" y="1477381"/>
            <a:ext cx="8532932" cy="4524316"/>
          </a:xfrm>
          <a:prstGeom prst="rect">
            <a:avLst/>
          </a:prstGeom>
          <a:noFill/>
        </p:spPr>
        <p:txBody>
          <a:bodyPr wrap="square" rtlCol="0">
            <a:spAutoFit/>
          </a:bodyPr>
          <a:lstStyle/>
          <a:p>
            <a:pPr algn="just"/>
            <a:r>
              <a:rPr lang="es-ES" sz="1600" dirty="0">
                <a:latin typeface="Gill Sans"/>
                <a:cs typeface="Gill Sans"/>
              </a:rPr>
              <a:t>A PRESENTAR POR EL INFONAVIT…</a:t>
            </a:r>
          </a:p>
          <a:p>
            <a:pPr algn="just"/>
            <a:endParaRPr lang="es-ES" sz="1600" dirty="0">
              <a:latin typeface="Gill Sans"/>
              <a:cs typeface="Gill Sans"/>
            </a:endParaRPr>
          </a:p>
          <a:p>
            <a:pPr algn="just"/>
            <a:r>
              <a:rPr lang="es-ES" sz="1600" dirty="0">
                <a:latin typeface="Gill Sans"/>
                <a:cs typeface="Gill Sans"/>
              </a:rPr>
              <a:t>SADASI (recibidas por correo electrónico el 3 de agosto a las 17:10 </a:t>
            </a:r>
            <a:r>
              <a:rPr lang="es-ES" sz="1600" dirty="0" err="1">
                <a:latin typeface="Gill Sans"/>
                <a:cs typeface="Gill Sans"/>
              </a:rPr>
              <a:t>hrs</a:t>
            </a:r>
            <a:r>
              <a:rPr lang="es-ES" sz="1600" dirty="0">
                <a:latin typeface="Gill Sans"/>
                <a:cs typeface="Gill Sans"/>
              </a:rPr>
              <a:t>)</a:t>
            </a:r>
          </a:p>
          <a:p>
            <a:pPr marL="285750" indent="-285750" algn="just">
              <a:buFont typeface="Arial"/>
              <a:buChar char="•"/>
            </a:pPr>
            <a:r>
              <a:rPr lang="es-ES" sz="1600" dirty="0">
                <a:solidFill>
                  <a:schemeClr val="bg1">
                    <a:lumMod val="50000"/>
                  </a:schemeClr>
                </a:solidFill>
                <a:latin typeface="Gill Sans"/>
                <a:cs typeface="Gill Sans"/>
              </a:rPr>
              <a:t>¿Por qué se restringe la construcción en toda una AGEB si en la Resolución RCA-5991-06/17 el Consejo de Administración hace referencia al análisis del riesgo de inundación por vivienda, y no por polígono/AGEB</a:t>
            </a:r>
            <a:r>
              <a:rPr lang="es-ES" sz="1600" dirty="0" smtClean="0">
                <a:solidFill>
                  <a:schemeClr val="bg1">
                    <a:lumMod val="50000"/>
                  </a:schemeClr>
                </a:solidFill>
                <a:latin typeface="Gill Sans"/>
                <a:cs typeface="Gill Sans"/>
              </a:rPr>
              <a:t>?</a:t>
            </a:r>
          </a:p>
          <a:p>
            <a:pPr marL="742950" lvl="1" indent="-285750" algn="just">
              <a:buFont typeface="Arial"/>
              <a:buChar char="•"/>
            </a:pPr>
            <a:r>
              <a:rPr lang="es-ES" sz="1600" dirty="0" smtClean="0">
                <a:solidFill>
                  <a:srgbClr val="FF0000"/>
                </a:solidFill>
                <a:latin typeface="Gill Sans"/>
                <a:cs typeface="Gill Sans"/>
              </a:rPr>
              <a:t>En relaci</a:t>
            </a:r>
            <a:r>
              <a:rPr lang="es-ES" sz="1600" dirty="0" smtClean="0">
                <a:solidFill>
                  <a:srgbClr val="FF0000"/>
                </a:solidFill>
                <a:latin typeface="Gill Sans"/>
                <a:cs typeface="Gill Sans"/>
              </a:rPr>
              <a:t>ón a los polígonos, e</a:t>
            </a:r>
            <a:r>
              <a:rPr lang="es-ES" sz="1600" dirty="0" smtClean="0">
                <a:solidFill>
                  <a:srgbClr val="FF0000"/>
                </a:solidFill>
                <a:latin typeface="Gill Sans"/>
                <a:cs typeface="Gill Sans"/>
              </a:rPr>
              <a:t>sta pregunta fue respondida por el CENAPRED.</a:t>
            </a:r>
            <a:endParaRPr lang="es-MX" sz="1600" dirty="0">
              <a:solidFill>
                <a:srgbClr val="FF0000"/>
              </a:solidFill>
              <a:latin typeface="Gill Sans"/>
              <a:cs typeface="Gill Sans"/>
            </a:endParaRPr>
          </a:p>
          <a:p>
            <a:pPr algn="just"/>
            <a:endParaRPr lang="es-ES" sz="1600" dirty="0" smtClean="0">
              <a:latin typeface="Gill Sans"/>
              <a:cs typeface="Gill Sans"/>
            </a:endParaRPr>
          </a:p>
          <a:p>
            <a:pPr algn="just"/>
            <a:r>
              <a:rPr lang="es-ES" sz="1600" dirty="0" smtClean="0">
                <a:latin typeface="Gill Sans"/>
                <a:cs typeface="Gill Sans"/>
              </a:rPr>
              <a:t>GRUPO </a:t>
            </a:r>
            <a:r>
              <a:rPr lang="es-ES" sz="1600" dirty="0">
                <a:latin typeface="Gill Sans"/>
                <a:cs typeface="Gill Sans"/>
              </a:rPr>
              <a:t>YVASA (Pregunta planteada el 2 de agosto en la presentación)</a:t>
            </a:r>
          </a:p>
          <a:p>
            <a:pPr marL="285750" lvl="0" indent="-285750" algn="just">
              <a:buFont typeface="Arial"/>
              <a:buChar char="•"/>
            </a:pPr>
            <a:r>
              <a:rPr lang="es-ES" sz="1600" dirty="0">
                <a:solidFill>
                  <a:schemeClr val="bg1">
                    <a:lumMod val="50000"/>
                  </a:schemeClr>
                </a:solidFill>
                <a:latin typeface="Gill Sans"/>
                <a:cs typeface="Gill Sans"/>
              </a:rPr>
              <a:t>¿Cuándo se libera o </a:t>
            </a:r>
            <a:r>
              <a:rPr lang="es-ES" sz="1600" dirty="0" err="1">
                <a:solidFill>
                  <a:schemeClr val="bg1">
                    <a:lumMod val="50000"/>
                  </a:schemeClr>
                </a:solidFill>
                <a:latin typeface="Gill Sans"/>
                <a:cs typeface="Gill Sans"/>
              </a:rPr>
              <a:t>aperturan</a:t>
            </a:r>
            <a:r>
              <a:rPr lang="es-ES" sz="1600" dirty="0">
                <a:solidFill>
                  <a:schemeClr val="bg1">
                    <a:lumMod val="50000"/>
                  </a:schemeClr>
                </a:solidFill>
                <a:latin typeface="Gill Sans"/>
                <a:cs typeface="Gill Sans"/>
              </a:rPr>
              <a:t> los fraccionamientos no afectados?</a:t>
            </a:r>
            <a:r>
              <a:rPr lang="es-MX" sz="1600" dirty="0">
                <a:solidFill>
                  <a:schemeClr val="bg1">
                    <a:lumMod val="50000"/>
                  </a:schemeClr>
                </a:solidFill>
                <a:latin typeface="Gill Sans"/>
                <a:cs typeface="Gill Sans"/>
              </a:rPr>
              <a:t> </a:t>
            </a:r>
          </a:p>
          <a:p>
            <a:pPr marL="742950" lvl="1" indent="-285750" algn="just">
              <a:buFont typeface="Arial"/>
              <a:buChar char="•"/>
            </a:pPr>
            <a:r>
              <a:rPr lang="es-MX" sz="1600" dirty="0">
                <a:solidFill>
                  <a:srgbClr val="FF0000"/>
                </a:solidFill>
                <a:latin typeface="Gill Sans"/>
                <a:cs typeface="Gill Sans"/>
              </a:rPr>
              <a:t>Nunca se ha cerrado, y más adelante en esta presentación se podrá ver el detalle. </a:t>
            </a:r>
          </a:p>
          <a:p>
            <a:pPr algn="just"/>
            <a:endParaRPr lang="es-ES" sz="1600" dirty="0" smtClean="0">
              <a:latin typeface="Gill Sans"/>
              <a:cs typeface="Gill Sans"/>
            </a:endParaRPr>
          </a:p>
          <a:p>
            <a:pPr algn="just"/>
            <a:r>
              <a:rPr lang="es-ES" sz="1600" dirty="0" smtClean="0">
                <a:latin typeface="Gill Sans"/>
                <a:cs typeface="Gill Sans"/>
              </a:rPr>
              <a:t>GRUPO </a:t>
            </a:r>
            <a:r>
              <a:rPr lang="es-ES" sz="1600" dirty="0">
                <a:latin typeface="Gill Sans"/>
                <a:cs typeface="Gill Sans"/>
              </a:rPr>
              <a:t>ALIANZA (Pregunta planteada el 2 de agosto en la presentación)</a:t>
            </a:r>
          </a:p>
          <a:p>
            <a:pPr marL="285750" indent="-285750" algn="just">
              <a:buFont typeface="Arial"/>
              <a:buChar char="•"/>
            </a:pPr>
            <a:r>
              <a:rPr lang="es-ES" sz="1600" dirty="0">
                <a:solidFill>
                  <a:schemeClr val="bg1">
                    <a:lumMod val="50000"/>
                  </a:schemeClr>
                </a:solidFill>
                <a:latin typeface="Gill Sans"/>
                <a:cs typeface="Gill Sans"/>
              </a:rPr>
              <a:t>En cuanto se dé de alta la originación de nuevos créditos, ¿tomamos como base los mapas cargados actualmente en RUV?</a:t>
            </a:r>
          </a:p>
          <a:p>
            <a:pPr marL="742950" lvl="1" indent="-285750" algn="just">
              <a:buFont typeface="Arial"/>
              <a:buChar char="•"/>
            </a:pPr>
            <a:r>
              <a:rPr lang="es-ES" sz="1600" dirty="0">
                <a:solidFill>
                  <a:srgbClr val="FF0000"/>
                </a:solidFill>
                <a:latin typeface="Gill Sans"/>
                <a:cs typeface="Gill Sans"/>
              </a:rPr>
              <a:t>Si</a:t>
            </a:r>
            <a:endParaRPr lang="es-MX" sz="1600" dirty="0">
              <a:solidFill>
                <a:srgbClr val="FF0000"/>
              </a:solidFill>
              <a:latin typeface="Gill Sans"/>
              <a:cs typeface="Gill Sans"/>
            </a:endParaRPr>
          </a:p>
          <a:p>
            <a:pPr lvl="0" algn="just"/>
            <a:endParaRPr lang="es-MX" sz="1600" dirty="0">
              <a:solidFill>
                <a:schemeClr val="bg1">
                  <a:lumMod val="50000"/>
                </a:schemeClr>
              </a:solidFill>
              <a:latin typeface="Gill Sans"/>
              <a:cs typeface="Gill Sans"/>
            </a:endParaRPr>
          </a:p>
          <a:p>
            <a:pPr marL="285750" lvl="0" indent="-285750" algn="just">
              <a:buFont typeface="Arial"/>
              <a:buChar char="•"/>
            </a:pPr>
            <a:endParaRPr lang="es-MX" sz="1600" dirty="0">
              <a:solidFill>
                <a:schemeClr val="bg1">
                  <a:lumMod val="50000"/>
                </a:schemeClr>
              </a:solidFill>
              <a:latin typeface="Gill Sans"/>
              <a:cs typeface="Gill Sans"/>
            </a:endParaRPr>
          </a:p>
        </p:txBody>
      </p:sp>
    </p:spTree>
    <p:extLst>
      <p:ext uri="{BB962C8B-B14F-4D97-AF65-F5344CB8AC3E}">
        <p14:creationId xmlns:p14="http://schemas.microsoft.com/office/powerpoint/2010/main" val="64787937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248569" y="3337838"/>
            <a:ext cx="7108822" cy="954107"/>
          </a:xfrm>
          <a:prstGeom prst="rect">
            <a:avLst/>
          </a:prstGeom>
          <a:noFill/>
        </p:spPr>
        <p:txBody>
          <a:bodyPr wrap="square">
            <a:spAutoFit/>
          </a:bodyPr>
          <a:lstStyle/>
          <a:p>
            <a:pPr>
              <a:defRPr/>
            </a:pPr>
            <a:r>
              <a:rPr lang="es-MX" sz="2800" dirty="0">
                <a:solidFill>
                  <a:schemeClr val="bg1">
                    <a:lumMod val="50000"/>
                  </a:schemeClr>
                </a:solidFill>
                <a:latin typeface="Gill Sans"/>
                <a:ea typeface="ＭＳ Ｐゴシック" pitchFamily="-109" charset="-128"/>
                <a:cs typeface="Gill Sans"/>
              </a:rPr>
              <a:t>Definición de zonas con riesgo medio, alto y muy alto</a:t>
            </a:r>
          </a:p>
        </p:txBody>
      </p:sp>
    </p:spTree>
    <p:extLst>
      <p:ext uri="{BB962C8B-B14F-4D97-AF65-F5344CB8AC3E}">
        <p14:creationId xmlns:p14="http://schemas.microsoft.com/office/powerpoint/2010/main" val="273010183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POLIGON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143" y="1399215"/>
            <a:ext cx="5859518" cy="4969243"/>
          </a:xfrm>
          <a:prstGeom prst="rect">
            <a:avLst/>
          </a:prstGeom>
        </p:spPr>
      </p:pic>
      <p:sp>
        <p:nvSpPr>
          <p:cNvPr id="2" name="object 2"/>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lnSpc>
                <a:spcPct val="100000"/>
              </a:lnSpc>
              <a:spcBef>
                <a:spcPts val="100"/>
              </a:spcBef>
            </a:pPr>
            <a:r>
              <a:rPr sz="2400" spc="-5" dirty="0">
                <a:latin typeface="Gill Sans"/>
                <a:cs typeface="Segoe UI"/>
              </a:rPr>
              <a:t>Ubicación </a:t>
            </a:r>
            <a:r>
              <a:rPr sz="2400" dirty="0">
                <a:latin typeface="Gill Sans"/>
                <a:cs typeface="Segoe UI"/>
              </a:rPr>
              <a:t>de </a:t>
            </a:r>
            <a:r>
              <a:rPr sz="2400" spc="-5" dirty="0">
                <a:latin typeface="Gill Sans"/>
                <a:cs typeface="Segoe UI"/>
              </a:rPr>
              <a:t>los 83 polígonos</a:t>
            </a:r>
            <a:r>
              <a:rPr sz="2400" spc="114" dirty="0">
                <a:latin typeface="Gill Sans"/>
                <a:cs typeface="Segoe UI"/>
              </a:rPr>
              <a:t> </a:t>
            </a:r>
            <a:r>
              <a:rPr sz="2400" dirty="0">
                <a:latin typeface="Gill Sans"/>
                <a:cs typeface="Segoe UI"/>
              </a:rPr>
              <a:t>afectados</a:t>
            </a:r>
          </a:p>
        </p:txBody>
      </p:sp>
      <p:sp>
        <p:nvSpPr>
          <p:cNvPr id="4" name="object 4"/>
          <p:cNvSpPr/>
          <p:nvPr/>
        </p:nvSpPr>
        <p:spPr>
          <a:xfrm>
            <a:off x="6523481" y="2125217"/>
            <a:ext cx="396240" cy="0"/>
          </a:xfrm>
          <a:custGeom>
            <a:avLst/>
            <a:gdLst/>
            <a:ahLst/>
            <a:cxnLst/>
            <a:rect l="l" t="t" r="r" b="b"/>
            <a:pathLst>
              <a:path w="396240">
                <a:moveTo>
                  <a:pt x="0" y="0"/>
                </a:moveTo>
                <a:lnTo>
                  <a:pt x="395732" y="0"/>
                </a:lnTo>
              </a:path>
            </a:pathLst>
          </a:custGeom>
          <a:ln w="19812">
            <a:solidFill>
              <a:srgbClr val="000000"/>
            </a:solidFill>
          </a:ln>
        </p:spPr>
        <p:txBody>
          <a:bodyPr wrap="square" lIns="0" tIns="0" rIns="0" bIns="0" rtlCol="0"/>
          <a:lstStyle/>
          <a:p>
            <a:endParaRPr dirty="0"/>
          </a:p>
        </p:txBody>
      </p:sp>
      <p:sp>
        <p:nvSpPr>
          <p:cNvPr id="5" name="object 5"/>
          <p:cNvSpPr/>
          <p:nvPr/>
        </p:nvSpPr>
        <p:spPr>
          <a:xfrm>
            <a:off x="6595871" y="2346960"/>
            <a:ext cx="394970" cy="182880"/>
          </a:xfrm>
          <a:custGeom>
            <a:avLst/>
            <a:gdLst/>
            <a:ahLst/>
            <a:cxnLst/>
            <a:rect l="l" t="t" r="r" b="b"/>
            <a:pathLst>
              <a:path w="394970" h="182880">
                <a:moveTo>
                  <a:pt x="0" y="182879"/>
                </a:moveTo>
                <a:lnTo>
                  <a:pt x="394716" y="182879"/>
                </a:lnTo>
                <a:lnTo>
                  <a:pt x="394716" y="0"/>
                </a:lnTo>
                <a:lnTo>
                  <a:pt x="0" y="0"/>
                </a:lnTo>
                <a:lnTo>
                  <a:pt x="0" y="182879"/>
                </a:lnTo>
                <a:close/>
              </a:path>
            </a:pathLst>
          </a:custGeom>
          <a:solidFill>
            <a:srgbClr val="0000FF"/>
          </a:solidFill>
        </p:spPr>
        <p:txBody>
          <a:bodyPr wrap="square" lIns="0" tIns="0" rIns="0" bIns="0" rtlCol="0"/>
          <a:lstStyle/>
          <a:p>
            <a:endParaRPr dirty="0"/>
          </a:p>
        </p:txBody>
      </p:sp>
      <p:sp>
        <p:nvSpPr>
          <p:cNvPr id="6" name="object 6"/>
          <p:cNvSpPr/>
          <p:nvPr/>
        </p:nvSpPr>
        <p:spPr>
          <a:xfrm>
            <a:off x="6591300" y="2703576"/>
            <a:ext cx="396240" cy="181610"/>
          </a:xfrm>
          <a:custGeom>
            <a:avLst/>
            <a:gdLst/>
            <a:ahLst/>
            <a:cxnLst/>
            <a:rect l="l" t="t" r="r" b="b"/>
            <a:pathLst>
              <a:path w="396240" h="181610">
                <a:moveTo>
                  <a:pt x="0" y="181355"/>
                </a:moveTo>
                <a:lnTo>
                  <a:pt x="396240" y="181355"/>
                </a:lnTo>
                <a:lnTo>
                  <a:pt x="396240" y="0"/>
                </a:lnTo>
                <a:lnTo>
                  <a:pt x="0" y="0"/>
                </a:lnTo>
                <a:lnTo>
                  <a:pt x="0" y="181355"/>
                </a:lnTo>
                <a:close/>
              </a:path>
            </a:pathLst>
          </a:custGeom>
          <a:ln w="9144">
            <a:solidFill>
              <a:srgbClr val="CD0000"/>
            </a:solidFill>
          </a:ln>
        </p:spPr>
        <p:txBody>
          <a:bodyPr wrap="square" lIns="0" tIns="0" rIns="0" bIns="0" rtlCol="0"/>
          <a:lstStyle/>
          <a:p>
            <a:endParaRPr dirty="0"/>
          </a:p>
        </p:txBody>
      </p:sp>
      <p:sp>
        <p:nvSpPr>
          <p:cNvPr id="7" name="object 7"/>
          <p:cNvSpPr txBox="1"/>
          <p:nvPr/>
        </p:nvSpPr>
        <p:spPr>
          <a:xfrm>
            <a:off x="6997954" y="2002916"/>
            <a:ext cx="1307465" cy="889000"/>
          </a:xfrm>
          <a:prstGeom prst="rect">
            <a:avLst/>
          </a:prstGeom>
        </p:spPr>
        <p:txBody>
          <a:bodyPr vert="horz" wrap="square" lIns="0" tIns="12700" rIns="0" bIns="0" rtlCol="0">
            <a:spAutoFit/>
          </a:bodyPr>
          <a:lstStyle/>
          <a:p>
            <a:pPr marL="12700">
              <a:lnSpc>
                <a:spcPct val="100000"/>
              </a:lnSpc>
              <a:spcBef>
                <a:spcPts val="100"/>
              </a:spcBef>
            </a:pPr>
            <a:r>
              <a:rPr sz="1200" dirty="0">
                <a:latin typeface="Gill Sans"/>
                <a:cs typeface="Gill Sans MT"/>
              </a:rPr>
              <a:t>Cuenca El</a:t>
            </a:r>
            <a:r>
              <a:rPr sz="1200" spc="-35" dirty="0">
                <a:latin typeface="Gill Sans"/>
                <a:cs typeface="Gill Sans MT"/>
              </a:rPr>
              <a:t> </a:t>
            </a:r>
            <a:r>
              <a:rPr sz="1200" spc="-5" dirty="0">
                <a:latin typeface="Gill Sans"/>
                <a:cs typeface="Gill Sans MT"/>
              </a:rPr>
              <a:t>Barreal</a:t>
            </a:r>
            <a:endParaRPr sz="1200" dirty="0">
              <a:latin typeface="Gill Sans"/>
              <a:cs typeface="Gill Sans MT"/>
            </a:endParaRPr>
          </a:p>
          <a:p>
            <a:pPr marL="85090">
              <a:lnSpc>
                <a:spcPct val="100000"/>
              </a:lnSpc>
              <a:spcBef>
                <a:spcPts val="1115"/>
              </a:spcBef>
            </a:pPr>
            <a:r>
              <a:rPr sz="1200" spc="-5" dirty="0">
                <a:latin typeface="Gill Sans"/>
                <a:cs typeface="Gill Sans MT"/>
              </a:rPr>
              <a:t>TR</a:t>
            </a:r>
            <a:r>
              <a:rPr sz="1200" dirty="0">
                <a:latin typeface="Gill Sans"/>
                <a:cs typeface="Gill Sans MT"/>
              </a:rPr>
              <a:t> 100</a:t>
            </a:r>
          </a:p>
          <a:p>
            <a:pPr>
              <a:lnSpc>
                <a:spcPct val="100000"/>
              </a:lnSpc>
              <a:spcBef>
                <a:spcPts val="35"/>
              </a:spcBef>
            </a:pPr>
            <a:endParaRPr sz="1150" dirty="0">
              <a:latin typeface="Gill Sans"/>
              <a:cs typeface="Times New Roman"/>
            </a:endParaRPr>
          </a:p>
          <a:p>
            <a:pPr marL="81915">
              <a:lnSpc>
                <a:spcPct val="100000"/>
              </a:lnSpc>
              <a:spcBef>
                <a:spcPts val="5"/>
              </a:spcBef>
            </a:pPr>
            <a:r>
              <a:rPr sz="1200" spc="-5" dirty="0">
                <a:latin typeface="Gill Sans"/>
                <a:cs typeface="Gill Sans MT"/>
              </a:rPr>
              <a:t>Polígonos</a:t>
            </a:r>
            <a:r>
              <a:rPr sz="1200" spc="-55" dirty="0">
                <a:latin typeface="Gill Sans"/>
                <a:cs typeface="Gill Sans MT"/>
              </a:rPr>
              <a:t> </a:t>
            </a:r>
            <a:r>
              <a:rPr sz="1200" spc="-5" dirty="0">
                <a:latin typeface="Gill Sans"/>
                <a:cs typeface="Gill Sans MT"/>
              </a:rPr>
              <a:t>afectados</a:t>
            </a:r>
            <a:endParaRPr sz="1200" dirty="0">
              <a:latin typeface="Gill Sans"/>
              <a:cs typeface="Gill Sans MT"/>
            </a:endParaRPr>
          </a:p>
        </p:txBody>
      </p:sp>
      <p:sp>
        <p:nvSpPr>
          <p:cNvPr id="8" name="object 7"/>
          <p:cNvSpPr txBox="1"/>
          <p:nvPr/>
        </p:nvSpPr>
        <p:spPr>
          <a:xfrm>
            <a:off x="0" y="6451487"/>
            <a:ext cx="9144000" cy="382156"/>
          </a:xfrm>
          <a:prstGeom prst="rect">
            <a:avLst/>
          </a:prstGeom>
        </p:spPr>
        <p:txBody>
          <a:bodyPr vert="horz" wrap="square" lIns="0" tIns="12700" rIns="0" bIns="0" rtlCol="0">
            <a:spAutoFit/>
          </a:bodyPr>
          <a:lstStyle/>
          <a:p>
            <a:pPr marL="12700">
              <a:lnSpc>
                <a:spcPct val="100000"/>
              </a:lnSpc>
              <a:spcBef>
                <a:spcPts val="100"/>
              </a:spcBef>
            </a:pPr>
            <a:r>
              <a:rPr lang="es-ES_tradnl" sz="1200" dirty="0">
                <a:latin typeface="Gill Sans"/>
                <a:cs typeface="Gill Sans MT"/>
              </a:rPr>
              <a:t>* Información tomada del Estudio Hidrológico e Hidráulico de la cuenca de “El Barreal”, realizado por la Universidad Autónoma de Ciudad Juárez, y validado por CENAPRED. </a:t>
            </a:r>
            <a:endParaRPr sz="1200" dirty="0">
              <a:latin typeface="Gill Sans"/>
              <a:cs typeface="Gill Sans MT"/>
            </a:endParaRPr>
          </a:p>
        </p:txBody>
      </p:sp>
    </p:spTree>
    <p:extLst>
      <p:ext uri="{BB962C8B-B14F-4D97-AF65-F5344CB8AC3E}">
        <p14:creationId xmlns:p14="http://schemas.microsoft.com/office/powerpoint/2010/main" val="38245321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objeto&#10;&#10;Descripción generada con confianza alta">
            <a:extLst>
              <a:ext uri="{FF2B5EF4-FFF2-40B4-BE49-F238E27FC236}">
                <a16:creationId xmlns:a16="http://schemas.microsoft.com/office/drawing/2014/main" xmlns="" id="{9BEC1945-937B-447F-B85D-A7B643431AA5}"/>
              </a:ext>
            </a:extLst>
          </p:cNvPr>
          <p:cNvPicPr>
            <a:picLocks noChangeAspect="1"/>
          </p:cNvPicPr>
          <p:nvPr/>
        </p:nvPicPr>
        <p:blipFill>
          <a:blip r:embed="rId2"/>
          <a:stretch>
            <a:fillRect/>
          </a:stretch>
        </p:blipFill>
        <p:spPr>
          <a:xfrm>
            <a:off x="553065" y="1489814"/>
            <a:ext cx="5548972" cy="4734444"/>
          </a:xfrm>
          <a:prstGeom prst="rect">
            <a:avLst/>
          </a:prstGeom>
        </p:spPr>
      </p:pic>
      <p:sp>
        <p:nvSpPr>
          <p:cNvPr id="6" name="object 2">
            <a:extLst>
              <a:ext uri="{FF2B5EF4-FFF2-40B4-BE49-F238E27FC236}">
                <a16:creationId xmlns:a16="http://schemas.microsoft.com/office/drawing/2014/main" xmlns="" id="{93E27560-5D7D-42BC-9466-563EDB140848}"/>
              </a:ext>
            </a:extLst>
          </p:cNvPr>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spcBef>
                <a:spcPts val="100"/>
              </a:spcBef>
            </a:pPr>
            <a:r>
              <a:rPr lang="es-MX" sz="2400" dirty="0">
                <a:latin typeface="Gill Sans"/>
                <a:cs typeface="Segoe UI"/>
              </a:rPr>
              <a:t>Definición de zonas con riesgo</a:t>
            </a:r>
            <a:endParaRPr sz="2400" dirty="0">
              <a:latin typeface="Gill Sans"/>
              <a:cs typeface="Segoe UI"/>
            </a:endParaRPr>
          </a:p>
        </p:txBody>
      </p:sp>
      <p:sp>
        <p:nvSpPr>
          <p:cNvPr id="8" name="Rectángulo 7">
            <a:extLst>
              <a:ext uri="{FF2B5EF4-FFF2-40B4-BE49-F238E27FC236}">
                <a16:creationId xmlns:a16="http://schemas.microsoft.com/office/drawing/2014/main" xmlns="" id="{B7489478-E4F5-4BF5-AF4E-C097EB38866C}"/>
              </a:ext>
            </a:extLst>
          </p:cNvPr>
          <p:cNvSpPr/>
          <p:nvPr/>
        </p:nvSpPr>
        <p:spPr>
          <a:xfrm>
            <a:off x="6122236" y="1908313"/>
            <a:ext cx="543607" cy="198783"/>
          </a:xfrm>
          <a:prstGeom prst="rect">
            <a:avLst/>
          </a:prstGeom>
          <a:solidFill>
            <a:srgbClr val="207B3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9" name="Rectángulo 8">
            <a:extLst>
              <a:ext uri="{FF2B5EF4-FFF2-40B4-BE49-F238E27FC236}">
                <a16:creationId xmlns:a16="http://schemas.microsoft.com/office/drawing/2014/main" xmlns="" id="{D0507963-59D1-4CCC-BA4F-892AA3A90C0F}"/>
              </a:ext>
            </a:extLst>
          </p:cNvPr>
          <p:cNvSpPr/>
          <p:nvPr/>
        </p:nvSpPr>
        <p:spPr>
          <a:xfrm>
            <a:off x="6122235" y="2266122"/>
            <a:ext cx="543607" cy="198783"/>
          </a:xfrm>
          <a:prstGeom prst="rect">
            <a:avLst/>
          </a:prstGeom>
          <a:solidFill>
            <a:srgbClr val="ED1C2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0" name="object 7">
            <a:extLst>
              <a:ext uri="{FF2B5EF4-FFF2-40B4-BE49-F238E27FC236}">
                <a16:creationId xmlns:a16="http://schemas.microsoft.com/office/drawing/2014/main" xmlns="" id="{71EF7D31-9A40-4EFD-B070-E30C66528FA7}"/>
              </a:ext>
            </a:extLst>
          </p:cNvPr>
          <p:cNvSpPr txBox="1"/>
          <p:nvPr/>
        </p:nvSpPr>
        <p:spPr>
          <a:xfrm>
            <a:off x="6665842" y="1909606"/>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Muy bajo y bajo riesgo</a:t>
            </a:r>
          </a:p>
        </p:txBody>
      </p:sp>
      <p:sp>
        <p:nvSpPr>
          <p:cNvPr id="11" name="object 7">
            <a:extLst>
              <a:ext uri="{FF2B5EF4-FFF2-40B4-BE49-F238E27FC236}">
                <a16:creationId xmlns:a16="http://schemas.microsoft.com/office/drawing/2014/main" xmlns="" id="{041232FC-0A4C-4ECC-BFB3-9070C5D76EDA}"/>
              </a:ext>
            </a:extLst>
          </p:cNvPr>
          <p:cNvSpPr txBox="1"/>
          <p:nvPr/>
        </p:nvSpPr>
        <p:spPr>
          <a:xfrm>
            <a:off x="6665842" y="2267415"/>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Medio, alto y muy alto riesgo</a:t>
            </a:r>
          </a:p>
        </p:txBody>
      </p:sp>
      <p:sp>
        <p:nvSpPr>
          <p:cNvPr id="12" name="object 7"/>
          <p:cNvSpPr txBox="1"/>
          <p:nvPr/>
        </p:nvSpPr>
        <p:spPr>
          <a:xfrm>
            <a:off x="0" y="6451487"/>
            <a:ext cx="9144000" cy="382156"/>
          </a:xfrm>
          <a:prstGeom prst="rect">
            <a:avLst/>
          </a:prstGeom>
        </p:spPr>
        <p:txBody>
          <a:bodyPr vert="horz" wrap="square" lIns="0" tIns="12700" rIns="0" bIns="0" rtlCol="0">
            <a:spAutoFit/>
          </a:bodyPr>
          <a:lstStyle/>
          <a:p>
            <a:pPr marL="12700">
              <a:lnSpc>
                <a:spcPct val="100000"/>
              </a:lnSpc>
              <a:spcBef>
                <a:spcPts val="100"/>
              </a:spcBef>
            </a:pPr>
            <a:r>
              <a:rPr lang="es-ES_tradnl" sz="1200" dirty="0">
                <a:latin typeface="Gill Sans"/>
                <a:cs typeface="Gill Sans MT"/>
              </a:rPr>
              <a:t>* Gráfica de realización propia con base en el Estudio Hidrológico e Hidráulico de la cuenca de “El Barreal”, realizado por la Universidad Autónoma de Ciudad Juárez, y validado por CENAPRED. </a:t>
            </a:r>
            <a:endParaRPr sz="1200" dirty="0">
              <a:latin typeface="Gill Sans"/>
              <a:cs typeface="Gill Sans MT"/>
            </a:endParaRPr>
          </a:p>
        </p:txBody>
      </p:sp>
    </p:spTree>
    <p:extLst>
      <p:ext uri="{BB962C8B-B14F-4D97-AF65-F5344CB8AC3E}">
        <p14:creationId xmlns:p14="http://schemas.microsoft.com/office/powerpoint/2010/main" val="27070440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48DBFFF6-B9F6-47C8-9465-F9FF2D01BB59}"/>
              </a:ext>
            </a:extLst>
          </p:cNvPr>
          <p:cNvPicPr>
            <a:picLocks noChangeAspect="1"/>
          </p:cNvPicPr>
          <p:nvPr/>
        </p:nvPicPr>
        <p:blipFill>
          <a:blip r:embed="rId2"/>
          <a:stretch>
            <a:fillRect/>
          </a:stretch>
        </p:blipFill>
        <p:spPr>
          <a:xfrm>
            <a:off x="532865" y="1455345"/>
            <a:ext cx="5589371" cy="4768913"/>
          </a:xfrm>
          <a:prstGeom prst="rect">
            <a:avLst/>
          </a:prstGeom>
        </p:spPr>
      </p:pic>
      <p:sp>
        <p:nvSpPr>
          <p:cNvPr id="10" name="object 2">
            <a:extLst>
              <a:ext uri="{FF2B5EF4-FFF2-40B4-BE49-F238E27FC236}">
                <a16:creationId xmlns:a16="http://schemas.microsoft.com/office/drawing/2014/main" xmlns="" id="{70C25CCF-9890-41DF-9CCE-B4EB231DA7CA}"/>
              </a:ext>
            </a:extLst>
          </p:cNvPr>
          <p:cNvSpPr txBox="1">
            <a:spLocks noGrp="1"/>
          </p:cNvSpPr>
          <p:nvPr>
            <p:ph type="title"/>
          </p:nvPr>
        </p:nvSpPr>
        <p:spPr>
          <a:xfrm>
            <a:off x="428955" y="192707"/>
            <a:ext cx="5476875" cy="751488"/>
          </a:xfrm>
          <a:prstGeom prst="rect">
            <a:avLst/>
          </a:prstGeom>
        </p:spPr>
        <p:txBody>
          <a:bodyPr vert="horz" wrap="square" lIns="0" tIns="12700" rIns="0" bIns="0" rtlCol="0">
            <a:spAutoFit/>
          </a:bodyPr>
          <a:lstStyle/>
          <a:p>
            <a:pPr marL="12700">
              <a:spcBef>
                <a:spcPts val="100"/>
              </a:spcBef>
            </a:pPr>
            <a:r>
              <a:rPr lang="es-MX" sz="2400" dirty="0">
                <a:latin typeface="Gill Sans"/>
                <a:cs typeface="Segoe UI"/>
              </a:rPr>
              <a:t>Definición de zonas con riesgo medio, alto y muy alto</a:t>
            </a:r>
            <a:endParaRPr sz="2400" dirty="0">
              <a:latin typeface="Gill Sans"/>
              <a:cs typeface="Segoe UI"/>
            </a:endParaRPr>
          </a:p>
        </p:txBody>
      </p:sp>
      <p:sp>
        <p:nvSpPr>
          <p:cNvPr id="11" name="Rectángulo 10">
            <a:extLst>
              <a:ext uri="{FF2B5EF4-FFF2-40B4-BE49-F238E27FC236}">
                <a16:creationId xmlns:a16="http://schemas.microsoft.com/office/drawing/2014/main" xmlns="" id="{8FD2FB0D-1CFB-4CF7-AB54-084F1A4366B8}"/>
              </a:ext>
            </a:extLst>
          </p:cNvPr>
          <p:cNvSpPr/>
          <p:nvPr/>
        </p:nvSpPr>
        <p:spPr>
          <a:xfrm>
            <a:off x="6122236" y="2587321"/>
            <a:ext cx="543607" cy="198783"/>
          </a:xfrm>
          <a:prstGeom prst="rect">
            <a:avLst/>
          </a:prstGeom>
          <a:solidFill>
            <a:srgbClr val="FCF48B"/>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xmlns="" id="{905DA575-6993-4856-B199-CA95B6487B6C}"/>
              </a:ext>
            </a:extLst>
          </p:cNvPr>
          <p:cNvSpPr/>
          <p:nvPr/>
        </p:nvSpPr>
        <p:spPr>
          <a:xfrm>
            <a:off x="6122235" y="2945130"/>
            <a:ext cx="543607" cy="198783"/>
          </a:xfrm>
          <a:prstGeom prst="rect">
            <a:avLst/>
          </a:prstGeom>
          <a:solidFill>
            <a:srgbClr val="ED1C2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4" name="Rectángulo 13">
            <a:extLst>
              <a:ext uri="{FF2B5EF4-FFF2-40B4-BE49-F238E27FC236}">
                <a16:creationId xmlns:a16="http://schemas.microsoft.com/office/drawing/2014/main" xmlns="" id="{254287AC-0515-4A4E-956D-05A23F124EB4}"/>
              </a:ext>
            </a:extLst>
          </p:cNvPr>
          <p:cNvSpPr/>
          <p:nvPr/>
        </p:nvSpPr>
        <p:spPr>
          <a:xfrm>
            <a:off x="6122235" y="2266122"/>
            <a:ext cx="543607" cy="198783"/>
          </a:xfrm>
          <a:prstGeom prst="rect">
            <a:avLst/>
          </a:prstGeom>
          <a:solidFill>
            <a:srgbClr val="207B3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5" name="object 7">
            <a:extLst>
              <a:ext uri="{FF2B5EF4-FFF2-40B4-BE49-F238E27FC236}">
                <a16:creationId xmlns:a16="http://schemas.microsoft.com/office/drawing/2014/main" xmlns="" id="{0C9EDBA9-ADB5-40AD-BF43-6F4C323F441E}"/>
              </a:ext>
            </a:extLst>
          </p:cNvPr>
          <p:cNvSpPr txBox="1"/>
          <p:nvPr/>
        </p:nvSpPr>
        <p:spPr>
          <a:xfrm>
            <a:off x="6665842" y="2946423"/>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Preservación Lagunas Subsidiaria</a:t>
            </a:r>
          </a:p>
        </p:txBody>
      </p:sp>
      <p:sp>
        <p:nvSpPr>
          <p:cNvPr id="16" name="object 7">
            <a:extLst>
              <a:ext uri="{FF2B5EF4-FFF2-40B4-BE49-F238E27FC236}">
                <a16:creationId xmlns:a16="http://schemas.microsoft.com/office/drawing/2014/main" xmlns="" id="{A85EE2EB-745D-4885-B46F-691ACE8FD19B}"/>
              </a:ext>
            </a:extLst>
          </p:cNvPr>
          <p:cNvSpPr txBox="1"/>
          <p:nvPr/>
        </p:nvSpPr>
        <p:spPr>
          <a:xfrm>
            <a:off x="6665842" y="2590976"/>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Riesgo mitigable</a:t>
            </a:r>
          </a:p>
        </p:txBody>
      </p:sp>
      <p:sp>
        <p:nvSpPr>
          <p:cNvPr id="17" name="object 7">
            <a:extLst>
              <a:ext uri="{FF2B5EF4-FFF2-40B4-BE49-F238E27FC236}">
                <a16:creationId xmlns:a16="http://schemas.microsoft.com/office/drawing/2014/main" xmlns="" id="{645E86E7-B0ED-48D8-BFC8-FA6EAE084710}"/>
              </a:ext>
            </a:extLst>
          </p:cNvPr>
          <p:cNvSpPr txBox="1"/>
          <p:nvPr/>
        </p:nvSpPr>
        <p:spPr>
          <a:xfrm>
            <a:off x="6665842" y="2267415"/>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Muy bajo y bajo riesgo</a:t>
            </a:r>
          </a:p>
        </p:txBody>
      </p:sp>
      <p:sp>
        <p:nvSpPr>
          <p:cNvPr id="13" name="Rectángulo 12">
            <a:extLst>
              <a:ext uri="{FF2B5EF4-FFF2-40B4-BE49-F238E27FC236}">
                <a16:creationId xmlns:a16="http://schemas.microsoft.com/office/drawing/2014/main" xmlns="" id="{AA3C0BBB-F266-48E1-A204-BB563E39D3B5}"/>
              </a:ext>
            </a:extLst>
          </p:cNvPr>
          <p:cNvSpPr/>
          <p:nvPr/>
        </p:nvSpPr>
        <p:spPr>
          <a:xfrm>
            <a:off x="6122234" y="3297254"/>
            <a:ext cx="543607" cy="198783"/>
          </a:xfrm>
          <a:prstGeom prst="rect">
            <a:avLst/>
          </a:prstGeom>
          <a:solidFill>
            <a:srgbClr val="94D6E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18" name="object 7">
            <a:extLst>
              <a:ext uri="{FF2B5EF4-FFF2-40B4-BE49-F238E27FC236}">
                <a16:creationId xmlns:a16="http://schemas.microsoft.com/office/drawing/2014/main" xmlns="" id="{5F9AFB57-3BB4-48BE-9F94-9E0C5278C3E9}"/>
              </a:ext>
            </a:extLst>
          </p:cNvPr>
          <p:cNvSpPr txBox="1"/>
          <p:nvPr/>
        </p:nvSpPr>
        <p:spPr>
          <a:xfrm>
            <a:off x="6665841" y="3297900"/>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TR 100</a:t>
            </a:r>
          </a:p>
        </p:txBody>
      </p:sp>
      <p:sp>
        <p:nvSpPr>
          <p:cNvPr id="20" name="object 7"/>
          <p:cNvSpPr txBox="1"/>
          <p:nvPr/>
        </p:nvSpPr>
        <p:spPr>
          <a:xfrm>
            <a:off x="0" y="6451487"/>
            <a:ext cx="9144000" cy="382156"/>
          </a:xfrm>
          <a:prstGeom prst="rect">
            <a:avLst/>
          </a:prstGeom>
        </p:spPr>
        <p:txBody>
          <a:bodyPr vert="horz" wrap="square" lIns="0" tIns="12700" rIns="0" bIns="0" rtlCol="0">
            <a:spAutoFit/>
          </a:bodyPr>
          <a:lstStyle/>
          <a:p>
            <a:pPr marL="12700">
              <a:lnSpc>
                <a:spcPct val="100000"/>
              </a:lnSpc>
              <a:spcBef>
                <a:spcPts val="100"/>
              </a:spcBef>
            </a:pPr>
            <a:r>
              <a:rPr lang="es-ES_tradnl" sz="1200" dirty="0">
                <a:latin typeface="Gill Sans"/>
                <a:cs typeface="Gill Sans MT"/>
              </a:rPr>
              <a:t>* Gráfica de realización propia con base en el Estudio Hidrológico e Hidráulico de la cuenca de “El Barreal”, realizado por la Universidad Autónoma de Ciudad Juárez, y validado por CENAPRED. </a:t>
            </a:r>
            <a:endParaRPr sz="1200" dirty="0">
              <a:latin typeface="Gill Sans"/>
              <a:cs typeface="Gill Sans MT"/>
            </a:endParaRPr>
          </a:p>
        </p:txBody>
      </p:sp>
    </p:spTree>
    <p:extLst>
      <p:ext uri="{BB962C8B-B14F-4D97-AF65-F5344CB8AC3E}">
        <p14:creationId xmlns:p14="http://schemas.microsoft.com/office/powerpoint/2010/main" val="127013034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3 Marcador de número de diapositiva">
            <a:extLst>
              <a:ext uri="{FF2B5EF4-FFF2-40B4-BE49-F238E27FC236}">
                <a16:creationId xmlns="" xmlns:a16="http://schemas.microsoft.com/office/drawing/2014/main" id="{31AEDD93-2AF2-4530-8AB4-7996A429A82F}"/>
              </a:ext>
            </a:extLst>
          </p:cNvPr>
          <p:cNvSpPr>
            <a:spLocks noGrp="1"/>
          </p:cNvSpPr>
          <p:nvPr>
            <p:ph type="sldNum" sz="quarter" idx="12"/>
          </p:nvPr>
        </p:nvSpPr>
        <p:spPr bwMode="auto">
          <a:xfrm>
            <a:off x="6745288" y="64897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spcBef>
                <a:spcPct val="0"/>
              </a:spcBef>
              <a:buFontTx/>
              <a:buNone/>
            </a:pPr>
            <a:fld id="{78B6F49E-E85E-4457-8AC2-E308882061FC}" type="slidenum">
              <a:rPr lang="es-ES" altLang="es-MX" sz="1200">
                <a:solidFill>
                  <a:srgbClr val="898989"/>
                </a:solidFill>
                <a:latin typeface="Myriad Pro"/>
                <a:ea typeface="Myriad Pro"/>
                <a:cs typeface="Myriad Pro"/>
              </a:rPr>
              <a:pPr>
                <a:spcBef>
                  <a:spcPct val="0"/>
                </a:spcBef>
                <a:buFontTx/>
                <a:buNone/>
              </a:pPr>
              <a:t>16</a:t>
            </a:fld>
            <a:endParaRPr lang="es-ES" altLang="es-MX" sz="1200" dirty="0">
              <a:solidFill>
                <a:srgbClr val="898989"/>
              </a:solidFill>
              <a:latin typeface="Myriad Pro"/>
              <a:ea typeface="Myriad Pro"/>
              <a:cs typeface="Myriad Pro"/>
            </a:endParaRPr>
          </a:p>
        </p:txBody>
      </p:sp>
      <p:sp>
        <p:nvSpPr>
          <p:cNvPr id="8197" name="6 Rectángulo">
            <a:extLst>
              <a:ext uri="{FF2B5EF4-FFF2-40B4-BE49-F238E27FC236}">
                <a16:creationId xmlns="" xmlns:a16="http://schemas.microsoft.com/office/drawing/2014/main" id="{2789AB2F-5D8D-481E-9A30-4EA37BDC62B4}"/>
              </a:ext>
            </a:extLst>
          </p:cNvPr>
          <p:cNvSpPr>
            <a:spLocks noChangeArrowheads="1"/>
          </p:cNvSpPr>
          <p:nvPr/>
        </p:nvSpPr>
        <p:spPr bwMode="auto">
          <a:xfrm>
            <a:off x="234950" y="1377950"/>
            <a:ext cx="8267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2000" dirty="0">
                <a:latin typeface="Calibri" panose="020F0502020204030204" pitchFamily="34" charset="0"/>
              </a:rPr>
              <a:t> </a:t>
            </a:r>
          </a:p>
        </p:txBody>
      </p:sp>
      <p:sp>
        <p:nvSpPr>
          <p:cNvPr id="8198" name="2 Rectángulo">
            <a:extLst>
              <a:ext uri="{FF2B5EF4-FFF2-40B4-BE49-F238E27FC236}">
                <a16:creationId xmlns="" xmlns:a16="http://schemas.microsoft.com/office/drawing/2014/main" id="{C052F3E8-92A3-4FC7-AD29-077C22A479F1}"/>
              </a:ext>
            </a:extLst>
          </p:cNvPr>
          <p:cNvSpPr>
            <a:spLocks noChangeArrowheads="1"/>
          </p:cNvSpPr>
          <p:nvPr/>
        </p:nvSpPr>
        <p:spPr bwMode="auto">
          <a:xfrm>
            <a:off x="519113" y="1377950"/>
            <a:ext cx="82311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1800" dirty="0">
                <a:latin typeface="Gill Sans"/>
                <a:cs typeface="Gill Sans"/>
              </a:rPr>
              <a:t>A continuación se presenta la originación histórica de Ciudad </a:t>
            </a:r>
            <a:r>
              <a:rPr lang="es-MX" altLang="es-MX" sz="1800" dirty="0" smtClean="0">
                <a:latin typeface="Gill Sans"/>
                <a:cs typeface="Gill Sans"/>
              </a:rPr>
              <a:t>Juárez, </a:t>
            </a:r>
            <a:r>
              <a:rPr lang="es-MX" altLang="es-MX" sz="1800" dirty="0">
                <a:latin typeface="Gill Sans"/>
                <a:cs typeface="Gill Sans"/>
              </a:rPr>
              <a:t>Chihuahua desglosada por las últimas administraciones del Infonavit.</a:t>
            </a:r>
          </a:p>
        </p:txBody>
      </p:sp>
      <p:sp>
        <p:nvSpPr>
          <p:cNvPr id="4" name="Título 3">
            <a:extLst>
              <a:ext uri="{FF2B5EF4-FFF2-40B4-BE49-F238E27FC236}">
                <a16:creationId xmlns="" xmlns:a16="http://schemas.microsoft.com/office/drawing/2014/main" id="{FD52B696-333E-4021-8085-5BF749CA9CEE}"/>
              </a:ext>
            </a:extLst>
          </p:cNvPr>
          <p:cNvSpPr>
            <a:spLocks noGrp="1"/>
          </p:cNvSpPr>
          <p:nvPr>
            <p:ph type="title"/>
          </p:nvPr>
        </p:nvSpPr>
        <p:spPr>
          <a:xfrm>
            <a:off x="457199" y="274638"/>
            <a:ext cx="7134225" cy="631825"/>
          </a:xfrm>
        </p:spPr>
        <p:txBody>
          <a:bodyPr/>
          <a:lstStyle/>
          <a:p>
            <a:r>
              <a:rPr lang="es-MX" sz="2400" dirty="0">
                <a:latin typeface="Gill Sans"/>
                <a:cs typeface="Gill Sans"/>
              </a:rPr>
              <a:t>Colocación de créditos en Ciudad Juárez Chihuahua actual </a:t>
            </a:r>
            <a:r>
              <a:rPr lang="es-MX" sz="2400" dirty="0" smtClean="0">
                <a:latin typeface="Gill Sans"/>
                <a:cs typeface="Gill Sans"/>
              </a:rPr>
              <a:t>Administración</a:t>
            </a:r>
            <a:endParaRPr lang="es-MX" sz="2400" dirty="0">
              <a:latin typeface="Gill Sans"/>
              <a:cs typeface="Gill Sans"/>
            </a:endParaRPr>
          </a:p>
        </p:txBody>
      </p:sp>
      <p:pic>
        <p:nvPicPr>
          <p:cNvPr id="5" name="Imagen 4">
            <a:extLst>
              <a:ext uri="{FF2B5EF4-FFF2-40B4-BE49-F238E27FC236}">
                <a16:creationId xmlns="" xmlns:a16="http://schemas.microsoft.com/office/drawing/2014/main" id="{F337846D-C17C-42E6-9719-9AE908C6E4C4}"/>
              </a:ext>
            </a:extLst>
          </p:cNvPr>
          <p:cNvPicPr>
            <a:picLocks noChangeAspect="1"/>
          </p:cNvPicPr>
          <p:nvPr/>
        </p:nvPicPr>
        <p:blipFill>
          <a:blip r:embed="rId2"/>
          <a:stretch>
            <a:fillRect/>
          </a:stretch>
        </p:blipFill>
        <p:spPr>
          <a:xfrm>
            <a:off x="1199763" y="2936943"/>
            <a:ext cx="6744475" cy="2812913"/>
          </a:xfrm>
          <a:prstGeom prst="rect">
            <a:avLst/>
          </a:prstGeom>
        </p:spPr>
      </p:pic>
    </p:spTree>
    <p:extLst>
      <p:ext uri="{BB962C8B-B14F-4D97-AF65-F5344CB8AC3E}">
        <p14:creationId xmlns:p14="http://schemas.microsoft.com/office/powerpoint/2010/main" val="33906789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3 Marcador de número de diapositiva">
            <a:extLst>
              <a:ext uri="{FF2B5EF4-FFF2-40B4-BE49-F238E27FC236}">
                <a16:creationId xmlns="" xmlns:a16="http://schemas.microsoft.com/office/drawing/2014/main" id="{31AEDD93-2AF2-4530-8AB4-7996A429A82F}"/>
              </a:ext>
            </a:extLst>
          </p:cNvPr>
          <p:cNvSpPr>
            <a:spLocks noGrp="1"/>
          </p:cNvSpPr>
          <p:nvPr>
            <p:ph type="sldNum" sz="quarter" idx="12"/>
          </p:nvPr>
        </p:nvSpPr>
        <p:spPr bwMode="auto">
          <a:xfrm>
            <a:off x="6745288" y="64897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spcBef>
                <a:spcPct val="0"/>
              </a:spcBef>
              <a:buFontTx/>
              <a:buNone/>
            </a:pPr>
            <a:fld id="{78B6F49E-E85E-4457-8AC2-E308882061FC}" type="slidenum">
              <a:rPr lang="es-ES" altLang="es-MX" sz="1200">
                <a:solidFill>
                  <a:srgbClr val="898989"/>
                </a:solidFill>
                <a:latin typeface="Myriad Pro"/>
                <a:ea typeface="Myriad Pro"/>
                <a:cs typeface="Myriad Pro"/>
              </a:rPr>
              <a:pPr>
                <a:spcBef>
                  <a:spcPct val="0"/>
                </a:spcBef>
                <a:buFontTx/>
                <a:buNone/>
              </a:pPr>
              <a:t>17</a:t>
            </a:fld>
            <a:endParaRPr lang="es-ES" altLang="es-MX" sz="1200" dirty="0">
              <a:solidFill>
                <a:srgbClr val="898989"/>
              </a:solidFill>
              <a:latin typeface="Myriad Pro"/>
              <a:ea typeface="Myriad Pro"/>
              <a:cs typeface="Myriad Pro"/>
            </a:endParaRPr>
          </a:p>
        </p:txBody>
      </p:sp>
      <p:sp>
        <p:nvSpPr>
          <p:cNvPr id="8197" name="6 Rectángulo">
            <a:extLst>
              <a:ext uri="{FF2B5EF4-FFF2-40B4-BE49-F238E27FC236}">
                <a16:creationId xmlns="" xmlns:a16="http://schemas.microsoft.com/office/drawing/2014/main" id="{2789AB2F-5D8D-481E-9A30-4EA37BDC62B4}"/>
              </a:ext>
            </a:extLst>
          </p:cNvPr>
          <p:cNvSpPr>
            <a:spLocks noChangeArrowheads="1"/>
          </p:cNvSpPr>
          <p:nvPr/>
        </p:nvSpPr>
        <p:spPr bwMode="auto">
          <a:xfrm>
            <a:off x="234950" y="1377950"/>
            <a:ext cx="8267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2000" dirty="0">
                <a:latin typeface="Calibri" panose="020F0502020204030204" pitchFamily="34" charset="0"/>
              </a:rPr>
              <a:t> </a:t>
            </a:r>
          </a:p>
        </p:txBody>
      </p:sp>
      <p:sp>
        <p:nvSpPr>
          <p:cNvPr id="8198" name="2 Rectángulo">
            <a:extLst>
              <a:ext uri="{FF2B5EF4-FFF2-40B4-BE49-F238E27FC236}">
                <a16:creationId xmlns="" xmlns:a16="http://schemas.microsoft.com/office/drawing/2014/main" id="{C052F3E8-92A3-4FC7-AD29-077C22A479F1}"/>
              </a:ext>
            </a:extLst>
          </p:cNvPr>
          <p:cNvSpPr>
            <a:spLocks noChangeArrowheads="1"/>
          </p:cNvSpPr>
          <p:nvPr/>
        </p:nvSpPr>
        <p:spPr bwMode="auto">
          <a:xfrm>
            <a:off x="519113" y="1377950"/>
            <a:ext cx="82311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1800" dirty="0">
                <a:latin typeface="Gill Sans"/>
                <a:cs typeface="Gill Sans"/>
              </a:rPr>
              <a:t>A continuación se presenta la </a:t>
            </a:r>
            <a:r>
              <a:rPr lang="es-MX" altLang="es-MX" sz="1800" dirty="0" err="1">
                <a:latin typeface="Gill Sans"/>
                <a:cs typeface="Gill Sans"/>
              </a:rPr>
              <a:t>originación</a:t>
            </a:r>
            <a:r>
              <a:rPr lang="es-MX" altLang="es-MX" sz="1800" dirty="0">
                <a:latin typeface="Gill Sans"/>
                <a:cs typeface="Gill Sans"/>
              </a:rPr>
              <a:t> histórica de Ciudad Juárez Chihuahua desglosada por oferente:</a:t>
            </a:r>
          </a:p>
        </p:txBody>
      </p:sp>
      <p:sp>
        <p:nvSpPr>
          <p:cNvPr id="4" name="Título 3">
            <a:extLst>
              <a:ext uri="{FF2B5EF4-FFF2-40B4-BE49-F238E27FC236}">
                <a16:creationId xmlns="" xmlns:a16="http://schemas.microsoft.com/office/drawing/2014/main" id="{FD52B696-333E-4021-8085-5BF749CA9CEE}"/>
              </a:ext>
            </a:extLst>
          </p:cNvPr>
          <p:cNvSpPr>
            <a:spLocks noGrp="1"/>
          </p:cNvSpPr>
          <p:nvPr>
            <p:ph type="title"/>
          </p:nvPr>
        </p:nvSpPr>
        <p:spPr>
          <a:xfrm>
            <a:off x="457199" y="274638"/>
            <a:ext cx="7134225" cy="631825"/>
          </a:xfrm>
        </p:spPr>
        <p:txBody>
          <a:bodyPr/>
          <a:lstStyle/>
          <a:p>
            <a:r>
              <a:rPr lang="es-MX" sz="2400" dirty="0">
                <a:latin typeface="Gill Sans"/>
                <a:cs typeface="Gill Sans"/>
              </a:rPr>
              <a:t>Colocación de créditos en Ciudad Juárez Chihuahua actual </a:t>
            </a:r>
            <a:r>
              <a:rPr lang="es-MX" sz="2400" dirty="0" smtClean="0">
                <a:latin typeface="Gill Sans"/>
                <a:cs typeface="Gill Sans"/>
              </a:rPr>
              <a:t>Administración</a:t>
            </a:r>
            <a:endParaRPr lang="es-MX" sz="2400" dirty="0">
              <a:latin typeface="Gill Sans"/>
              <a:cs typeface="Gill Sans"/>
            </a:endParaRPr>
          </a:p>
        </p:txBody>
      </p:sp>
      <p:pic>
        <p:nvPicPr>
          <p:cNvPr id="10" name="Imagen 9">
            <a:extLst>
              <a:ext uri="{FF2B5EF4-FFF2-40B4-BE49-F238E27FC236}">
                <a16:creationId xmlns="" xmlns:a16="http://schemas.microsoft.com/office/drawing/2014/main" id="{502A0591-B786-439E-82F6-C9CCD8B662F7}"/>
              </a:ext>
            </a:extLst>
          </p:cNvPr>
          <p:cNvPicPr>
            <a:picLocks noChangeAspect="1"/>
          </p:cNvPicPr>
          <p:nvPr/>
        </p:nvPicPr>
        <p:blipFill>
          <a:blip r:embed="rId2"/>
          <a:stretch>
            <a:fillRect/>
          </a:stretch>
        </p:blipFill>
        <p:spPr>
          <a:xfrm>
            <a:off x="491123" y="2039919"/>
            <a:ext cx="8161753" cy="4500923"/>
          </a:xfrm>
          <a:prstGeom prst="rect">
            <a:avLst/>
          </a:prstGeom>
        </p:spPr>
      </p:pic>
    </p:spTree>
    <p:extLst>
      <p:ext uri="{BB962C8B-B14F-4D97-AF65-F5344CB8AC3E}">
        <p14:creationId xmlns:p14="http://schemas.microsoft.com/office/powerpoint/2010/main" val="129577420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3 Marcador de número de diapositiva">
            <a:extLst>
              <a:ext uri="{FF2B5EF4-FFF2-40B4-BE49-F238E27FC236}">
                <a16:creationId xmlns="" xmlns:a16="http://schemas.microsoft.com/office/drawing/2014/main" id="{31AEDD93-2AF2-4530-8AB4-7996A429A82F}"/>
              </a:ext>
            </a:extLst>
          </p:cNvPr>
          <p:cNvSpPr>
            <a:spLocks noGrp="1"/>
          </p:cNvSpPr>
          <p:nvPr>
            <p:ph type="sldNum" sz="quarter" idx="12"/>
          </p:nvPr>
        </p:nvSpPr>
        <p:spPr bwMode="auto">
          <a:xfrm>
            <a:off x="6745288" y="64897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spcBef>
                <a:spcPct val="0"/>
              </a:spcBef>
              <a:buFontTx/>
              <a:buNone/>
            </a:pPr>
            <a:fld id="{78B6F49E-E85E-4457-8AC2-E308882061FC}" type="slidenum">
              <a:rPr lang="es-ES" altLang="es-MX" sz="1200">
                <a:solidFill>
                  <a:srgbClr val="898989"/>
                </a:solidFill>
                <a:latin typeface="Myriad Pro"/>
                <a:ea typeface="Myriad Pro"/>
                <a:cs typeface="Myriad Pro"/>
              </a:rPr>
              <a:pPr>
                <a:spcBef>
                  <a:spcPct val="0"/>
                </a:spcBef>
                <a:buFontTx/>
                <a:buNone/>
              </a:pPr>
              <a:t>18</a:t>
            </a:fld>
            <a:endParaRPr lang="es-ES" altLang="es-MX" sz="1200" dirty="0">
              <a:solidFill>
                <a:srgbClr val="898989"/>
              </a:solidFill>
              <a:latin typeface="Myriad Pro"/>
              <a:ea typeface="Myriad Pro"/>
              <a:cs typeface="Myriad Pro"/>
            </a:endParaRPr>
          </a:p>
        </p:txBody>
      </p:sp>
      <p:sp>
        <p:nvSpPr>
          <p:cNvPr id="8197" name="6 Rectángulo">
            <a:extLst>
              <a:ext uri="{FF2B5EF4-FFF2-40B4-BE49-F238E27FC236}">
                <a16:creationId xmlns="" xmlns:a16="http://schemas.microsoft.com/office/drawing/2014/main" id="{2789AB2F-5D8D-481E-9A30-4EA37BDC62B4}"/>
              </a:ext>
            </a:extLst>
          </p:cNvPr>
          <p:cNvSpPr>
            <a:spLocks noChangeArrowheads="1"/>
          </p:cNvSpPr>
          <p:nvPr/>
        </p:nvSpPr>
        <p:spPr bwMode="auto">
          <a:xfrm>
            <a:off x="234950" y="1377950"/>
            <a:ext cx="8267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2000" dirty="0">
                <a:latin typeface="Calibri" panose="020F0502020204030204" pitchFamily="34" charset="0"/>
              </a:rPr>
              <a:t> </a:t>
            </a:r>
          </a:p>
        </p:txBody>
      </p:sp>
      <p:sp>
        <p:nvSpPr>
          <p:cNvPr id="8198" name="2 Rectángulo">
            <a:extLst>
              <a:ext uri="{FF2B5EF4-FFF2-40B4-BE49-F238E27FC236}">
                <a16:creationId xmlns="" xmlns:a16="http://schemas.microsoft.com/office/drawing/2014/main" id="{C052F3E8-92A3-4FC7-AD29-077C22A479F1}"/>
              </a:ext>
            </a:extLst>
          </p:cNvPr>
          <p:cNvSpPr>
            <a:spLocks noChangeArrowheads="1"/>
          </p:cNvSpPr>
          <p:nvPr/>
        </p:nvSpPr>
        <p:spPr bwMode="auto">
          <a:xfrm>
            <a:off x="519113" y="1377950"/>
            <a:ext cx="82311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1800" dirty="0">
                <a:latin typeface="Gill Sans"/>
                <a:cs typeface="Gill Sans"/>
              </a:rPr>
              <a:t>A continuación se presenta la </a:t>
            </a:r>
            <a:r>
              <a:rPr lang="es-MX" altLang="es-MX" sz="1800" dirty="0" err="1">
                <a:latin typeface="Gill Sans"/>
                <a:cs typeface="Gill Sans"/>
              </a:rPr>
              <a:t>originación</a:t>
            </a:r>
            <a:r>
              <a:rPr lang="es-MX" altLang="es-MX" sz="1800" dirty="0">
                <a:latin typeface="Gill Sans"/>
                <a:cs typeface="Gill Sans"/>
              </a:rPr>
              <a:t> histórica de Ciudad Juárez Chihuahua desglosada por  oferente:</a:t>
            </a:r>
          </a:p>
        </p:txBody>
      </p:sp>
      <p:sp>
        <p:nvSpPr>
          <p:cNvPr id="4" name="Título 3">
            <a:extLst>
              <a:ext uri="{FF2B5EF4-FFF2-40B4-BE49-F238E27FC236}">
                <a16:creationId xmlns="" xmlns:a16="http://schemas.microsoft.com/office/drawing/2014/main" id="{FD52B696-333E-4021-8085-5BF749CA9CEE}"/>
              </a:ext>
            </a:extLst>
          </p:cNvPr>
          <p:cNvSpPr>
            <a:spLocks noGrp="1"/>
          </p:cNvSpPr>
          <p:nvPr>
            <p:ph type="title"/>
          </p:nvPr>
        </p:nvSpPr>
        <p:spPr>
          <a:xfrm>
            <a:off x="457199" y="274638"/>
            <a:ext cx="7134225" cy="631825"/>
          </a:xfrm>
        </p:spPr>
        <p:txBody>
          <a:bodyPr/>
          <a:lstStyle/>
          <a:p>
            <a:r>
              <a:rPr lang="es-MX" sz="2400" dirty="0">
                <a:latin typeface="Gill Sans"/>
                <a:cs typeface="Gill Sans"/>
              </a:rPr>
              <a:t>Colocación de créditos en Ciudad Juárez Chihuahua actual </a:t>
            </a:r>
            <a:r>
              <a:rPr lang="es-MX" sz="2400" dirty="0" smtClean="0">
                <a:latin typeface="Gill Sans"/>
                <a:cs typeface="Gill Sans"/>
              </a:rPr>
              <a:t>Administración</a:t>
            </a:r>
            <a:endParaRPr lang="es-MX" sz="2400" dirty="0">
              <a:latin typeface="Gill Sans"/>
              <a:cs typeface="Gill Sans"/>
            </a:endParaRPr>
          </a:p>
        </p:txBody>
      </p:sp>
      <p:pic>
        <p:nvPicPr>
          <p:cNvPr id="5" name="Imagen 4">
            <a:extLst>
              <a:ext uri="{FF2B5EF4-FFF2-40B4-BE49-F238E27FC236}">
                <a16:creationId xmlns="" xmlns:a16="http://schemas.microsoft.com/office/drawing/2014/main" id="{D8A741CB-8DC9-423C-8F2E-9D85E860A8F1}"/>
              </a:ext>
            </a:extLst>
          </p:cNvPr>
          <p:cNvPicPr>
            <a:picLocks noChangeAspect="1"/>
          </p:cNvPicPr>
          <p:nvPr/>
        </p:nvPicPr>
        <p:blipFill>
          <a:blip r:embed="rId2"/>
          <a:stretch>
            <a:fillRect/>
          </a:stretch>
        </p:blipFill>
        <p:spPr>
          <a:xfrm>
            <a:off x="1108946" y="1980074"/>
            <a:ext cx="6926109" cy="4673621"/>
          </a:xfrm>
          <a:prstGeom prst="rect">
            <a:avLst/>
          </a:prstGeom>
        </p:spPr>
      </p:pic>
    </p:spTree>
    <p:extLst>
      <p:ext uri="{BB962C8B-B14F-4D97-AF65-F5344CB8AC3E}">
        <p14:creationId xmlns:p14="http://schemas.microsoft.com/office/powerpoint/2010/main" val="27108540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3 Marcador de número de diapositiva">
            <a:extLst>
              <a:ext uri="{FF2B5EF4-FFF2-40B4-BE49-F238E27FC236}">
                <a16:creationId xmlns="" xmlns:a16="http://schemas.microsoft.com/office/drawing/2014/main" id="{31AEDD93-2AF2-4530-8AB4-7996A429A82F}"/>
              </a:ext>
            </a:extLst>
          </p:cNvPr>
          <p:cNvSpPr>
            <a:spLocks noGrp="1"/>
          </p:cNvSpPr>
          <p:nvPr>
            <p:ph type="sldNum" sz="quarter" idx="12"/>
          </p:nvPr>
        </p:nvSpPr>
        <p:spPr bwMode="auto">
          <a:xfrm>
            <a:off x="6745288" y="64897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spcBef>
                <a:spcPct val="0"/>
              </a:spcBef>
              <a:buFontTx/>
              <a:buNone/>
            </a:pPr>
            <a:fld id="{78B6F49E-E85E-4457-8AC2-E308882061FC}" type="slidenum">
              <a:rPr lang="es-ES" altLang="es-MX" sz="1200">
                <a:solidFill>
                  <a:srgbClr val="898989"/>
                </a:solidFill>
                <a:latin typeface="Myriad Pro"/>
                <a:ea typeface="Myriad Pro"/>
                <a:cs typeface="Myriad Pro"/>
              </a:rPr>
              <a:pPr>
                <a:spcBef>
                  <a:spcPct val="0"/>
                </a:spcBef>
                <a:buFontTx/>
                <a:buNone/>
              </a:pPr>
              <a:t>19</a:t>
            </a:fld>
            <a:endParaRPr lang="es-ES" altLang="es-MX" sz="1200" dirty="0">
              <a:solidFill>
                <a:srgbClr val="898989"/>
              </a:solidFill>
              <a:latin typeface="Myriad Pro"/>
              <a:ea typeface="Myriad Pro"/>
              <a:cs typeface="Myriad Pro"/>
            </a:endParaRPr>
          </a:p>
        </p:txBody>
      </p:sp>
      <p:sp>
        <p:nvSpPr>
          <p:cNvPr id="8197" name="6 Rectángulo">
            <a:extLst>
              <a:ext uri="{FF2B5EF4-FFF2-40B4-BE49-F238E27FC236}">
                <a16:creationId xmlns="" xmlns:a16="http://schemas.microsoft.com/office/drawing/2014/main" id="{2789AB2F-5D8D-481E-9A30-4EA37BDC62B4}"/>
              </a:ext>
            </a:extLst>
          </p:cNvPr>
          <p:cNvSpPr>
            <a:spLocks noChangeArrowheads="1"/>
          </p:cNvSpPr>
          <p:nvPr/>
        </p:nvSpPr>
        <p:spPr bwMode="auto">
          <a:xfrm>
            <a:off x="234950" y="1377950"/>
            <a:ext cx="8267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2000" dirty="0">
                <a:latin typeface="Calibri" panose="020F0502020204030204" pitchFamily="34" charset="0"/>
              </a:rPr>
              <a:t> </a:t>
            </a:r>
          </a:p>
        </p:txBody>
      </p:sp>
      <p:sp>
        <p:nvSpPr>
          <p:cNvPr id="8198" name="2 Rectángulo">
            <a:extLst>
              <a:ext uri="{FF2B5EF4-FFF2-40B4-BE49-F238E27FC236}">
                <a16:creationId xmlns="" xmlns:a16="http://schemas.microsoft.com/office/drawing/2014/main" id="{C052F3E8-92A3-4FC7-AD29-077C22A479F1}"/>
              </a:ext>
            </a:extLst>
          </p:cNvPr>
          <p:cNvSpPr>
            <a:spLocks noChangeArrowheads="1"/>
          </p:cNvSpPr>
          <p:nvPr/>
        </p:nvSpPr>
        <p:spPr bwMode="auto">
          <a:xfrm>
            <a:off x="519113" y="1377950"/>
            <a:ext cx="82311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Myriad Pro Light"/>
                <a:ea typeface="Myriad Pro Light"/>
                <a:cs typeface="Myriad Pro Light"/>
              </a:defRPr>
            </a:lvl1pPr>
            <a:lvl2pPr marL="742950" indent="-285750">
              <a:spcBef>
                <a:spcPct val="20000"/>
              </a:spcBef>
              <a:buFont typeface="Arial" panose="020B0604020202020204" pitchFamily="34" charset="0"/>
              <a:buChar char="–"/>
              <a:defRPr sz="2400">
                <a:solidFill>
                  <a:schemeClr val="tx1"/>
                </a:solidFill>
                <a:latin typeface="Myriad Pro Light"/>
                <a:ea typeface="Myriad Pro Light"/>
                <a:cs typeface="Myriad Pro Light"/>
              </a:defRPr>
            </a:lvl2pPr>
            <a:lvl3pPr marL="1143000" indent="-228600">
              <a:spcBef>
                <a:spcPct val="20000"/>
              </a:spcBef>
              <a:buFont typeface="Arial" panose="020B0604020202020204" pitchFamily="34" charset="0"/>
              <a:buChar char="•"/>
              <a:defRPr sz="2000">
                <a:solidFill>
                  <a:schemeClr val="tx1"/>
                </a:solidFill>
                <a:latin typeface="Myriad Pro Light"/>
                <a:ea typeface="Myriad Pro Light"/>
                <a:cs typeface="Myriad Pro Light"/>
              </a:defRPr>
            </a:lvl3pPr>
            <a:lvl4pPr marL="16002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4pPr>
            <a:lvl5pPr marL="2057400" indent="-228600">
              <a:spcBef>
                <a:spcPct val="20000"/>
              </a:spcBef>
              <a:buFont typeface="Arial" panose="020B0604020202020204" pitchFamily="34" charset="0"/>
              <a:buChar char="»"/>
              <a:defRPr>
                <a:solidFill>
                  <a:schemeClr val="tx1"/>
                </a:solidFill>
                <a:latin typeface="Myriad Pro Light"/>
                <a:ea typeface="Myriad Pro Light"/>
                <a:cs typeface="Myriad Pro Light"/>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a:ea typeface="Myriad Pro Light"/>
                <a:cs typeface="Myriad Pro Light"/>
              </a:defRPr>
            </a:lvl9pPr>
          </a:lstStyle>
          <a:p>
            <a:pPr algn="just">
              <a:spcBef>
                <a:spcPct val="0"/>
              </a:spcBef>
              <a:buFontTx/>
              <a:buNone/>
            </a:pPr>
            <a:r>
              <a:rPr lang="es-MX" altLang="es-MX" sz="1800" dirty="0">
                <a:latin typeface="Gill Sans"/>
                <a:cs typeface="Gill Sans"/>
              </a:rPr>
              <a:t>La originación de créditos para los desarrollos habitacionales que se ubican </a:t>
            </a:r>
            <a:r>
              <a:rPr lang="es-MX" altLang="es-MX" sz="1800" u="sng" dirty="0">
                <a:latin typeface="Gill Sans"/>
                <a:cs typeface="Gill Sans"/>
              </a:rPr>
              <a:t>fuera</a:t>
            </a:r>
            <a:r>
              <a:rPr lang="es-MX" altLang="es-MX" sz="1800" dirty="0">
                <a:latin typeface="Gill Sans"/>
                <a:cs typeface="Gill Sans"/>
              </a:rPr>
              <a:t> de las zonas señaladas con riesgo de inundación, funciona normalmente. </a:t>
            </a:r>
          </a:p>
          <a:p>
            <a:pPr algn="just">
              <a:spcBef>
                <a:spcPct val="0"/>
              </a:spcBef>
              <a:buFontTx/>
              <a:buNone/>
            </a:pPr>
            <a:endParaRPr lang="es-MX" altLang="es-MX" sz="1800" dirty="0">
              <a:latin typeface="Gill Sans"/>
              <a:cs typeface="Gill Sans"/>
            </a:endParaRPr>
          </a:p>
          <a:p>
            <a:pPr algn="just">
              <a:spcBef>
                <a:spcPct val="0"/>
              </a:spcBef>
              <a:buFontTx/>
              <a:buNone/>
            </a:pPr>
            <a:r>
              <a:rPr lang="es-MX" altLang="es-MX" sz="1800" dirty="0">
                <a:latin typeface="Gill Sans"/>
                <a:cs typeface="Gill Sans"/>
              </a:rPr>
              <a:t>A continuación se detallan los créditos hipotecarios inscritos de Ciudad Juárez, Chihuahua, del 30 de junio 2017 al 05 de agosto 2018:</a:t>
            </a:r>
          </a:p>
        </p:txBody>
      </p:sp>
      <p:graphicFrame>
        <p:nvGraphicFramePr>
          <p:cNvPr id="8" name="Objeto 7">
            <a:extLst>
              <a:ext uri="{FF2B5EF4-FFF2-40B4-BE49-F238E27FC236}">
                <a16:creationId xmlns="" xmlns:a16="http://schemas.microsoft.com/office/drawing/2014/main" id="{A70BE2D4-CD94-4AF1-A5E3-664C82B3DCB9}"/>
              </a:ext>
            </a:extLst>
          </p:cNvPr>
          <p:cNvGraphicFramePr>
            <a:graphicFrameLocks noChangeAspect="1"/>
          </p:cNvGraphicFramePr>
          <p:nvPr>
            <p:extLst>
              <p:ext uri="{D42A27DB-BD31-4B8C-83A1-F6EECF244321}">
                <p14:modId xmlns:p14="http://schemas.microsoft.com/office/powerpoint/2010/main" val="2700712091"/>
              </p:ext>
            </p:extLst>
          </p:nvPr>
        </p:nvGraphicFramePr>
        <p:xfrm>
          <a:off x="1239838" y="3597275"/>
          <a:ext cx="6037262" cy="1811338"/>
        </p:xfrm>
        <a:graphic>
          <a:graphicData uri="http://schemas.openxmlformats.org/presentationml/2006/ole">
            <mc:AlternateContent xmlns:mc="http://schemas.openxmlformats.org/markup-compatibility/2006">
              <mc:Choice xmlns:v="urn:schemas-microsoft-com:vml" Requires="v">
                <p:oleObj spid="_x0000_s1028" name="Hoja de cálculo" r:id="rId3" imgW="2603500" imgH="800100" progId="Excel.Sheet.12">
                  <p:embed/>
                </p:oleObj>
              </mc:Choice>
              <mc:Fallback>
                <p:oleObj name="Hoja de cálculo" r:id="rId3" imgW="2603500" imgH="800100" progId="Excel.Sheet.12">
                  <p:embed/>
                  <p:pic>
                    <p:nvPicPr>
                      <p:cNvPr id="0" name=""/>
                      <p:cNvPicPr/>
                      <p:nvPr/>
                    </p:nvPicPr>
                    <p:blipFill>
                      <a:blip r:embed="rId4"/>
                      <a:stretch>
                        <a:fillRect/>
                      </a:stretch>
                    </p:blipFill>
                    <p:spPr>
                      <a:xfrm>
                        <a:off x="1239838" y="3597275"/>
                        <a:ext cx="6037262" cy="1811338"/>
                      </a:xfrm>
                      <a:prstGeom prst="rect">
                        <a:avLst/>
                      </a:prstGeom>
                    </p:spPr>
                  </p:pic>
                </p:oleObj>
              </mc:Fallback>
            </mc:AlternateContent>
          </a:graphicData>
        </a:graphic>
      </p:graphicFrame>
      <p:sp>
        <p:nvSpPr>
          <p:cNvPr id="4" name="Título 3">
            <a:extLst>
              <a:ext uri="{FF2B5EF4-FFF2-40B4-BE49-F238E27FC236}">
                <a16:creationId xmlns="" xmlns:a16="http://schemas.microsoft.com/office/drawing/2014/main" id="{FD52B696-333E-4021-8085-5BF749CA9CEE}"/>
              </a:ext>
            </a:extLst>
          </p:cNvPr>
          <p:cNvSpPr>
            <a:spLocks noGrp="1"/>
          </p:cNvSpPr>
          <p:nvPr>
            <p:ph type="title"/>
          </p:nvPr>
        </p:nvSpPr>
        <p:spPr>
          <a:xfrm>
            <a:off x="457199" y="274638"/>
            <a:ext cx="7134225" cy="631825"/>
          </a:xfrm>
        </p:spPr>
        <p:txBody>
          <a:bodyPr/>
          <a:lstStyle/>
          <a:p>
            <a:r>
              <a:rPr lang="es-MX" sz="2400" dirty="0">
                <a:latin typeface="Gill Sans"/>
                <a:cs typeface="Gill Sans"/>
              </a:rPr>
              <a:t>Originación de créditos del 30 de junio 2017 al 05 de agosto 2018</a:t>
            </a:r>
          </a:p>
        </p:txBody>
      </p:sp>
    </p:spTree>
    <p:extLst>
      <p:ext uri="{BB962C8B-B14F-4D97-AF65-F5344CB8AC3E}">
        <p14:creationId xmlns:p14="http://schemas.microsoft.com/office/powerpoint/2010/main" val="317454698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 xmlns:a16="http://schemas.microsoft.com/office/drawing/2014/main" id="{21F1F7AF-805A-43E4-AEA9-4A493263D2BB}"/>
              </a:ext>
            </a:extLst>
          </p:cNvPr>
          <p:cNvSpPr>
            <a:spLocks noGrp="1"/>
          </p:cNvSpPr>
          <p:nvPr>
            <p:ph type="title"/>
          </p:nvPr>
        </p:nvSpPr>
        <p:spPr>
          <a:xfrm>
            <a:off x="364435" y="297485"/>
            <a:ext cx="7189304" cy="631825"/>
          </a:xfrm>
        </p:spPr>
        <p:txBody>
          <a:bodyPr/>
          <a:lstStyle/>
          <a:p>
            <a:r>
              <a:rPr lang="es-MX" sz="2400" dirty="0" err="1">
                <a:latin typeface="Gill Sans"/>
                <a:cs typeface="Gill Sans"/>
              </a:rPr>
              <a:t>Originación</a:t>
            </a:r>
            <a:r>
              <a:rPr lang="es-MX" sz="2400" dirty="0">
                <a:latin typeface="Gill Sans"/>
                <a:cs typeface="Gill Sans"/>
              </a:rPr>
              <a:t> de créditos por oferente del 30 de junio 2017 al 05 de agosto 2018</a:t>
            </a:r>
          </a:p>
        </p:txBody>
      </p:sp>
      <p:pic>
        <p:nvPicPr>
          <p:cNvPr id="2" name="Imagen 1">
            <a:extLst>
              <a:ext uri="{FF2B5EF4-FFF2-40B4-BE49-F238E27FC236}">
                <a16:creationId xmlns="" xmlns:a16="http://schemas.microsoft.com/office/drawing/2014/main" id="{FE18AC98-2430-41C8-B58D-3BC026FD85A1}"/>
              </a:ext>
            </a:extLst>
          </p:cNvPr>
          <p:cNvPicPr>
            <a:picLocks noChangeAspect="1"/>
          </p:cNvPicPr>
          <p:nvPr/>
        </p:nvPicPr>
        <p:blipFill>
          <a:blip r:embed="rId2"/>
          <a:stretch>
            <a:fillRect/>
          </a:stretch>
        </p:blipFill>
        <p:spPr>
          <a:xfrm>
            <a:off x="800035" y="1224891"/>
            <a:ext cx="7543930" cy="5547900"/>
          </a:xfrm>
          <a:prstGeom prst="rect">
            <a:avLst/>
          </a:prstGeom>
        </p:spPr>
      </p:pic>
    </p:spTree>
    <p:extLst>
      <p:ext uri="{BB962C8B-B14F-4D97-AF65-F5344CB8AC3E}">
        <p14:creationId xmlns:p14="http://schemas.microsoft.com/office/powerpoint/2010/main" val="5450415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0847" y="3279058"/>
            <a:ext cx="7108822" cy="523220"/>
          </a:xfrm>
          <a:prstGeom prst="rect">
            <a:avLst/>
          </a:prstGeom>
          <a:noFill/>
        </p:spPr>
        <p:txBody>
          <a:bodyPr wrap="square">
            <a:spAutoFit/>
          </a:bodyPr>
          <a:lstStyle/>
          <a:p>
            <a:pPr>
              <a:defRPr/>
            </a:pPr>
            <a:r>
              <a:rPr lang="es-MX" sz="2800" dirty="0">
                <a:solidFill>
                  <a:schemeClr val="bg1">
                    <a:lumMod val="50000"/>
                  </a:schemeClr>
                </a:solidFill>
                <a:latin typeface="Gill Sans"/>
                <a:ea typeface="ＭＳ Ｐゴシック" pitchFamily="-109" charset="-128"/>
              </a:rPr>
              <a:t>Obras de Mitigación</a:t>
            </a:r>
          </a:p>
        </p:txBody>
      </p:sp>
    </p:spTree>
    <p:extLst>
      <p:ext uri="{BB962C8B-B14F-4D97-AF65-F5344CB8AC3E}">
        <p14:creationId xmlns:p14="http://schemas.microsoft.com/office/powerpoint/2010/main" val="27880245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2">
            <a:extLst>
              <a:ext uri="{FF2B5EF4-FFF2-40B4-BE49-F238E27FC236}">
                <a16:creationId xmlns:a16="http://schemas.microsoft.com/office/drawing/2014/main" xmlns="" id="{8AAA0129-DB8A-419F-9A34-FD5E93FAE689}"/>
              </a:ext>
            </a:extLst>
          </p:cNvPr>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lnSpc>
                <a:spcPct val="100000"/>
              </a:lnSpc>
              <a:spcBef>
                <a:spcPts val="100"/>
              </a:spcBef>
            </a:pPr>
            <a:r>
              <a:rPr lang="es-MX" sz="2400" spc="-5" dirty="0">
                <a:latin typeface="Gill Sans"/>
                <a:cs typeface="Gill Sans"/>
              </a:rPr>
              <a:t>Obras de Mitigación</a:t>
            </a:r>
            <a:endParaRPr sz="2400" dirty="0">
              <a:latin typeface="Gill Sans"/>
              <a:cs typeface="Gill Sans"/>
            </a:endParaRPr>
          </a:p>
        </p:txBody>
      </p:sp>
      <p:sp>
        <p:nvSpPr>
          <p:cNvPr id="18" name="CuadroTexto 1"/>
          <p:cNvSpPr txBox="1"/>
          <p:nvPr/>
        </p:nvSpPr>
        <p:spPr>
          <a:xfrm>
            <a:off x="350274" y="1477381"/>
            <a:ext cx="8532932" cy="3539430"/>
          </a:xfrm>
          <a:prstGeom prst="rect">
            <a:avLst/>
          </a:prstGeom>
          <a:noFill/>
        </p:spPr>
        <p:txBody>
          <a:bodyPr wrap="square" rtlCol="0">
            <a:spAutoFit/>
          </a:bodyPr>
          <a:lstStyle/>
          <a:p>
            <a:r>
              <a:rPr lang="es-ES_tradnl" sz="1600" dirty="0">
                <a:latin typeface="Gill Sans"/>
                <a:cs typeface="Gill Sans"/>
              </a:rPr>
              <a:t>Las obras de mitigación son parte de los entregables del Estudio </a:t>
            </a:r>
            <a:r>
              <a:rPr lang="es-ES_tradnl" sz="1600" dirty="0" smtClean="0">
                <a:latin typeface="Gill Sans"/>
                <a:cs typeface="Gill Sans"/>
              </a:rPr>
              <a:t>Hidrol</a:t>
            </a:r>
            <a:r>
              <a:rPr lang="es-ES_tradnl" sz="1600" dirty="0" smtClean="0">
                <a:latin typeface="Gill Sans"/>
                <a:cs typeface="Gill Sans"/>
              </a:rPr>
              <a:t>ógico e Hidráulico de la cuenca “El Barreal”</a:t>
            </a:r>
            <a:r>
              <a:rPr lang="es-ES_tradnl" sz="1600" dirty="0" smtClean="0">
                <a:latin typeface="Gill Sans"/>
                <a:cs typeface="Gill Sans"/>
              </a:rPr>
              <a:t>, </a:t>
            </a:r>
            <a:r>
              <a:rPr lang="es-ES_tradnl" sz="1600" dirty="0">
                <a:latin typeface="Gill Sans"/>
                <a:cs typeface="Gill Sans"/>
              </a:rPr>
              <a:t>realizado por la </a:t>
            </a:r>
            <a:r>
              <a:rPr lang="es-ES_tradnl" sz="1600" dirty="0" smtClean="0">
                <a:latin typeface="Gill Sans"/>
                <a:cs typeface="Gill Sans"/>
              </a:rPr>
              <a:t>Universidad Aut</a:t>
            </a:r>
            <a:r>
              <a:rPr lang="es-ES_tradnl" sz="1600" dirty="0" smtClean="0">
                <a:latin typeface="Gill Sans"/>
                <a:cs typeface="Gill Sans"/>
              </a:rPr>
              <a:t>ónoma de Ciudad Juárez</a:t>
            </a:r>
            <a:r>
              <a:rPr lang="es-ES_tradnl" sz="1600" dirty="0" smtClean="0">
                <a:latin typeface="Gill Sans"/>
                <a:cs typeface="Gill Sans"/>
              </a:rPr>
              <a:t> </a:t>
            </a:r>
            <a:r>
              <a:rPr lang="es-ES_tradnl" sz="1600" dirty="0">
                <a:latin typeface="Gill Sans"/>
                <a:cs typeface="Gill Sans"/>
              </a:rPr>
              <a:t>y validado por </a:t>
            </a:r>
            <a:r>
              <a:rPr lang="es-ES_tradnl" sz="1600" dirty="0" smtClean="0">
                <a:latin typeface="Gill Sans"/>
                <a:cs typeface="Gill Sans"/>
              </a:rPr>
              <a:t>el CENAPRED. </a:t>
            </a:r>
            <a:endParaRPr lang="es-ES_tradnl" sz="1600" dirty="0">
              <a:latin typeface="Gill Sans"/>
              <a:cs typeface="Gill Sans"/>
            </a:endParaRPr>
          </a:p>
          <a:p>
            <a:r>
              <a:rPr lang="es-ES" sz="1600" dirty="0" smtClean="0">
                <a:latin typeface="Gill Sans"/>
                <a:cs typeface="Gill Sans"/>
              </a:rPr>
              <a:t>Los </a:t>
            </a:r>
            <a:r>
              <a:rPr lang="es-ES" sz="1600" dirty="0" smtClean="0">
                <a:latin typeface="Gill Sans"/>
                <a:cs typeface="Gill Sans"/>
              </a:rPr>
              <a:t>estimaciones </a:t>
            </a:r>
            <a:r>
              <a:rPr lang="es-ES" sz="1600" dirty="0" smtClean="0">
                <a:latin typeface="Gill Sans"/>
                <a:cs typeface="Gill Sans"/>
              </a:rPr>
              <a:t>no incluyen gastos de: </a:t>
            </a:r>
            <a:endParaRPr lang="es-ES" sz="1600" dirty="0">
              <a:latin typeface="Gill Sans"/>
              <a:cs typeface="Gill Sans"/>
            </a:endParaRPr>
          </a:p>
          <a:p>
            <a:pPr marL="285750" indent="-285750">
              <a:buFontTx/>
              <a:buChar char="-"/>
            </a:pPr>
            <a:r>
              <a:rPr lang="es-ES" sz="1600" dirty="0" smtClean="0">
                <a:latin typeface="Gill Sans"/>
                <a:cs typeface="Gill Sans"/>
              </a:rPr>
              <a:t>Proyecto ejecutivo</a:t>
            </a:r>
            <a:endParaRPr lang="es-ES" sz="1600" dirty="0">
              <a:latin typeface="Gill Sans"/>
              <a:cs typeface="Gill Sans"/>
            </a:endParaRPr>
          </a:p>
          <a:p>
            <a:pPr marL="285750" indent="-285750">
              <a:buFontTx/>
              <a:buChar char="-"/>
            </a:pPr>
            <a:r>
              <a:rPr lang="es-ES" sz="1600" dirty="0" smtClean="0">
                <a:latin typeface="Gill Sans"/>
                <a:cs typeface="Gill Sans"/>
              </a:rPr>
              <a:t>Tenencia de la tierra</a:t>
            </a:r>
          </a:p>
          <a:p>
            <a:pPr marL="285750" indent="-285750">
              <a:buFontTx/>
              <a:buChar char="-"/>
            </a:pPr>
            <a:r>
              <a:rPr lang="es-ES" sz="1600" dirty="0" smtClean="0">
                <a:latin typeface="Gill Sans"/>
                <a:cs typeface="Gill Sans"/>
              </a:rPr>
              <a:t>Movimientos y acarreos de tierra</a:t>
            </a:r>
          </a:p>
          <a:p>
            <a:pPr marL="285750" indent="-285750">
              <a:buFontTx/>
              <a:buChar char="-"/>
            </a:pPr>
            <a:r>
              <a:rPr lang="es-ES" sz="1600" dirty="0" smtClean="0">
                <a:latin typeface="Gill Sans"/>
                <a:cs typeface="Gill Sans"/>
              </a:rPr>
              <a:t>Verificaci</a:t>
            </a:r>
            <a:r>
              <a:rPr lang="es-ES" sz="1600" dirty="0" smtClean="0">
                <a:latin typeface="Gill Sans"/>
                <a:cs typeface="Gill Sans"/>
              </a:rPr>
              <a:t>ón</a:t>
            </a:r>
          </a:p>
          <a:p>
            <a:pPr marL="285750" indent="-285750">
              <a:buFontTx/>
              <a:buChar char="-"/>
            </a:pPr>
            <a:r>
              <a:rPr lang="es-ES" sz="1600" dirty="0" smtClean="0">
                <a:latin typeface="Gill Sans"/>
                <a:cs typeface="Gill Sans"/>
              </a:rPr>
              <a:t>Remodelado del Estudio</a:t>
            </a:r>
            <a:endParaRPr lang="es-ES" sz="1600" dirty="0">
              <a:latin typeface="Gill Sans"/>
              <a:cs typeface="Gill Sans"/>
            </a:endParaRPr>
          </a:p>
          <a:p>
            <a:pPr marL="285750" indent="-285750">
              <a:buFontTx/>
              <a:buChar char="-"/>
            </a:pPr>
            <a:endParaRPr lang="es-ES" sz="1600" dirty="0">
              <a:latin typeface="Gill Sans"/>
              <a:cs typeface="Gill Sans"/>
            </a:endParaRPr>
          </a:p>
          <a:p>
            <a:pPr marL="0" lvl="2"/>
            <a:r>
              <a:rPr lang="es-ES" sz="1600" dirty="0">
                <a:latin typeface="Gill Sans"/>
                <a:cs typeface="Gill Sans"/>
              </a:rPr>
              <a:t>Las condiciones </a:t>
            </a:r>
            <a:r>
              <a:rPr lang="es-MX" sz="1600" dirty="0">
                <a:latin typeface="Gill Sans"/>
                <a:cs typeface="Gill Sans"/>
              </a:rPr>
              <a:t>hidrogeológicas en la zona son muy variables, por lo que cada zona a desarrollar o cada vaso a ser rehabilitado requiere estudios geoeléctricos, mecánica de suelos y prueba de permeabilidad in-situ por cada estructura. </a:t>
            </a:r>
            <a:endParaRPr lang="es-MX" sz="1600" dirty="0" smtClean="0">
              <a:latin typeface="Gill Sans"/>
              <a:cs typeface="Gill Sans"/>
            </a:endParaRPr>
          </a:p>
          <a:p>
            <a:pPr marL="0" lvl="2"/>
            <a:endParaRPr lang="es-MX" sz="1600" dirty="0">
              <a:latin typeface="Gill Sans"/>
              <a:cs typeface="Gill Sans"/>
            </a:endParaRPr>
          </a:p>
        </p:txBody>
      </p:sp>
    </p:spTree>
    <p:extLst>
      <p:ext uri="{BB962C8B-B14F-4D97-AF65-F5344CB8AC3E}">
        <p14:creationId xmlns:p14="http://schemas.microsoft.com/office/powerpoint/2010/main" val="134331623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2">
            <a:extLst>
              <a:ext uri="{FF2B5EF4-FFF2-40B4-BE49-F238E27FC236}">
                <a16:creationId xmlns:a16="http://schemas.microsoft.com/office/drawing/2014/main" xmlns="" id="{8AAA0129-DB8A-419F-9A34-FD5E93FAE689}"/>
              </a:ext>
            </a:extLst>
          </p:cNvPr>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lnSpc>
                <a:spcPct val="100000"/>
              </a:lnSpc>
              <a:spcBef>
                <a:spcPts val="100"/>
              </a:spcBef>
            </a:pPr>
            <a:r>
              <a:rPr lang="es-MX" sz="2400" spc="-5" dirty="0">
                <a:latin typeface="Gill Sans"/>
                <a:cs typeface="Gill Sans"/>
              </a:rPr>
              <a:t>Obras de Mitigación</a:t>
            </a:r>
            <a:endParaRPr sz="2400" dirty="0">
              <a:latin typeface="Gill Sans"/>
              <a:cs typeface="Gill Sans"/>
            </a:endParaRPr>
          </a:p>
        </p:txBody>
      </p:sp>
      <p:sp>
        <p:nvSpPr>
          <p:cNvPr id="18" name="CuadroTexto 1"/>
          <p:cNvSpPr txBox="1"/>
          <p:nvPr/>
        </p:nvSpPr>
        <p:spPr>
          <a:xfrm>
            <a:off x="350274" y="1943868"/>
            <a:ext cx="8532932" cy="3046988"/>
          </a:xfrm>
          <a:prstGeom prst="rect">
            <a:avLst/>
          </a:prstGeom>
          <a:noFill/>
        </p:spPr>
        <p:txBody>
          <a:bodyPr wrap="square" rtlCol="0">
            <a:spAutoFit/>
          </a:bodyPr>
          <a:lstStyle/>
          <a:p>
            <a:endParaRPr lang="es-ES" sz="1600" dirty="0">
              <a:latin typeface="Gill Sans"/>
              <a:cs typeface="Gill Sans"/>
            </a:endParaRPr>
          </a:p>
          <a:p>
            <a:r>
              <a:rPr lang="es-ES" sz="1600" dirty="0" smtClean="0">
                <a:latin typeface="Gill Sans"/>
                <a:cs typeface="Gill Sans"/>
              </a:rPr>
              <a:t>Para la construcci</a:t>
            </a:r>
            <a:r>
              <a:rPr lang="es-ES" sz="1600" dirty="0" smtClean="0">
                <a:latin typeface="Gill Sans"/>
                <a:cs typeface="Gill Sans"/>
              </a:rPr>
              <a:t>ón de cada dique se requiere de un proyecto ejecutivo de solución individual que deberá contener por lo menos: </a:t>
            </a:r>
          </a:p>
          <a:p>
            <a:pPr marL="757238" lvl="2" algn="just"/>
            <a:endParaRPr lang="es-MX" sz="1600" dirty="0">
              <a:latin typeface="Gill Sans"/>
              <a:cs typeface="Gill Sans"/>
            </a:endParaRPr>
          </a:p>
          <a:p>
            <a:pPr marL="1042988" lvl="2" indent="-285750" algn="just">
              <a:buFont typeface="Arial"/>
              <a:buChar char="•"/>
            </a:pPr>
            <a:r>
              <a:rPr lang="es-MX" sz="1600" dirty="0">
                <a:latin typeface="Gill Sans"/>
                <a:cs typeface="Gill Sans"/>
              </a:rPr>
              <a:t>Tomografías</a:t>
            </a:r>
          </a:p>
          <a:p>
            <a:pPr marL="1042988" lvl="2" indent="-285750" algn="just">
              <a:buFont typeface="Arial"/>
              <a:buChar char="•"/>
            </a:pPr>
            <a:r>
              <a:rPr lang="es-MX" sz="1600" dirty="0">
                <a:latin typeface="Gill Sans"/>
                <a:cs typeface="Gill Sans"/>
              </a:rPr>
              <a:t>Lefranc y mecánica de suelos a 30 m</a:t>
            </a:r>
          </a:p>
          <a:p>
            <a:pPr marL="1042988" lvl="2" indent="-285750" algn="just">
              <a:buFont typeface="Arial"/>
              <a:buChar char="•"/>
            </a:pPr>
            <a:r>
              <a:rPr lang="es-MX" sz="1600" dirty="0">
                <a:latin typeface="Gill Sans"/>
                <a:cs typeface="Gill Sans"/>
              </a:rPr>
              <a:t>Estudio hidrológico</a:t>
            </a:r>
          </a:p>
          <a:p>
            <a:pPr marL="1042988" lvl="2" indent="-285750" algn="just">
              <a:buFont typeface="Arial"/>
              <a:buChar char="•"/>
            </a:pPr>
            <a:r>
              <a:rPr lang="es-MX" sz="1600" dirty="0">
                <a:latin typeface="Gill Sans"/>
                <a:cs typeface="Gill Sans"/>
              </a:rPr>
              <a:t>Manejo Hidráulico</a:t>
            </a:r>
          </a:p>
          <a:p>
            <a:pPr marL="1042988" lvl="2" indent="-285750" algn="just">
              <a:buFont typeface="Arial"/>
              <a:buChar char="•"/>
            </a:pPr>
            <a:r>
              <a:rPr lang="es-MX" sz="1600" dirty="0">
                <a:latin typeface="Gill Sans"/>
                <a:cs typeface="Gill Sans"/>
              </a:rPr>
              <a:t>Plano de vaso y obra de infiltración</a:t>
            </a:r>
          </a:p>
          <a:p>
            <a:endParaRPr lang="es-ES" sz="1600" dirty="0" smtClean="0">
              <a:latin typeface="Gill Sans"/>
              <a:cs typeface="Gill Sans"/>
            </a:endParaRPr>
          </a:p>
          <a:p>
            <a:endParaRPr lang="es-ES" sz="1600" dirty="0">
              <a:latin typeface="Gill Sans"/>
              <a:cs typeface="Gill Sans"/>
            </a:endParaRPr>
          </a:p>
          <a:p>
            <a:endParaRPr lang="es-ES" sz="1600" dirty="0">
              <a:latin typeface="Gill Sans"/>
              <a:cs typeface="Gill Sans"/>
            </a:endParaRPr>
          </a:p>
        </p:txBody>
      </p:sp>
    </p:spTree>
    <p:extLst>
      <p:ext uri="{BB962C8B-B14F-4D97-AF65-F5344CB8AC3E}">
        <p14:creationId xmlns:p14="http://schemas.microsoft.com/office/powerpoint/2010/main" val="5111841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2">
            <a:extLst>
              <a:ext uri="{FF2B5EF4-FFF2-40B4-BE49-F238E27FC236}">
                <a16:creationId xmlns:a16="http://schemas.microsoft.com/office/drawing/2014/main" xmlns="" id="{8AAA0129-DB8A-419F-9A34-FD5E93FAE689}"/>
              </a:ext>
            </a:extLst>
          </p:cNvPr>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lnSpc>
                <a:spcPct val="100000"/>
              </a:lnSpc>
              <a:spcBef>
                <a:spcPts val="100"/>
              </a:spcBef>
            </a:pPr>
            <a:r>
              <a:rPr lang="es-MX" sz="2400" spc="-5" dirty="0">
                <a:latin typeface="Gill Sans"/>
                <a:cs typeface="Gill Sans"/>
              </a:rPr>
              <a:t>Obras de Mitigación</a:t>
            </a:r>
            <a:endParaRPr sz="2400" dirty="0">
              <a:latin typeface="Gill Sans"/>
              <a:cs typeface="Gill Sans"/>
            </a:endParaRPr>
          </a:p>
        </p:txBody>
      </p:sp>
      <p:sp>
        <p:nvSpPr>
          <p:cNvPr id="18" name="CuadroTexto 1"/>
          <p:cNvSpPr txBox="1"/>
          <p:nvPr/>
        </p:nvSpPr>
        <p:spPr>
          <a:xfrm>
            <a:off x="350274" y="1775415"/>
            <a:ext cx="8532932" cy="3293209"/>
          </a:xfrm>
          <a:prstGeom prst="rect">
            <a:avLst/>
          </a:prstGeom>
          <a:noFill/>
        </p:spPr>
        <p:txBody>
          <a:bodyPr wrap="square" rtlCol="0">
            <a:spAutoFit/>
          </a:bodyPr>
          <a:lstStyle/>
          <a:p>
            <a:pPr algn="just"/>
            <a:r>
              <a:rPr lang="es-ES" sz="1600" dirty="0" smtClean="0">
                <a:latin typeface="Gill Sans"/>
                <a:cs typeface="Gill Sans"/>
              </a:rPr>
              <a:t>Se </a:t>
            </a:r>
            <a:r>
              <a:rPr lang="es-ES" sz="1600" dirty="0">
                <a:latin typeface="Gill Sans"/>
                <a:cs typeface="Gill Sans"/>
              </a:rPr>
              <a:t>destaca que el INFONAVIT ha solicitado, por escrito, en once ocasiones al Municipio de Juárez, la última el pasado 8 de agosto, que se informe de las restricciones, y obras de mitigación que se le establecieron a cada desarrollador de vivienda en las 88 unidades habitacionales que se ubican en la cuenca de “El Barreal” a partir de 1997, y se reporte si fueron ejecutadas o cumplidas dichas obras.</a:t>
            </a:r>
          </a:p>
          <a:p>
            <a:endParaRPr lang="es-ES" sz="1600" dirty="0">
              <a:latin typeface="Gill Sans"/>
              <a:cs typeface="Gill Sans"/>
            </a:endParaRPr>
          </a:p>
          <a:p>
            <a:pPr algn="just"/>
            <a:r>
              <a:rPr lang="es-ES" sz="1600" dirty="0">
                <a:latin typeface="Gill Sans"/>
                <a:cs typeface="Gill Sans"/>
              </a:rPr>
              <a:t>Resaltando que el Municipio de Juárez expidió un Dictamen de la Comisión Edilicia para la Investigación de las inundaciones de la Zona “El Barreal” en noviembre de 2008, en la que se señala que se han celebrado tres convenios con los desarrolladores para la ejecución de obras hidráulicas y de mitigación derivadas de las lluvias extraordinarias del 2006 al 2008; el cual concluye que no se ejecutaron en su totalidad y adecuadamente dichas obras y que los desarrolladores de viviendas no aportaron los recursos, a los que se habían comprometido, para ejecución de las mismas. </a:t>
            </a:r>
          </a:p>
          <a:p>
            <a:pPr marL="285750" indent="-285750">
              <a:buFontTx/>
              <a:buChar char="-"/>
            </a:pPr>
            <a:endParaRPr lang="es-ES" sz="1600" dirty="0">
              <a:latin typeface="Gill Sans"/>
              <a:cs typeface="Gill Sans"/>
            </a:endParaRPr>
          </a:p>
          <a:p>
            <a:endParaRPr lang="es-ES" sz="1600" dirty="0">
              <a:latin typeface="Gill Sans"/>
              <a:cs typeface="Gill Sans"/>
            </a:endParaRPr>
          </a:p>
        </p:txBody>
      </p:sp>
    </p:spTree>
    <p:extLst>
      <p:ext uri="{BB962C8B-B14F-4D97-AF65-F5344CB8AC3E}">
        <p14:creationId xmlns:p14="http://schemas.microsoft.com/office/powerpoint/2010/main" val="256852752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E14B9F00-295E-46D6-A32E-D40CE02A5D7F}"/>
              </a:ext>
            </a:extLst>
          </p:cNvPr>
          <p:cNvPicPr>
            <a:picLocks noChangeAspect="1"/>
          </p:cNvPicPr>
          <p:nvPr/>
        </p:nvPicPr>
        <p:blipFill>
          <a:blip r:embed="rId2"/>
          <a:stretch>
            <a:fillRect/>
          </a:stretch>
        </p:blipFill>
        <p:spPr>
          <a:xfrm>
            <a:off x="522062" y="1243620"/>
            <a:ext cx="5600174" cy="4768913"/>
          </a:xfrm>
          <a:prstGeom prst="rect">
            <a:avLst/>
          </a:prstGeom>
        </p:spPr>
      </p:pic>
      <p:sp>
        <p:nvSpPr>
          <p:cNvPr id="6" name="Rectángulo 5">
            <a:extLst>
              <a:ext uri="{FF2B5EF4-FFF2-40B4-BE49-F238E27FC236}">
                <a16:creationId xmlns:a16="http://schemas.microsoft.com/office/drawing/2014/main" xmlns="" id="{DFB0B4C1-7F73-4928-AE06-D7193A15DB3C}"/>
              </a:ext>
            </a:extLst>
          </p:cNvPr>
          <p:cNvSpPr/>
          <p:nvPr/>
        </p:nvSpPr>
        <p:spPr>
          <a:xfrm>
            <a:off x="6122236" y="2325268"/>
            <a:ext cx="543607" cy="198783"/>
          </a:xfrm>
          <a:prstGeom prst="rect">
            <a:avLst/>
          </a:prstGeom>
          <a:solidFill>
            <a:srgbClr val="FCF48B"/>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sp>
        <p:nvSpPr>
          <p:cNvPr id="7" name="Rectángulo 6">
            <a:extLst>
              <a:ext uri="{FF2B5EF4-FFF2-40B4-BE49-F238E27FC236}">
                <a16:creationId xmlns:a16="http://schemas.microsoft.com/office/drawing/2014/main" xmlns="" id="{3C06093E-B61C-4A77-9E92-E1A52A4CD90C}"/>
              </a:ext>
            </a:extLst>
          </p:cNvPr>
          <p:cNvSpPr/>
          <p:nvPr/>
        </p:nvSpPr>
        <p:spPr>
          <a:xfrm>
            <a:off x="6122235" y="2683077"/>
            <a:ext cx="543607" cy="198783"/>
          </a:xfrm>
          <a:prstGeom prst="rect">
            <a:avLst/>
          </a:prstGeom>
          <a:solidFill>
            <a:srgbClr val="ED1C2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MX" dirty="0"/>
          </a:p>
        </p:txBody>
      </p:sp>
      <p:cxnSp>
        <p:nvCxnSpPr>
          <p:cNvPr id="9" name="Conector recto 8">
            <a:extLst>
              <a:ext uri="{FF2B5EF4-FFF2-40B4-BE49-F238E27FC236}">
                <a16:creationId xmlns:a16="http://schemas.microsoft.com/office/drawing/2014/main" xmlns="" id="{A2154861-0E89-4BFC-928E-FF904214CBF2}"/>
              </a:ext>
            </a:extLst>
          </p:cNvPr>
          <p:cNvCxnSpPr/>
          <p:nvPr/>
        </p:nvCxnSpPr>
        <p:spPr>
          <a:xfrm>
            <a:off x="6122236" y="1897413"/>
            <a:ext cx="543606" cy="0"/>
          </a:xfrm>
          <a:prstGeom prst="line">
            <a:avLst/>
          </a:prstGeom>
          <a:ln>
            <a:solidFill>
              <a:srgbClr val="00B0F0"/>
            </a:solidFill>
          </a:ln>
          <a:effectLst/>
        </p:spPr>
        <p:style>
          <a:lnRef idx="2">
            <a:schemeClr val="accent6"/>
          </a:lnRef>
          <a:fillRef idx="0">
            <a:schemeClr val="accent6"/>
          </a:fillRef>
          <a:effectRef idx="1">
            <a:schemeClr val="accent6"/>
          </a:effectRef>
          <a:fontRef idx="minor">
            <a:schemeClr val="tx1"/>
          </a:fontRef>
        </p:style>
      </p:cxnSp>
      <p:cxnSp>
        <p:nvCxnSpPr>
          <p:cNvPr id="10" name="Conector recto 9">
            <a:extLst>
              <a:ext uri="{FF2B5EF4-FFF2-40B4-BE49-F238E27FC236}">
                <a16:creationId xmlns:a16="http://schemas.microsoft.com/office/drawing/2014/main" xmlns="" id="{25636207-DD30-4CD1-879C-B82314D5F317}"/>
              </a:ext>
            </a:extLst>
          </p:cNvPr>
          <p:cNvCxnSpPr/>
          <p:nvPr/>
        </p:nvCxnSpPr>
        <p:spPr>
          <a:xfrm>
            <a:off x="6122239" y="2153356"/>
            <a:ext cx="543606" cy="0"/>
          </a:xfrm>
          <a:prstGeom prst="line">
            <a:avLst/>
          </a:prstGeom>
          <a:ln>
            <a:solidFill>
              <a:srgbClr val="2F6A34"/>
            </a:solidFill>
          </a:ln>
          <a:effectLst/>
        </p:spPr>
        <p:style>
          <a:lnRef idx="2">
            <a:schemeClr val="accent6"/>
          </a:lnRef>
          <a:fillRef idx="0">
            <a:schemeClr val="accent6"/>
          </a:fillRef>
          <a:effectRef idx="1">
            <a:schemeClr val="accent6"/>
          </a:effectRef>
          <a:fontRef idx="minor">
            <a:schemeClr val="tx1"/>
          </a:fontRef>
        </p:style>
      </p:cxnSp>
      <p:sp>
        <p:nvSpPr>
          <p:cNvPr id="11" name="object 7">
            <a:extLst>
              <a:ext uri="{FF2B5EF4-FFF2-40B4-BE49-F238E27FC236}">
                <a16:creationId xmlns:a16="http://schemas.microsoft.com/office/drawing/2014/main" xmlns="" id="{A71F41DE-8DE6-40D6-B4AC-91CAA21EACA2}"/>
              </a:ext>
            </a:extLst>
          </p:cNvPr>
          <p:cNvSpPr txBox="1"/>
          <p:nvPr/>
        </p:nvSpPr>
        <p:spPr>
          <a:xfrm>
            <a:off x="6772667" y="2353609"/>
            <a:ext cx="2013611"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Incorporación de Diques</a:t>
            </a:r>
          </a:p>
        </p:txBody>
      </p:sp>
      <p:sp>
        <p:nvSpPr>
          <p:cNvPr id="12" name="object 7">
            <a:extLst>
              <a:ext uri="{FF2B5EF4-FFF2-40B4-BE49-F238E27FC236}">
                <a16:creationId xmlns:a16="http://schemas.microsoft.com/office/drawing/2014/main" xmlns="" id="{90EECCD9-3AFE-47BD-A59D-CF3EDC8DC59E}"/>
              </a:ext>
            </a:extLst>
          </p:cNvPr>
          <p:cNvSpPr txBox="1"/>
          <p:nvPr/>
        </p:nvSpPr>
        <p:spPr>
          <a:xfrm>
            <a:off x="6772666" y="2676995"/>
            <a:ext cx="2199318"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Preservación Lagunas Subsidiaria</a:t>
            </a:r>
          </a:p>
        </p:txBody>
      </p:sp>
      <p:sp>
        <p:nvSpPr>
          <p:cNvPr id="13" name="object 7">
            <a:extLst>
              <a:ext uri="{FF2B5EF4-FFF2-40B4-BE49-F238E27FC236}">
                <a16:creationId xmlns:a16="http://schemas.microsoft.com/office/drawing/2014/main" xmlns="" id="{00F93241-1AE7-4FFE-885C-5F25D64C0B76}"/>
              </a:ext>
            </a:extLst>
          </p:cNvPr>
          <p:cNvSpPr txBox="1"/>
          <p:nvPr/>
        </p:nvSpPr>
        <p:spPr>
          <a:xfrm>
            <a:off x="6772666" y="1798668"/>
            <a:ext cx="1523195"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Preservación del Bordo</a:t>
            </a:r>
          </a:p>
        </p:txBody>
      </p:sp>
      <p:sp>
        <p:nvSpPr>
          <p:cNvPr id="14" name="object 7">
            <a:extLst>
              <a:ext uri="{FF2B5EF4-FFF2-40B4-BE49-F238E27FC236}">
                <a16:creationId xmlns:a16="http://schemas.microsoft.com/office/drawing/2014/main" xmlns="" id="{FD155214-E534-48B9-99F7-569A9C86CA66}"/>
              </a:ext>
            </a:extLst>
          </p:cNvPr>
          <p:cNvSpPr txBox="1"/>
          <p:nvPr/>
        </p:nvSpPr>
        <p:spPr>
          <a:xfrm>
            <a:off x="6772667" y="2054611"/>
            <a:ext cx="1523195"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Continuación del Bordo</a:t>
            </a:r>
          </a:p>
        </p:txBody>
      </p:sp>
      <p:sp>
        <p:nvSpPr>
          <p:cNvPr id="15" name="object 2">
            <a:extLst>
              <a:ext uri="{FF2B5EF4-FFF2-40B4-BE49-F238E27FC236}">
                <a16:creationId xmlns:a16="http://schemas.microsoft.com/office/drawing/2014/main" xmlns="" id="{8AAA0129-DB8A-419F-9A34-FD5E93FAE689}"/>
              </a:ext>
            </a:extLst>
          </p:cNvPr>
          <p:cNvSpPr txBox="1">
            <a:spLocks noGrp="1"/>
          </p:cNvSpPr>
          <p:nvPr>
            <p:ph type="title"/>
          </p:nvPr>
        </p:nvSpPr>
        <p:spPr>
          <a:xfrm>
            <a:off x="428955" y="377373"/>
            <a:ext cx="5476875" cy="382156"/>
          </a:xfrm>
          <a:prstGeom prst="rect">
            <a:avLst/>
          </a:prstGeom>
        </p:spPr>
        <p:txBody>
          <a:bodyPr vert="horz" wrap="square" lIns="0" tIns="12700" rIns="0" bIns="0" rtlCol="0">
            <a:spAutoFit/>
          </a:bodyPr>
          <a:lstStyle/>
          <a:p>
            <a:pPr marL="12700">
              <a:lnSpc>
                <a:spcPct val="100000"/>
              </a:lnSpc>
              <a:spcBef>
                <a:spcPts val="100"/>
              </a:spcBef>
            </a:pPr>
            <a:r>
              <a:rPr lang="es-MX" sz="2400" spc="-5" dirty="0">
                <a:latin typeface="Gill Sans"/>
                <a:cs typeface="Gill Sans"/>
              </a:rPr>
              <a:t>Obras de Mitigación</a:t>
            </a:r>
            <a:endParaRPr sz="2400" dirty="0">
              <a:latin typeface="Gill Sans"/>
              <a:cs typeface="Gill Sans"/>
            </a:endParaRPr>
          </a:p>
        </p:txBody>
      </p:sp>
      <p:cxnSp>
        <p:nvCxnSpPr>
          <p:cNvPr id="17" name="Conector recto 16">
            <a:extLst>
              <a:ext uri="{FF2B5EF4-FFF2-40B4-BE49-F238E27FC236}">
                <a16:creationId xmlns:a16="http://schemas.microsoft.com/office/drawing/2014/main" xmlns="" id="{2FC7D2A4-682B-45D4-B1F6-F05590313D53}"/>
              </a:ext>
            </a:extLst>
          </p:cNvPr>
          <p:cNvCxnSpPr/>
          <p:nvPr/>
        </p:nvCxnSpPr>
        <p:spPr>
          <a:xfrm>
            <a:off x="6122237" y="3101452"/>
            <a:ext cx="54360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object 7">
            <a:extLst>
              <a:ext uri="{FF2B5EF4-FFF2-40B4-BE49-F238E27FC236}">
                <a16:creationId xmlns:a16="http://schemas.microsoft.com/office/drawing/2014/main" xmlns="" id="{98AC0010-B1D5-44EF-9547-574C76C84F23}"/>
              </a:ext>
            </a:extLst>
          </p:cNvPr>
          <p:cNvSpPr txBox="1"/>
          <p:nvPr/>
        </p:nvSpPr>
        <p:spPr>
          <a:xfrm>
            <a:off x="6772667" y="3011639"/>
            <a:ext cx="1523195" cy="197490"/>
          </a:xfrm>
          <a:prstGeom prst="rect">
            <a:avLst/>
          </a:prstGeom>
        </p:spPr>
        <p:txBody>
          <a:bodyPr vert="horz" wrap="square" lIns="0" tIns="12700" rIns="0" bIns="0" rtlCol="0">
            <a:spAutoFit/>
          </a:bodyPr>
          <a:lstStyle/>
          <a:p>
            <a:pPr marL="12700">
              <a:lnSpc>
                <a:spcPct val="100000"/>
              </a:lnSpc>
              <a:spcBef>
                <a:spcPts val="100"/>
              </a:spcBef>
            </a:pPr>
            <a:r>
              <a:rPr lang="es-MX" sz="1200" spc="-5" dirty="0">
                <a:latin typeface="Gill Sans"/>
                <a:cs typeface="Gill Sans MT"/>
              </a:rPr>
              <a:t>Polígonos con riesgo</a:t>
            </a:r>
          </a:p>
        </p:txBody>
      </p:sp>
      <p:sp>
        <p:nvSpPr>
          <p:cNvPr id="16" name="object 4">
            <a:extLst>
              <a:ext uri="{FF2B5EF4-FFF2-40B4-BE49-F238E27FC236}">
                <a16:creationId xmlns:a16="http://schemas.microsoft.com/office/drawing/2014/main" xmlns="" id="{739FE208-467B-4300-83BD-9C36234FBD50}"/>
              </a:ext>
            </a:extLst>
          </p:cNvPr>
          <p:cNvSpPr txBox="1"/>
          <p:nvPr/>
        </p:nvSpPr>
        <p:spPr>
          <a:xfrm>
            <a:off x="649357" y="6288155"/>
            <a:ext cx="8136921" cy="381515"/>
          </a:xfrm>
          <a:prstGeom prst="rect">
            <a:avLst/>
          </a:prstGeom>
        </p:spPr>
        <p:txBody>
          <a:bodyPr vert="horz" wrap="square" lIns="0" tIns="12065" rIns="0" bIns="0" rtlCol="0">
            <a:spAutoFit/>
          </a:bodyPr>
          <a:lstStyle/>
          <a:p>
            <a:pPr marL="12700">
              <a:lnSpc>
                <a:spcPct val="100000"/>
              </a:lnSpc>
              <a:spcBef>
                <a:spcPts val="95"/>
              </a:spcBef>
              <a:tabLst>
                <a:tab pos="354965" algn="l"/>
              </a:tabLst>
            </a:pPr>
            <a:r>
              <a:rPr lang="es-MX" sz="1200" spc="-5" dirty="0">
                <a:latin typeface="Gill Sans"/>
                <a:cs typeface="Gill Sans"/>
              </a:rPr>
              <a:t>Se estima una inversión de obra de 500 mdp (Los costos </a:t>
            </a:r>
            <a:r>
              <a:rPr lang="es-MX" sz="1200" dirty="0">
                <a:latin typeface="Gill Sans"/>
                <a:cs typeface="Gill Sans"/>
              </a:rPr>
              <a:t>no </a:t>
            </a:r>
            <a:r>
              <a:rPr lang="es-MX" sz="1200" spc="-5" dirty="0">
                <a:latin typeface="Gill Sans"/>
                <a:cs typeface="Gill Sans"/>
              </a:rPr>
              <a:t>contemplan gastos de elaboración de proyecto ejecutivo, </a:t>
            </a:r>
            <a:r>
              <a:rPr lang="es-MX" sz="1200" dirty="0">
                <a:latin typeface="Gill Sans"/>
                <a:cs typeface="Gill Sans"/>
              </a:rPr>
              <a:t>tenencia de la </a:t>
            </a:r>
            <a:r>
              <a:rPr lang="es-MX" sz="1200" spc="-5" dirty="0">
                <a:latin typeface="Gill Sans"/>
                <a:cs typeface="Gill Sans"/>
              </a:rPr>
              <a:t>tierra, movimientos </a:t>
            </a:r>
            <a:r>
              <a:rPr lang="es-MX" sz="1200" dirty="0">
                <a:latin typeface="Gill Sans"/>
                <a:cs typeface="Gill Sans"/>
              </a:rPr>
              <a:t>de </a:t>
            </a:r>
            <a:r>
              <a:rPr lang="es-MX" sz="1200" spc="-5" dirty="0">
                <a:latin typeface="Gill Sans"/>
                <a:cs typeface="Gill Sans"/>
              </a:rPr>
              <a:t>tierra, </a:t>
            </a:r>
            <a:r>
              <a:rPr lang="es-MX" sz="1200" spc="-10" dirty="0">
                <a:latin typeface="Gill Sans"/>
                <a:cs typeface="Gill Sans"/>
              </a:rPr>
              <a:t>acarreos </a:t>
            </a:r>
            <a:r>
              <a:rPr lang="es-MX" sz="1200" dirty="0">
                <a:latin typeface="Gill Sans"/>
                <a:cs typeface="Gill Sans"/>
              </a:rPr>
              <a:t>de </a:t>
            </a:r>
            <a:r>
              <a:rPr lang="es-MX" sz="1200" spc="-5" dirty="0">
                <a:latin typeface="Gill Sans"/>
                <a:cs typeface="Gill Sans"/>
              </a:rPr>
              <a:t>tierra </a:t>
            </a:r>
            <a:r>
              <a:rPr lang="es-MX" sz="1200" dirty="0">
                <a:latin typeface="Gill Sans"/>
                <a:cs typeface="Gill Sans"/>
              </a:rPr>
              <a:t>a </a:t>
            </a:r>
            <a:r>
              <a:rPr lang="es-MX" sz="1200" spc="-5" dirty="0">
                <a:latin typeface="Gill Sans"/>
                <a:cs typeface="Gill Sans"/>
              </a:rPr>
              <a:t>distancias </a:t>
            </a:r>
            <a:r>
              <a:rPr lang="es-MX" sz="1200" spc="-20" dirty="0">
                <a:latin typeface="Gill Sans"/>
                <a:cs typeface="Gill Sans"/>
              </a:rPr>
              <a:t>mayores </a:t>
            </a:r>
            <a:r>
              <a:rPr lang="es-MX" sz="1200" dirty="0">
                <a:latin typeface="Gill Sans"/>
                <a:cs typeface="Gill Sans"/>
              </a:rPr>
              <a:t>de 1 km, no incluye verificación ni remodelado del estudio</a:t>
            </a:r>
            <a:r>
              <a:rPr lang="es-MX" sz="1200" spc="-10" dirty="0">
                <a:latin typeface="Gill Sans"/>
                <a:cs typeface="Gill Sans"/>
              </a:rPr>
              <a:t>).</a:t>
            </a:r>
            <a:endParaRPr sz="1200" dirty="0">
              <a:latin typeface="Gill Sans"/>
              <a:cs typeface="Gill Sans"/>
            </a:endParaRPr>
          </a:p>
        </p:txBody>
      </p:sp>
    </p:spTree>
    <p:extLst>
      <p:ext uri="{BB962C8B-B14F-4D97-AF65-F5344CB8AC3E}">
        <p14:creationId xmlns:p14="http://schemas.microsoft.com/office/powerpoint/2010/main" val="263825795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0473" y="1426286"/>
            <a:ext cx="7835900" cy="504625"/>
          </a:xfrm>
          <a:prstGeom prst="rect">
            <a:avLst/>
          </a:prstGeom>
        </p:spPr>
        <p:txBody>
          <a:bodyPr vert="horz" wrap="square" lIns="0" tIns="12065" rIns="0" bIns="0" rtlCol="0">
            <a:spAutoFit/>
          </a:bodyPr>
          <a:lstStyle/>
          <a:p>
            <a:pPr marL="12700" algn="just">
              <a:lnSpc>
                <a:spcPct val="100000"/>
              </a:lnSpc>
              <a:spcBef>
                <a:spcPts val="95"/>
              </a:spcBef>
              <a:tabLst>
                <a:tab pos="354965" algn="l"/>
              </a:tabLst>
            </a:pPr>
            <a:r>
              <a:rPr sz="1600" spc="-5" dirty="0">
                <a:latin typeface="Gill Sans"/>
                <a:cs typeface="Gill Sans MT"/>
              </a:rPr>
              <a:t>1.	</a:t>
            </a:r>
            <a:r>
              <a:rPr lang="es-MX" sz="1600" spc="-5" dirty="0">
                <a:latin typeface="Gill Sans"/>
                <a:cs typeface="Gill Sans MT"/>
              </a:rPr>
              <a:t> Preservación del </a:t>
            </a:r>
            <a:r>
              <a:rPr lang="es-MX" sz="1600" spc="-10" dirty="0">
                <a:latin typeface="Gill Sans"/>
                <a:cs typeface="Gill Sans MT"/>
              </a:rPr>
              <a:t>bordo </a:t>
            </a:r>
            <a:r>
              <a:rPr lang="es-MX" sz="1600" spc="-5" dirty="0">
                <a:latin typeface="Gill Sans"/>
                <a:cs typeface="Gill Sans MT"/>
              </a:rPr>
              <a:t>existente y enrocamiento del </a:t>
            </a:r>
            <a:r>
              <a:rPr lang="es-MX" sz="1600" spc="-10" dirty="0">
                <a:latin typeface="Gill Sans"/>
                <a:cs typeface="Gill Sans MT"/>
              </a:rPr>
              <a:t>mismo </a:t>
            </a:r>
            <a:r>
              <a:rPr lang="es-MX" sz="1600" dirty="0">
                <a:latin typeface="Gill Sans"/>
                <a:cs typeface="Gill Sans MT"/>
              </a:rPr>
              <a:t>para </a:t>
            </a:r>
            <a:r>
              <a:rPr lang="es-MX" sz="1600" spc="-5" dirty="0">
                <a:latin typeface="Gill Sans"/>
                <a:cs typeface="Gill Sans MT"/>
              </a:rPr>
              <a:t>dar atención a </a:t>
            </a:r>
            <a:r>
              <a:rPr lang="es-MX" sz="1600" b="1" spc="-5" dirty="0">
                <a:latin typeface="Gill Sans"/>
                <a:cs typeface="Gill Sans MT"/>
              </a:rPr>
              <a:t>8   </a:t>
            </a:r>
            <a:r>
              <a:rPr lang="es-MX" sz="1600" b="1" spc="-10" dirty="0">
                <a:latin typeface="Gill Sans"/>
                <a:cs typeface="Gill Sans MT"/>
              </a:rPr>
              <a:t>polígonos </a:t>
            </a:r>
            <a:r>
              <a:rPr lang="es-MX" sz="1600" dirty="0">
                <a:latin typeface="Gill Sans"/>
                <a:cs typeface="Gill Sans MT"/>
              </a:rPr>
              <a:t>que </a:t>
            </a:r>
            <a:r>
              <a:rPr lang="es-MX" sz="1600" spc="-5" dirty="0">
                <a:latin typeface="Gill Sans"/>
                <a:cs typeface="Gill Sans MT"/>
              </a:rPr>
              <a:t>se encuentran </a:t>
            </a:r>
            <a:r>
              <a:rPr lang="es-MX" sz="1600" spc="-15" dirty="0">
                <a:latin typeface="Gill Sans"/>
                <a:cs typeface="Gill Sans MT"/>
              </a:rPr>
              <a:t>sobre </a:t>
            </a:r>
            <a:r>
              <a:rPr lang="es-MX" sz="1600" spc="-5" dirty="0">
                <a:latin typeface="Gill Sans"/>
                <a:cs typeface="Gill Sans MT"/>
              </a:rPr>
              <a:t>el</a:t>
            </a:r>
            <a:r>
              <a:rPr lang="es-MX" sz="1600" spc="90" dirty="0">
                <a:latin typeface="Gill Sans"/>
                <a:cs typeface="Gill Sans MT"/>
              </a:rPr>
              <a:t> </a:t>
            </a:r>
            <a:r>
              <a:rPr lang="es-MX" sz="1600" spc="-5" dirty="0" smtClean="0">
                <a:latin typeface="Gill Sans"/>
                <a:cs typeface="Gill Sans MT"/>
              </a:rPr>
              <a:t>Bordo Miguel de la Madrid Hurtado. </a:t>
            </a:r>
            <a:endParaRPr sz="1600" dirty="0">
              <a:latin typeface="Gill Sans"/>
              <a:cs typeface="Gill Sans MT"/>
            </a:endParaRPr>
          </a:p>
        </p:txBody>
      </p:sp>
      <p:sp>
        <p:nvSpPr>
          <p:cNvPr id="3" name="object 3"/>
          <p:cNvSpPr txBox="1"/>
          <p:nvPr/>
        </p:nvSpPr>
        <p:spPr>
          <a:xfrm>
            <a:off x="690473" y="2548508"/>
            <a:ext cx="7833359" cy="763671"/>
          </a:xfrm>
          <a:prstGeom prst="rect">
            <a:avLst/>
          </a:prstGeom>
        </p:spPr>
        <p:txBody>
          <a:bodyPr vert="horz" wrap="square" lIns="0" tIns="12065" rIns="0" bIns="0" rtlCol="0">
            <a:spAutoFit/>
          </a:bodyPr>
          <a:lstStyle/>
          <a:p>
            <a:pPr marL="12700" algn="just">
              <a:lnSpc>
                <a:spcPct val="100000"/>
              </a:lnSpc>
              <a:spcBef>
                <a:spcPts val="95"/>
              </a:spcBef>
              <a:tabLst>
                <a:tab pos="354965" algn="l"/>
              </a:tabLst>
            </a:pPr>
            <a:r>
              <a:rPr sz="1600" dirty="0">
                <a:latin typeface="Gill Sans"/>
                <a:cs typeface="Gill Sans MT"/>
              </a:rPr>
              <a:t>2.	</a:t>
            </a:r>
            <a:r>
              <a:rPr lang="es-MX" sz="1600" spc="-5" dirty="0">
                <a:latin typeface="Gill Sans"/>
                <a:cs typeface="Gill Sans MT"/>
              </a:rPr>
              <a:t>Continuación del </a:t>
            </a:r>
            <a:r>
              <a:rPr lang="es-MX" sz="1600" spc="-10" dirty="0">
                <a:latin typeface="Gill Sans"/>
                <a:cs typeface="Gill Sans MT"/>
              </a:rPr>
              <a:t>Bordo </a:t>
            </a:r>
            <a:r>
              <a:rPr lang="es-MX" sz="1600" dirty="0">
                <a:latin typeface="Gill Sans"/>
                <a:cs typeface="Gill Sans MT"/>
              </a:rPr>
              <a:t>Miguel </a:t>
            </a:r>
            <a:r>
              <a:rPr lang="es-MX" sz="1600" spc="-5" dirty="0">
                <a:latin typeface="Gill Sans"/>
                <a:cs typeface="Gill Sans MT"/>
              </a:rPr>
              <a:t>de </a:t>
            </a:r>
            <a:r>
              <a:rPr lang="es-MX" sz="1600" dirty="0">
                <a:latin typeface="Gill Sans"/>
                <a:cs typeface="Gill Sans MT"/>
              </a:rPr>
              <a:t>la </a:t>
            </a:r>
            <a:r>
              <a:rPr lang="es-MX" sz="1600" spc="-5" dirty="0">
                <a:latin typeface="Gill Sans"/>
                <a:cs typeface="Gill Sans MT"/>
              </a:rPr>
              <a:t>Madrid </a:t>
            </a:r>
            <a:r>
              <a:rPr lang="es-MX" sz="1600" spc="5" dirty="0">
                <a:latin typeface="Gill Sans"/>
                <a:cs typeface="Gill Sans MT"/>
              </a:rPr>
              <a:t>Hurtado </a:t>
            </a:r>
            <a:r>
              <a:rPr lang="es-MX" sz="1600" spc="-5" dirty="0" smtClean="0">
                <a:latin typeface="Gill Sans"/>
                <a:cs typeface="Gill Sans MT"/>
              </a:rPr>
              <a:t>desde </a:t>
            </a:r>
            <a:r>
              <a:rPr lang="es-MX" sz="1600" spc="-5" dirty="0">
                <a:latin typeface="Gill Sans"/>
                <a:cs typeface="Gill Sans MT"/>
              </a:rPr>
              <a:t>1,100 m hasta</a:t>
            </a:r>
            <a:r>
              <a:rPr lang="es-MX" sz="1600" spc="400" dirty="0">
                <a:latin typeface="Gill Sans"/>
                <a:cs typeface="Gill Sans MT"/>
              </a:rPr>
              <a:t> </a:t>
            </a:r>
            <a:r>
              <a:rPr lang="es-MX" sz="1600" spc="-5" dirty="0">
                <a:latin typeface="Gill Sans"/>
                <a:cs typeface="Gill Sans MT"/>
              </a:rPr>
              <a:t>4,200</a:t>
            </a:r>
            <a:endParaRPr lang="es-MX" sz="1600" dirty="0">
              <a:latin typeface="Gill Sans"/>
              <a:cs typeface="Gill Sans MT"/>
            </a:endParaRPr>
          </a:p>
          <a:p>
            <a:pPr marL="354965" algn="just">
              <a:lnSpc>
                <a:spcPct val="100000"/>
              </a:lnSpc>
              <a:spcBef>
                <a:spcPts val="5"/>
              </a:spcBef>
            </a:pPr>
            <a:r>
              <a:rPr lang="es-MX" sz="1600" dirty="0">
                <a:latin typeface="Gill Sans"/>
                <a:cs typeface="Gill Sans MT"/>
              </a:rPr>
              <a:t>m, </a:t>
            </a:r>
            <a:r>
              <a:rPr lang="es-MX" sz="1600" spc="-5" dirty="0">
                <a:latin typeface="Gill Sans"/>
                <a:cs typeface="Gill Sans MT"/>
              </a:rPr>
              <a:t>para dar atención a </a:t>
            </a:r>
            <a:r>
              <a:rPr lang="es-MX" sz="1600" b="1" spc="-5" dirty="0">
                <a:latin typeface="Gill Sans"/>
                <a:cs typeface="Gill Sans MT"/>
              </a:rPr>
              <a:t>37 </a:t>
            </a:r>
            <a:r>
              <a:rPr lang="es-MX" sz="1600" b="1" spc="-10" dirty="0">
                <a:latin typeface="Gill Sans"/>
                <a:cs typeface="Gill Sans MT"/>
              </a:rPr>
              <a:t>polígonos </a:t>
            </a:r>
            <a:r>
              <a:rPr lang="es-MX" sz="1600" b="1" dirty="0">
                <a:latin typeface="Gill Sans"/>
                <a:cs typeface="Gill Sans MT"/>
              </a:rPr>
              <a:t>de </a:t>
            </a:r>
            <a:r>
              <a:rPr lang="es-MX" sz="1600" b="1" spc="-5" dirty="0">
                <a:latin typeface="Gill Sans"/>
                <a:cs typeface="Gill Sans MT"/>
              </a:rPr>
              <a:t>la Zona</a:t>
            </a:r>
            <a:r>
              <a:rPr lang="es-MX" sz="1600" b="1" spc="40" dirty="0">
                <a:latin typeface="Gill Sans"/>
                <a:cs typeface="Gill Sans MT"/>
              </a:rPr>
              <a:t> </a:t>
            </a:r>
            <a:r>
              <a:rPr lang="es-MX" sz="1600" b="1" spc="-40" dirty="0">
                <a:latin typeface="Gill Sans"/>
                <a:cs typeface="Gill Sans MT"/>
              </a:rPr>
              <a:t>Sur.</a:t>
            </a:r>
            <a:endParaRPr lang="es-MX" sz="1600" dirty="0">
              <a:latin typeface="Gill Sans"/>
              <a:cs typeface="Gill Sans MT"/>
            </a:endParaRPr>
          </a:p>
          <a:p>
            <a:pPr marL="354965" marR="5080" indent="-342900" algn="just">
              <a:lnSpc>
                <a:spcPct val="100000"/>
              </a:lnSpc>
              <a:spcBef>
                <a:spcPts val="95"/>
              </a:spcBef>
              <a:tabLst>
                <a:tab pos="354965" algn="l"/>
              </a:tabLst>
            </a:pPr>
            <a:endParaRPr sz="1600" dirty="0">
              <a:latin typeface="Gill Sans"/>
              <a:cs typeface="Gill Sans MT"/>
            </a:endParaRPr>
          </a:p>
        </p:txBody>
      </p:sp>
      <p:sp>
        <p:nvSpPr>
          <p:cNvPr id="4" name="object 4"/>
          <p:cNvSpPr txBox="1"/>
          <p:nvPr/>
        </p:nvSpPr>
        <p:spPr>
          <a:xfrm>
            <a:off x="690473" y="3670553"/>
            <a:ext cx="7835900" cy="513080"/>
          </a:xfrm>
          <a:prstGeom prst="rect">
            <a:avLst/>
          </a:prstGeom>
        </p:spPr>
        <p:txBody>
          <a:bodyPr vert="horz" wrap="square" lIns="0" tIns="12065" rIns="0" bIns="0" rtlCol="0">
            <a:spAutoFit/>
          </a:bodyPr>
          <a:lstStyle/>
          <a:p>
            <a:pPr marL="12700" algn="just">
              <a:lnSpc>
                <a:spcPct val="100000"/>
              </a:lnSpc>
              <a:spcBef>
                <a:spcPts val="95"/>
              </a:spcBef>
              <a:tabLst>
                <a:tab pos="354965" algn="l"/>
              </a:tabLst>
            </a:pPr>
            <a:r>
              <a:rPr sz="1600" dirty="0">
                <a:latin typeface="Gill Sans"/>
                <a:cs typeface="Gill Sans MT"/>
              </a:rPr>
              <a:t>3.	Incorporación</a:t>
            </a:r>
            <a:r>
              <a:rPr sz="1600" spc="45" dirty="0">
                <a:latin typeface="Gill Sans"/>
                <a:cs typeface="Gill Sans MT"/>
              </a:rPr>
              <a:t> </a:t>
            </a:r>
            <a:r>
              <a:rPr sz="1600" spc="-5" dirty="0">
                <a:latin typeface="Gill Sans"/>
                <a:cs typeface="Gill Sans MT"/>
              </a:rPr>
              <a:t>de</a:t>
            </a:r>
            <a:r>
              <a:rPr sz="1600" spc="40" dirty="0">
                <a:latin typeface="Gill Sans"/>
                <a:cs typeface="Gill Sans MT"/>
              </a:rPr>
              <a:t> </a:t>
            </a:r>
            <a:r>
              <a:rPr sz="1600" dirty="0">
                <a:latin typeface="Gill Sans"/>
                <a:cs typeface="Gill Sans MT"/>
              </a:rPr>
              <a:t>46</a:t>
            </a:r>
            <a:r>
              <a:rPr sz="1600" spc="45" dirty="0">
                <a:latin typeface="Gill Sans"/>
                <a:cs typeface="Gill Sans MT"/>
              </a:rPr>
              <a:t> </a:t>
            </a:r>
            <a:r>
              <a:rPr sz="1600" spc="-5" dirty="0">
                <a:latin typeface="Gill Sans"/>
                <a:cs typeface="Gill Sans MT"/>
              </a:rPr>
              <a:t>diques</a:t>
            </a:r>
            <a:r>
              <a:rPr sz="1600" spc="40" dirty="0">
                <a:latin typeface="Gill Sans"/>
                <a:cs typeface="Gill Sans MT"/>
              </a:rPr>
              <a:t> </a:t>
            </a:r>
            <a:r>
              <a:rPr sz="1600" spc="-5" dirty="0">
                <a:latin typeface="Gill Sans"/>
                <a:cs typeface="Gill Sans MT"/>
              </a:rPr>
              <a:t>para</a:t>
            </a:r>
            <a:r>
              <a:rPr sz="1600" spc="45" dirty="0">
                <a:latin typeface="Gill Sans"/>
                <a:cs typeface="Gill Sans MT"/>
              </a:rPr>
              <a:t> </a:t>
            </a:r>
            <a:r>
              <a:rPr sz="1600" spc="-5" dirty="0">
                <a:latin typeface="Gill Sans"/>
                <a:cs typeface="Gill Sans MT"/>
              </a:rPr>
              <a:t>el</a:t>
            </a:r>
            <a:r>
              <a:rPr sz="1600" spc="20" dirty="0">
                <a:latin typeface="Gill Sans"/>
                <a:cs typeface="Gill Sans MT"/>
              </a:rPr>
              <a:t> </a:t>
            </a:r>
            <a:r>
              <a:rPr sz="1600" spc="-5" dirty="0">
                <a:latin typeface="Gill Sans"/>
                <a:cs typeface="Gill Sans MT"/>
              </a:rPr>
              <a:t>manejo</a:t>
            </a:r>
            <a:r>
              <a:rPr sz="1600" spc="40" dirty="0">
                <a:latin typeface="Gill Sans"/>
                <a:cs typeface="Gill Sans MT"/>
              </a:rPr>
              <a:t> </a:t>
            </a:r>
            <a:r>
              <a:rPr sz="1600" spc="-10" dirty="0">
                <a:latin typeface="Gill Sans"/>
                <a:cs typeface="Gill Sans MT"/>
              </a:rPr>
              <a:t>efectivo</a:t>
            </a:r>
            <a:r>
              <a:rPr sz="1600" spc="35" dirty="0">
                <a:latin typeface="Gill Sans"/>
                <a:cs typeface="Gill Sans MT"/>
              </a:rPr>
              <a:t> </a:t>
            </a:r>
            <a:r>
              <a:rPr sz="1600" dirty="0">
                <a:latin typeface="Gill Sans"/>
                <a:cs typeface="Gill Sans MT"/>
              </a:rPr>
              <a:t>del</a:t>
            </a:r>
            <a:r>
              <a:rPr sz="1600" spc="45" dirty="0">
                <a:latin typeface="Gill Sans"/>
                <a:cs typeface="Gill Sans MT"/>
              </a:rPr>
              <a:t> </a:t>
            </a:r>
            <a:r>
              <a:rPr sz="1600" spc="-5" dirty="0">
                <a:latin typeface="Gill Sans"/>
                <a:cs typeface="Gill Sans MT"/>
              </a:rPr>
              <a:t>agua</a:t>
            </a:r>
            <a:r>
              <a:rPr sz="1600" spc="40" dirty="0">
                <a:latin typeface="Gill Sans"/>
                <a:cs typeface="Gill Sans MT"/>
              </a:rPr>
              <a:t> </a:t>
            </a:r>
            <a:r>
              <a:rPr sz="1600" spc="-5" dirty="0">
                <a:latin typeface="Gill Sans"/>
                <a:cs typeface="Gill Sans MT"/>
              </a:rPr>
              <a:t>en</a:t>
            </a:r>
            <a:r>
              <a:rPr sz="1600" spc="45" dirty="0">
                <a:latin typeface="Gill Sans"/>
                <a:cs typeface="Gill Sans MT"/>
              </a:rPr>
              <a:t> </a:t>
            </a:r>
            <a:r>
              <a:rPr sz="1600" b="1" dirty="0">
                <a:latin typeface="Gill Sans"/>
                <a:cs typeface="Gill Sans MT"/>
              </a:rPr>
              <a:t>34</a:t>
            </a:r>
            <a:r>
              <a:rPr sz="1600" b="1" spc="35" dirty="0">
                <a:latin typeface="Gill Sans"/>
                <a:cs typeface="Gill Sans MT"/>
              </a:rPr>
              <a:t> </a:t>
            </a:r>
            <a:r>
              <a:rPr sz="1600" b="1" spc="-5" dirty="0">
                <a:latin typeface="Gill Sans"/>
                <a:cs typeface="Gill Sans MT"/>
              </a:rPr>
              <a:t>polígonos</a:t>
            </a:r>
            <a:r>
              <a:rPr sz="1600" b="1" spc="50" dirty="0">
                <a:latin typeface="Gill Sans"/>
                <a:cs typeface="Gill Sans MT"/>
              </a:rPr>
              <a:t> </a:t>
            </a:r>
            <a:r>
              <a:rPr sz="1600" b="1" spc="-5" dirty="0">
                <a:latin typeface="Gill Sans"/>
                <a:cs typeface="Gill Sans MT"/>
              </a:rPr>
              <a:t>afectados</a:t>
            </a:r>
            <a:endParaRPr sz="1600" dirty="0">
              <a:latin typeface="Gill Sans"/>
              <a:cs typeface="Gill Sans MT"/>
            </a:endParaRPr>
          </a:p>
          <a:p>
            <a:pPr marL="354965" algn="just">
              <a:lnSpc>
                <a:spcPct val="100000"/>
              </a:lnSpc>
            </a:pPr>
            <a:r>
              <a:rPr sz="1600" spc="-5" dirty="0">
                <a:latin typeface="Gill Sans"/>
                <a:cs typeface="Gill Sans MT"/>
              </a:rPr>
              <a:t>(17 zona </a:t>
            </a:r>
            <a:r>
              <a:rPr sz="1600" spc="5" dirty="0">
                <a:latin typeface="Gill Sans"/>
                <a:cs typeface="Gill Sans MT"/>
              </a:rPr>
              <a:t>norte, </a:t>
            </a:r>
            <a:r>
              <a:rPr sz="1600" dirty="0">
                <a:latin typeface="Gill Sans"/>
                <a:cs typeface="Gill Sans MT"/>
              </a:rPr>
              <a:t>12 </a:t>
            </a:r>
            <a:r>
              <a:rPr sz="1600" spc="-5" dirty="0">
                <a:latin typeface="Gill Sans"/>
                <a:cs typeface="Gill Sans MT"/>
              </a:rPr>
              <a:t>zona sur y 5 zona</a:t>
            </a:r>
            <a:r>
              <a:rPr sz="1600" spc="-45" dirty="0">
                <a:latin typeface="Gill Sans"/>
                <a:cs typeface="Gill Sans MT"/>
              </a:rPr>
              <a:t> </a:t>
            </a:r>
            <a:r>
              <a:rPr sz="1600" spc="-5" dirty="0">
                <a:latin typeface="Gill Sans"/>
                <a:cs typeface="Gill Sans MT"/>
              </a:rPr>
              <a:t>triangulo).</a:t>
            </a:r>
            <a:endParaRPr sz="1600" dirty="0">
              <a:latin typeface="Gill Sans"/>
              <a:cs typeface="Gill Sans MT"/>
            </a:endParaRPr>
          </a:p>
        </p:txBody>
      </p:sp>
      <p:sp>
        <p:nvSpPr>
          <p:cNvPr id="5" name="object 5"/>
          <p:cNvSpPr txBox="1"/>
          <p:nvPr/>
        </p:nvSpPr>
        <p:spPr>
          <a:xfrm>
            <a:off x="690473" y="4792472"/>
            <a:ext cx="6760209" cy="258404"/>
          </a:xfrm>
          <a:prstGeom prst="rect">
            <a:avLst/>
          </a:prstGeom>
        </p:spPr>
        <p:txBody>
          <a:bodyPr vert="horz" wrap="square" lIns="0" tIns="12065" rIns="0" bIns="0" rtlCol="0">
            <a:spAutoFit/>
          </a:bodyPr>
          <a:lstStyle/>
          <a:p>
            <a:pPr marL="12700">
              <a:lnSpc>
                <a:spcPct val="100000"/>
              </a:lnSpc>
              <a:spcBef>
                <a:spcPts val="95"/>
              </a:spcBef>
              <a:tabLst>
                <a:tab pos="354965" algn="l"/>
              </a:tabLst>
            </a:pPr>
            <a:r>
              <a:rPr sz="1600" dirty="0">
                <a:latin typeface="Gill Sans"/>
                <a:cs typeface="Gill Sans MT"/>
              </a:rPr>
              <a:t>4.	</a:t>
            </a:r>
            <a:r>
              <a:rPr sz="1600" spc="-5" dirty="0">
                <a:latin typeface="Gill Sans"/>
                <a:cs typeface="Gill Sans MT"/>
              </a:rPr>
              <a:t>Preservación de Lagunas Subsidiarias ubicadas en </a:t>
            </a:r>
            <a:r>
              <a:rPr sz="1600" b="1" spc="-5" dirty="0">
                <a:latin typeface="Gill Sans"/>
                <a:cs typeface="Gill Sans MT"/>
              </a:rPr>
              <a:t>4 </a:t>
            </a:r>
            <a:r>
              <a:rPr sz="1600" b="1" spc="-10" dirty="0">
                <a:latin typeface="Gill Sans"/>
                <a:cs typeface="Gill Sans MT"/>
              </a:rPr>
              <a:t>polígonos </a:t>
            </a:r>
            <a:r>
              <a:rPr sz="1600" spc="-5" dirty="0">
                <a:latin typeface="Gill Sans"/>
                <a:cs typeface="Gill Sans MT"/>
              </a:rPr>
              <a:t>de la zona</a:t>
            </a:r>
            <a:r>
              <a:rPr sz="1600" spc="250" dirty="0">
                <a:latin typeface="Gill Sans"/>
                <a:cs typeface="Gill Sans MT"/>
              </a:rPr>
              <a:t> </a:t>
            </a:r>
            <a:r>
              <a:rPr sz="1600" spc="-40" dirty="0">
                <a:latin typeface="Gill Sans"/>
                <a:cs typeface="Gill Sans MT"/>
              </a:rPr>
              <a:t>sur.</a:t>
            </a:r>
            <a:endParaRPr sz="1600" dirty="0">
              <a:latin typeface="Gill Sans"/>
              <a:cs typeface="Gill Sans MT"/>
            </a:endParaRPr>
          </a:p>
        </p:txBody>
      </p:sp>
      <p:sp>
        <p:nvSpPr>
          <p:cNvPr id="6" name="object 6"/>
          <p:cNvSpPr txBox="1">
            <a:spLocks noGrp="1"/>
          </p:cNvSpPr>
          <p:nvPr>
            <p:ph type="title"/>
          </p:nvPr>
        </p:nvSpPr>
        <p:spPr>
          <a:xfrm>
            <a:off x="428955" y="377373"/>
            <a:ext cx="4585970" cy="382156"/>
          </a:xfrm>
          <a:prstGeom prst="rect">
            <a:avLst/>
          </a:prstGeom>
        </p:spPr>
        <p:txBody>
          <a:bodyPr vert="horz" wrap="square" lIns="0" tIns="12700" rIns="0" bIns="0" rtlCol="0">
            <a:spAutoFit/>
          </a:bodyPr>
          <a:lstStyle/>
          <a:p>
            <a:pPr marL="12700">
              <a:lnSpc>
                <a:spcPct val="100000"/>
              </a:lnSpc>
              <a:spcBef>
                <a:spcPts val="100"/>
              </a:spcBef>
            </a:pPr>
            <a:r>
              <a:rPr sz="2400" dirty="0">
                <a:latin typeface="Gill Sans"/>
                <a:cs typeface="Gill Sans"/>
              </a:rPr>
              <a:t>Obras de </a:t>
            </a:r>
            <a:r>
              <a:rPr sz="2400" spc="-5" dirty="0">
                <a:latin typeface="Gill Sans"/>
                <a:cs typeface="Gill Sans"/>
              </a:rPr>
              <a:t>Mitigación 83</a:t>
            </a:r>
            <a:r>
              <a:rPr sz="2400" spc="55" dirty="0">
                <a:latin typeface="Gill Sans"/>
                <a:cs typeface="Gill Sans"/>
              </a:rPr>
              <a:t> </a:t>
            </a:r>
            <a:r>
              <a:rPr sz="2400" spc="-15" dirty="0">
                <a:latin typeface="Gill Sans"/>
                <a:cs typeface="Gill Sans"/>
              </a:rPr>
              <a:t>Polígonos</a:t>
            </a:r>
          </a:p>
        </p:txBody>
      </p:sp>
    </p:spTree>
    <p:extLst>
      <p:ext uri="{BB962C8B-B14F-4D97-AF65-F5344CB8AC3E}">
        <p14:creationId xmlns:p14="http://schemas.microsoft.com/office/powerpoint/2010/main" val="374547164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8955" y="192707"/>
            <a:ext cx="3829050" cy="751488"/>
          </a:xfrm>
          <a:prstGeom prst="rect">
            <a:avLst/>
          </a:prstGeom>
        </p:spPr>
        <p:txBody>
          <a:bodyPr vert="horz" wrap="square" lIns="0" tIns="12700" rIns="0" bIns="0" rtlCol="0">
            <a:spAutoFit/>
          </a:bodyPr>
          <a:lstStyle/>
          <a:p>
            <a:pPr marL="12700">
              <a:lnSpc>
                <a:spcPct val="100000"/>
              </a:lnSpc>
              <a:spcBef>
                <a:spcPts val="100"/>
              </a:spcBef>
            </a:pPr>
            <a:r>
              <a:rPr lang="es-MX" sz="2400" spc="-5" dirty="0">
                <a:latin typeface="Gill Sans"/>
                <a:cs typeface="Gill Sans"/>
              </a:rPr>
              <a:t>Continuación del </a:t>
            </a:r>
            <a:r>
              <a:rPr sz="2400" dirty="0" smtClean="0">
                <a:latin typeface="Gill Sans"/>
                <a:cs typeface="Gill Sans"/>
              </a:rPr>
              <a:t>B</a:t>
            </a:r>
            <a:r>
              <a:rPr lang="es-ES_tradnl" sz="2400" dirty="0" smtClean="0">
                <a:latin typeface="Gill Sans"/>
                <a:cs typeface="Gill Sans"/>
              </a:rPr>
              <a:t>ordo </a:t>
            </a:r>
            <a:r>
              <a:rPr sz="2400" dirty="0" smtClean="0">
                <a:latin typeface="Gill Sans"/>
                <a:cs typeface="Gill Sans"/>
              </a:rPr>
              <a:t>M</a:t>
            </a:r>
            <a:r>
              <a:rPr lang="es-ES_tradnl" sz="2400" dirty="0" err="1" smtClean="0">
                <a:latin typeface="Gill Sans"/>
                <a:cs typeface="Gill Sans"/>
              </a:rPr>
              <a:t>iguel</a:t>
            </a:r>
            <a:r>
              <a:rPr lang="es-ES_tradnl" sz="2400" dirty="0" smtClean="0">
                <a:latin typeface="Gill Sans"/>
                <a:cs typeface="Gill Sans"/>
              </a:rPr>
              <a:t> de la </a:t>
            </a:r>
            <a:r>
              <a:rPr sz="2400" dirty="0" smtClean="0">
                <a:latin typeface="Gill Sans"/>
                <a:cs typeface="Gill Sans"/>
              </a:rPr>
              <a:t>M</a:t>
            </a:r>
            <a:r>
              <a:rPr lang="es-ES_tradnl" sz="2400" dirty="0" err="1" smtClean="0">
                <a:latin typeface="Gill Sans"/>
                <a:cs typeface="Gill Sans"/>
              </a:rPr>
              <a:t>adrid</a:t>
            </a:r>
            <a:r>
              <a:rPr lang="es-ES_tradnl" sz="2400" dirty="0" smtClean="0">
                <a:latin typeface="Gill Sans"/>
                <a:cs typeface="Gill Sans"/>
              </a:rPr>
              <a:t> </a:t>
            </a:r>
            <a:r>
              <a:rPr sz="2400" dirty="0" smtClean="0">
                <a:latin typeface="Gill Sans"/>
                <a:cs typeface="Gill Sans"/>
              </a:rPr>
              <a:t>H</a:t>
            </a:r>
            <a:r>
              <a:rPr lang="es-ES_tradnl" sz="2400" dirty="0" err="1" smtClean="0">
                <a:latin typeface="Gill Sans"/>
                <a:cs typeface="Gill Sans"/>
              </a:rPr>
              <a:t>urtado</a:t>
            </a:r>
            <a:endParaRPr sz="2400" dirty="0">
              <a:latin typeface="Gill Sans"/>
              <a:cs typeface="Gill Sans"/>
            </a:endParaRPr>
          </a:p>
        </p:txBody>
      </p:sp>
      <p:sp>
        <p:nvSpPr>
          <p:cNvPr id="3" name="object 3"/>
          <p:cNvSpPr/>
          <p:nvPr/>
        </p:nvSpPr>
        <p:spPr>
          <a:xfrm>
            <a:off x="295656" y="1597152"/>
            <a:ext cx="5690616" cy="3855720"/>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6523481" y="2092452"/>
            <a:ext cx="292100" cy="0"/>
          </a:xfrm>
          <a:custGeom>
            <a:avLst/>
            <a:gdLst/>
            <a:ahLst/>
            <a:cxnLst/>
            <a:rect l="l" t="t" r="r" b="b"/>
            <a:pathLst>
              <a:path w="292100">
                <a:moveTo>
                  <a:pt x="0" y="0"/>
                </a:moveTo>
                <a:lnTo>
                  <a:pt x="291846" y="0"/>
                </a:lnTo>
              </a:path>
            </a:pathLst>
          </a:custGeom>
          <a:ln w="19812">
            <a:solidFill>
              <a:srgbClr val="FF0000"/>
            </a:solidFill>
          </a:ln>
        </p:spPr>
        <p:txBody>
          <a:bodyPr wrap="square" lIns="0" tIns="0" rIns="0" bIns="0" rtlCol="0"/>
          <a:lstStyle/>
          <a:p>
            <a:endParaRPr dirty="0"/>
          </a:p>
        </p:txBody>
      </p:sp>
      <p:sp>
        <p:nvSpPr>
          <p:cNvPr id="5" name="object 5"/>
          <p:cNvSpPr/>
          <p:nvPr/>
        </p:nvSpPr>
        <p:spPr>
          <a:xfrm>
            <a:off x="6522719" y="2684526"/>
            <a:ext cx="291465" cy="182880"/>
          </a:xfrm>
          <a:custGeom>
            <a:avLst/>
            <a:gdLst/>
            <a:ahLst/>
            <a:cxnLst/>
            <a:rect l="l" t="t" r="r" b="b"/>
            <a:pathLst>
              <a:path w="291465" h="182879">
                <a:moveTo>
                  <a:pt x="0" y="182880"/>
                </a:moveTo>
                <a:lnTo>
                  <a:pt x="291083" y="182880"/>
                </a:lnTo>
                <a:lnTo>
                  <a:pt x="291083" y="0"/>
                </a:lnTo>
                <a:lnTo>
                  <a:pt x="0" y="0"/>
                </a:lnTo>
                <a:lnTo>
                  <a:pt x="0" y="182880"/>
                </a:lnTo>
                <a:close/>
              </a:path>
            </a:pathLst>
          </a:custGeom>
          <a:solidFill>
            <a:srgbClr val="00FF00">
              <a:alpha val="30198"/>
            </a:srgbClr>
          </a:solidFill>
        </p:spPr>
        <p:txBody>
          <a:bodyPr wrap="square" lIns="0" tIns="0" rIns="0" bIns="0" rtlCol="0"/>
          <a:lstStyle/>
          <a:p>
            <a:endParaRPr dirty="0"/>
          </a:p>
        </p:txBody>
      </p:sp>
      <p:sp>
        <p:nvSpPr>
          <p:cNvPr id="6" name="object 6"/>
          <p:cNvSpPr/>
          <p:nvPr/>
        </p:nvSpPr>
        <p:spPr>
          <a:xfrm>
            <a:off x="6522719" y="3041143"/>
            <a:ext cx="291465" cy="182880"/>
          </a:xfrm>
          <a:custGeom>
            <a:avLst/>
            <a:gdLst/>
            <a:ahLst/>
            <a:cxnLst/>
            <a:rect l="l" t="t" r="r" b="b"/>
            <a:pathLst>
              <a:path w="291465" h="182879">
                <a:moveTo>
                  <a:pt x="0" y="182879"/>
                </a:moveTo>
                <a:lnTo>
                  <a:pt x="291083" y="182879"/>
                </a:lnTo>
                <a:lnTo>
                  <a:pt x="291083" y="0"/>
                </a:lnTo>
                <a:lnTo>
                  <a:pt x="0" y="0"/>
                </a:lnTo>
                <a:lnTo>
                  <a:pt x="0" y="182879"/>
                </a:lnTo>
                <a:close/>
              </a:path>
            </a:pathLst>
          </a:custGeom>
          <a:solidFill>
            <a:srgbClr val="EE9012">
              <a:alpha val="69799"/>
            </a:srgbClr>
          </a:solidFill>
        </p:spPr>
        <p:txBody>
          <a:bodyPr wrap="square" lIns="0" tIns="0" rIns="0" bIns="0" rtlCol="0"/>
          <a:lstStyle/>
          <a:p>
            <a:endParaRPr dirty="0"/>
          </a:p>
        </p:txBody>
      </p:sp>
      <p:sp>
        <p:nvSpPr>
          <p:cNvPr id="7" name="object 7"/>
          <p:cNvSpPr/>
          <p:nvPr/>
        </p:nvSpPr>
        <p:spPr>
          <a:xfrm>
            <a:off x="6523481" y="1815084"/>
            <a:ext cx="292100" cy="0"/>
          </a:xfrm>
          <a:custGeom>
            <a:avLst/>
            <a:gdLst/>
            <a:ahLst/>
            <a:cxnLst/>
            <a:rect l="l" t="t" r="r" b="b"/>
            <a:pathLst>
              <a:path w="292100">
                <a:moveTo>
                  <a:pt x="0" y="0"/>
                </a:moveTo>
                <a:lnTo>
                  <a:pt x="291846" y="0"/>
                </a:lnTo>
              </a:path>
            </a:pathLst>
          </a:custGeom>
          <a:ln w="19812">
            <a:solidFill>
              <a:srgbClr val="000000"/>
            </a:solidFill>
          </a:ln>
        </p:spPr>
        <p:txBody>
          <a:bodyPr wrap="square" lIns="0" tIns="0" rIns="0" bIns="0" rtlCol="0"/>
          <a:lstStyle/>
          <a:p>
            <a:endParaRPr dirty="0"/>
          </a:p>
        </p:txBody>
      </p:sp>
      <p:sp>
        <p:nvSpPr>
          <p:cNvPr id="8" name="object 8"/>
          <p:cNvSpPr/>
          <p:nvPr/>
        </p:nvSpPr>
        <p:spPr>
          <a:xfrm>
            <a:off x="6522719" y="3399282"/>
            <a:ext cx="292735" cy="181610"/>
          </a:xfrm>
          <a:custGeom>
            <a:avLst/>
            <a:gdLst/>
            <a:ahLst/>
            <a:cxnLst/>
            <a:rect l="l" t="t" r="r" b="b"/>
            <a:pathLst>
              <a:path w="292734" h="181610">
                <a:moveTo>
                  <a:pt x="0" y="181356"/>
                </a:moveTo>
                <a:lnTo>
                  <a:pt x="292607" y="181356"/>
                </a:lnTo>
                <a:lnTo>
                  <a:pt x="292607" y="0"/>
                </a:lnTo>
                <a:lnTo>
                  <a:pt x="0" y="0"/>
                </a:lnTo>
                <a:lnTo>
                  <a:pt x="0" y="181356"/>
                </a:lnTo>
                <a:close/>
              </a:path>
            </a:pathLst>
          </a:custGeom>
          <a:solidFill>
            <a:srgbClr val="990099">
              <a:alpha val="49798"/>
            </a:srgbClr>
          </a:solidFill>
        </p:spPr>
        <p:txBody>
          <a:bodyPr wrap="square" lIns="0" tIns="0" rIns="0" bIns="0" rtlCol="0"/>
          <a:lstStyle/>
          <a:p>
            <a:endParaRPr dirty="0"/>
          </a:p>
        </p:txBody>
      </p:sp>
      <p:sp>
        <p:nvSpPr>
          <p:cNvPr id="9" name="object 9"/>
          <p:cNvSpPr/>
          <p:nvPr/>
        </p:nvSpPr>
        <p:spPr>
          <a:xfrm>
            <a:off x="6534911" y="2335531"/>
            <a:ext cx="292735" cy="182880"/>
          </a:xfrm>
          <a:custGeom>
            <a:avLst/>
            <a:gdLst/>
            <a:ahLst/>
            <a:cxnLst/>
            <a:rect l="l" t="t" r="r" b="b"/>
            <a:pathLst>
              <a:path w="292734" h="182879">
                <a:moveTo>
                  <a:pt x="0" y="182880"/>
                </a:moveTo>
                <a:lnTo>
                  <a:pt x="292607" y="182880"/>
                </a:lnTo>
                <a:lnTo>
                  <a:pt x="292607" y="0"/>
                </a:lnTo>
                <a:lnTo>
                  <a:pt x="0" y="0"/>
                </a:lnTo>
                <a:lnTo>
                  <a:pt x="0" y="182880"/>
                </a:lnTo>
                <a:close/>
              </a:path>
            </a:pathLst>
          </a:custGeom>
          <a:solidFill>
            <a:srgbClr val="00B0F0">
              <a:alpha val="50199"/>
            </a:srgbClr>
          </a:solidFill>
        </p:spPr>
        <p:txBody>
          <a:bodyPr wrap="square" lIns="0" tIns="0" rIns="0" bIns="0" rtlCol="0"/>
          <a:lstStyle/>
          <a:p>
            <a:endParaRPr dirty="0"/>
          </a:p>
        </p:txBody>
      </p:sp>
      <p:sp>
        <p:nvSpPr>
          <p:cNvPr id="10" name="object 10"/>
          <p:cNvSpPr txBox="1"/>
          <p:nvPr/>
        </p:nvSpPr>
        <p:spPr>
          <a:xfrm>
            <a:off x="6906260" y="1597152"/>
            <a:ext cx="1227455" cy="2376292"/>
          </a:xfrm>
          <a:prstGeom prst="rect">
            <a:avLst/>
          </a:prstGeom>
        </p:spPr>
        <p:txBody>
          <a:bodyPr vert="horz" wrap="square" lIns="0" tIns="12700" rIns="0" bIns="0" rtlCol="0">
            <a:spAutoFit/>
          </a:bodyPr>
          <a:lstStyle/>
          <a:p>
            <a:pPr marL="12700" marR="5080" indent="1270">
              <a:lnSpc>
                <a:spcPct val="153000"/>
              </a:lnSpc>
              <a:spcBef>
                <a:spcPts val="100"/>
              </a:spcBef>
            </a:pPr>
            <a:r>
              <a:rPr sz="1200" dirty="0">
                <a:latin typeface="Gill Sans"/>
                <a:cs typeface="Gill Sans MT"/>
              </a:rPr>
              <a:t>Cuenca El </a:t>
            </a:r>
            <a:r>
              <a:rPr sz="1200" spc="-5" dirty="0">
                <a:latin typeface="Gill Sans"/>
                <a:cs typeface="Gill Sans MT"/>
              </a:rPr>
              <a:t>Barreal  </a:t>
            </a:r>
            <a:r>
              <a:rPr sz="1200" spc="-20" dirty="0">
                <a:latin typeface="Gill Sans"/>
                <a:cs typeface="Gill Sans MT"/>
              </a:rPr>
              <a:t>Triángulo </a:t>
            </a:r>
            <a:r>
              <a:rPr sz="1200" dirty="0">
                <a:latin typeface="Gill Sans"/>
                <a:cs typeface="Gill Sans MT"/>
              </a:rPr>
              <a:t>El</a:t>
            </a:r>
            <a:r>
              <a:rPr sz="1200" spc="-65" dirty="0">
                <a:latin typeface="Gill Sans"/>
                <a:cs typeface="Gill Sans MT"/>
              </a:rPr>
              <a:t> </a:t>
            </a:r>
            <a:r>
              <a:rPr sz="1200" spc="-5" dirty="0">
                <a:latin typeface="Gill Sans"/>
                <a:cs typeface="Gill Sans MT"/>
              </a:rPr>
              <a:t>Barreal</a:t>
            </a:r>
            <a:endParaRPr sz="1200" dirty="0">
              <a:latin typeface="Gill Sans"/>
              <a:cs typeface="Gill Sans MT"/>
            </a:endParaRPr>
          </a:p>
          <a:p>
            <a:pPr>
              <a:lnSpc>
                <a:spcPct val="100000"/>
              </a:lnSpc>
              <a:spcBef>
                <a:spcPts val="50"/>
              </a:spcBef>
            </a:pPr>
            <a:endParaRPr sz="1050" dirty="0">
              <a:latin typeface="Gill Sans"/>
              <a:cs typeface="Times New Roman"/>
            </a:endParaRPr>
          </a:p>
          <a:p>
            <a:pPr marL="13970">
              <a:lnSpc>
                <a:spcPct val="100000"/>
              </a:lnSpc>
              <a:spcBef>
                <a:spcPts val="5"/>
              </a:spcBef>
            </a:pPr>
            <a:r>
              <a:rPr sz="1200" spc="-5" dirty="0">
                <a:latin typeface="Gill Sans"/>
                <a:cs typeface="Gill Sans MT"/>
              </a:rPr>
              <a:t>TR100</a:t>
            </a:r>
            <a:endParaRPr sz="1200" dirty="0">
              <a:latin typeface="Gill Sans"/>
              <a:cs typeface="Gill Sans MT"/>
            </a:endParaRPr>
          </a:p>
          <a:p>
            <a:pPr>
              <a:lnSpc>
                <a:spcPct val="100000"/>
              </a:lnSpc>
              <a:spcBef>
                <a:spcPts val="55"/>
              </a:spcBef>
            </a:pPr>
            <a:endParaRPr sz="1050" dirty="0">
              <a:latin typeface="Gill Sans"/>
              <a:cs typeface="Times New Roman"/>
            </a:endParaRPr>
          </a:p>
          <a:p>
            <a:pPr marL="12700">
              <a:lnSpc>
                <a:spcPct val="100000"/>
              </a:lnSpc>
            </a:pPr>
            <a:r>
              <a:rPr sz="1200" spc="-5" dirty="0">
                <a:latin typeface="Gill Sans"/>
                <a:cs typeface="Gill Sans MT"/>
              </a:rPr>
              <a:t>Las</a:t>
            </a:r>
            <a:r>
              <a:rPr sz="1200" spc="-20" dirty="0">
                <a:latin typeface="Gill Sans"/>
                <a:cs typeface="Gill Sans MT"/>
              </a:rPr>
              <a:t> </a:t>
            </a:r>
            <a:r>
              <a:rPr sz="1200" dirty="0">
                <a:latin typeface="Gill Sans"/>
                <a:cs typeface="Gill Sans MT"/>
              </a:rPr>
              <a:t>Haciendas</a:t>
            </a:r>
          </a:p>
          <a:p>
            <a:pPr marL="12700" marR="211454" algn="just">
              <a:lnSpc>
                <a:spcPct val="195200"/>
              </a:lnSpc>
              <a:spcBef>
                <a:spcPts val="40"/>
              </a:spcBef>
            </a:pPr>
            <a:r>
              <a:rPr sz="1200" dirty="0">
                <a:latin typeface="Gill Sans"/>
                <a:cs typeface="Gill Sans MT"/>
              </a:rPr>
              <a:t>Praderas del</a:t>
            </a:r>
            <a:r>
              <a:rPr sz="1200" spc="-110" dirty="0">
                <a:latin typeface="Gill Sans"/>
                <a:cs typeface="Gill Sans MT"/>
              </a:rPr>
              <a:t> </a:t>
            </a:r>
            <a:r>
              <a:rPr sz="1200" dirty="0">
                <a:latin typeface="Gill Sans"/>
                <a:cs typeface="Gill Sans MT"/>
              </a:rPr>
              <a:t>Sol  </a:t>
            </a:r>
            <a:r>
              <a:rPr sz="1200" spc="-20" dirty="0">
                <a:latin typeface="Gill Sans"/>
                <a:cs typeface="Gill Sans MT"/>
              </a:rPr>
              <a:t>Valle </a:t>
            </a:r>
            <a:r>
              <a:rPr sz="1200" dirty="0">
                <a:latin typeface="Gill Sans"/>
                <a:cs typeface="Gill Sans MT"/>
              </a:rPr>
              <a:t>de </a:t>
            </a:r>
            <a:r>
              <a:rPr sz="1200" spc="-5" dirty="0">
                <a:latin typeface="Gill Sans"/>
                <a:cs typeface="Gill Sans MT"/>
              </a:rPr>
              <a:t>Allende  </a:t>
            </a:r>
            <a:r>
              <a:rPr sz="1200" dirty="0">
                <a:latin typeface="Gill Sans"/>
                <a:cs typeface="Gill Sans MT"/>
              </a:rPr>
              <a:t>No</a:t>
            </a:r>
            <a:r>
              <a:rPr sz="1200" spc="-55" dirty="0">
                <a:latin typeface="Gill Sans"/>
                <a:cs typeface="Gill Sans MT"/>
              </a:rPr>
              <a:t> </a:t>
            </a:r>
            <a:r>
              <a:rPr sz="1200" dirty="0">
                <a:latin typeface="Gill Sans"/>
                <a:cs typeface="Gill Sans MT"/>
              </a:rPr>
              <a:t>identificado</a:t>
            </a:r>
          </a:p>
        </p:txBody>
      </p:sp>
      <p:sp>
        <p:nvSpPr>
          <p:cNvPr id="11" name="object 11"/>
          <p:cNvSpPr/>
          <p:nvPr/>
        </p:nvSpPr>
        <p:spPr>
          <a:xfrm>
            <a:off x="6534911" y="3755899"/>
            <a:ext cx="268605" cy="182880"/>
          </a:xfrm>
          <a:custGeom>
            <a:avLst/>
            <a:gdLst/>
            <a:ahLst/>
            <a:cxnLst/>
            <a:rect l="l" t="t" r="r" b="b"/>
            <a:pathLst>
              <a:path w="268604" h="182879">
                <a:moveTo>
                  <a:pt x="0" y="182880"/>
                </a:moveTo>
                <a:lnTo>
                  <a:pt x="268224" y="182880"/>
                </a:lnTo>
                <a:lnTo>
                  <a:pt x="268224" y="0"/>
                </a:lnTo>
                <a:lnTo>
                  <a:pt x="0" y="0"/>
                </a:lnTo>
                <a:lnTo>
                  <a:pt x="0" y="182880"/>
                </a:lnTo>
                <a:close/>
              </a:path>
            </a:pathLst>
          </a:custGeom>
          <a:solidFill>
            <a:srgbClr val="FF61B0">
              <a:alpha val="89799"/>
            </a:srgbClr>
          </a:solidFill>
        </p:spPr>
        <p:txBody>
          <a:bodyPr wrap="square" lIns="0" tIns="0" rIns="0" bIns="0" rtlCol="0"/>
          <a:lstStyle/>
          <a:p>
            <a:endParaRPr dirty="0"/>
          </a:p>
        </p:txBody>
      </p:sp>
      <p:grpSp>
        <p:nvGrpSpPr>
          <p:cNvPr id="12" name="Grupo 28">
            <a:extLst>
              <a:ext uri="{FF2B5EF4-FFF2-40B4-BE49-F238E27FC236}">
                <a16:creationId xmlns:a16="http://schemas.microsoft.com/office/drawing/2014/main" xmlns="" id="{1027D87E-4529-4F53-BF3D-018C418A3233}"/>
              </a:ext>
            </a:extLst>
          </p:cNvPr>
          <p:cNvGrpSpPr/>
          <p:nvPr/>
        </p:nvGrpSpPr>
        <p:grpSpPr>
          <a:xfrm>
            <a:off x="6125636" y="4081378"/>
            <a:ext cx="2862700" cy="2577304"/>
            <a:chOff x="6128000" y="1755866"/>
            <a:chExt cx="2862700" cy="1436733"/>
          </a:xfrm>
        </p:grpSpPr>
        <p:sp>
          <p:nvSpPr>
            <p:cNvPr id="13" name="CuadroTexto 12">
              <a:extLst>
                <a:ext uri="{FF2B5EF4-FFF2-40B4-BE49-F238E27FC236}">
                  <a16:creationId xmlns:a16="http://schemas.microsoft.com/office/drawing/2014/main" xmlns="" id="{F5DA796B-2C10-49D0-85EB-56351DE5D282}"/>
                </a:ext>
              </a:extLst>
            </p:cNvPr>
            <p:cNvSpPr txBox="1"/>
            <p:nvPr/>
          </p:nvSpPr>
          <p:spPr>
            <a:xfrm>
              <a:off x="6710173" y="1755866"/>
              <a:ext cx="1578634" cy="276999"/>
            </a:xfrm>
            <a:prstGeom prst="rect">
              <a:avLst/>
            </a:prstGeom>
            <a:noFill/>
          </p:spPr>
          <p:txBody>
            <a:bodyPr wrap="square" rtlCol="0">
              <a:spAutoFit/>
            </a:bodyPr>
            <a:lstStyle/>
            <a:p>
              <a:r>
                <a:rPr lang="es-MX" sz="1200" dirty="0">
                  <a:latin typeface="Gill Sans MT" panose="020B0502020104020203" pitchFamily="34" charset="0"/>
                </a:rPr>
                <a:t>Polígonos</a:t>
              </a:r>
              <a:r>
                <a:rPr lang="es-MX" sz="1200" dirty="0"/>
                <a:t> con créditos</a:t>
              </a:r>
            </a:p>
          </p:txBody>
        </p:sp>
        <p:sp>
          <p:nvSpPr>
            <p:cNvPr id="14" name="CuadroTexto 13">
              <a:extLst>
                <a:ext uri="{FF2B5EF4-FFF2-40B4-BE49-F238E27FC236}">
                  <a16:creationId xmlns:a16="http://schemas.microsoft.com/office/drawing/2014/main" xmlns="" id="{D6D2FC6D-877C-4EB4-A531-B7A1F4ABE6E4}"/>
                </a:ext>
              </a:extLst>
            </p:cNvPr>
            <p:cNvSpPr txBox="1"/>
            <p:nvPr/>
          </p:nvSpPr>
          <p:spPr>
            <a:xfrm>
              <a:off x="6128000" y="2111697"/>
              <a:ext cx="541124" cy="1080902"/>
            </a:xfrm>
            <a:prstGeom prst="rect">
              <a:avLst/>
            </a:prstGeom>
            <a:noFill/>
          </p:spPr>
          <p:txBody>
            <a:bodyPr wrap="square" rtlCol="0">
              <a:spAutoFit/>
            </a:bodyPr>
            <a:lstStyle/>
            <a:p>
              <a:r>
                <a:rPr lang="es-MX" sz="1200" dirty="0">
                  <a:latin typeface="Gill Sans"/>
                  <a:cs typeface="Gill Sans"/>
                </a:rPr>
                <a:t>2886</a:t>
              </a:r>
            </a:p>
            <a:p>
              <a:r>
                <a:rPr lang="es-MX" sz="1200" dirty="0">
                  <a:latin typeface="Gill Sans"/>
                  <a:cs typeface="Gill Sans"/>
                </a:rPr>
                <a:t>2887</a:t>
              </a:r>
            </a:p>
            <a:p>
              <a:r>
                <a:rPr lang="es-MX" sz="1200" dirty="0">
                  <a:latin typeface="Gill Sans"/>
                  <a:cs typeface="Gill Sans"/>
                </a:rPr>
                <a:t>2890</a:t>
              </a:r>
            </a:p>
            <a:p>
              <a:r>
                <a:rPr lang="es-MX" sz="1200" dirty="0">
                  <a:latin typeface="Gill Sans"/>
                  <a:cs typeface="Gill Sans"/>
                </a:rPr>
                <a:t>2904</a:t>
              </a:r>
            </a:p>
            <a:p>
              <a:r>
                <a:rPr lang="es-MX" sz="1200" dirty="0">
                  <a:latin typeface="Gill Sans"/>
                  <a:cs typeface="Gill Sans"/>
                </a:rPr>
                <a:t>2905</a:t>
              </a:r>
            </a:p>
            <a:p>
              <a:r>
                <a:rPr lang="es-MX" sz="1200" dirty="0">
                  <a:latin typeface="Gill Sans"/>
                  <a:cs typeface="Gill Sans"/>
                </a:rPr>
                <a:t>2906</a:t>
              </a:r>
            </a:p>
            <a:p>
              <a:r>
                <a:rPr lang="es-MX" sz="1200" dirty="0">
                  <a:latin typeface="Gill Sans"/>
                  <a:cs typeface="Gill Sans"/>
                </a:rPr>
                <a:t>2907</a:t>
              </a:r>
            </a:p>
            <a:p>
              <a:r>
                <a:rPr lang="es-MX" sz="1200" dirty="0">
                  <a:latin typeface="Gill Sans"/>
                  <a:cs typeface="Gill Sans"/>
                </a:rPr>
                <a:t>2908</a:t>
              </a:r>
            </a:p>
            <a:p>
              <a:r>
                <a:rPr lang="es-MX" sz="1200" dirty="0">
                  <a:latin typeface="Gill Sans"/>
                  <a:cs typeface="Gill Sans"/>
                </a:rPr>
                <a:t>7289</a:t>
              </a:r>
            </a:p>
            <a:p>
              <a:r>
                <a:rPr lang="es-MX" sz="1200" dirty="0">
                  <a:latin typeface="Gill Sans"/>
                  <a:cs typeface="Gill Sans"/>
                </a:rPr>
                <a:t>7294</a:t>
              </a:r>
            </a:p>
          </p:txBody>
        </p:sp>
        <p:cxnSp>
          <p:nvCxnSpPr>
            <p:cNvPr id="15" name="Conector recto 14">
              <a:extLst>
                <a:ext uri="{FF2B5EF4-FFF2-40B4-BE49-F238E27FC236}">
                  <a16:creationId xmlns:a16="http://schemas.microsoft.com/office/drawing/2014/main" xmlns="" id="{5ADED25C-5F98-4B57-B260-372BD1CE86AA}"/>
                </a:ext>
              </a:extLst>
            </p:cNvPr>
            <p:cNvCxnSpPr>
              <a:cxnSpLocks/>
            </p:cNvCxnSpPr>
            <p:nvPr/>
          </p:nvCxnSpPr>
          <p:spPr>
            <a:xfrm>
              <a:off x="6128000" y="2032865"/>
              <a:ext cx="27112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a16="http://schemas.microsoft.com/office/drawing/2014/main" xmlns="" id="{D7C37453-BA53-4B28-8F07-A0A264F001A9}"/>
                </a:ext>
              </a:extLst>
            </p:cNvPr>
            <p:cNvSpPr txBox="1"/>
            <p:nvPr/>
          </p:nvSpPr>
          <p:spPr>
            <a:xfrm>
              <a:off x="6669124" y="2111262"/>
              <a:ext cx="541124" cy="1080902"/>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7295</a:t>
              </a:r>
            </a:p>
            <a:p>
              <a:r>
                <a:rPr lang="es-MX" dirty="0">
                  <a:latin typeface="Gill Sans"/>
                  <a:cs typeface="Gill Sans"/>
                </a:rPr>
                <a:t>8457</a:t>
              </a:r>
            </a:p>
            <a:p>
              <a:r>
                <a:rPr lang="es-MX" dirty="0">
                  <a:latin typeface="Gill Sans"/>
                  <a:cs typeface="Gill Sans"/>
                </a:rPr>
                <a:t>8458</a:t>
              </a:r>
            </a:p>
            <a:p>
              <a:r>
                <a:rPr lang="es-MX" dirty="0">
                  <a:latin typeface="Gill Sans"/>
                  <a:cs typeface="Gill Sans"/>
                </a:rPr>
                <a:t>8460</a:t>
              </a:r>
            </a:p>
            <a:p>
              <a:r>
                <a:rPr lang="es-MX" dirty="0">
                  <a:latin typeface="Gill Sans"/>
                  <a:cs typeface="Gill Sans"/>
                </a:rPr>
                <a:t>8461</a:t>
              </a:r>
            </a:p>
            <a:p>
              <a:r>
                <a:rPr lang="es-MX" dirty="0">
                  <a:latin typeface="Gill Sans"/>
                  <a:cs typeface="Gill Sans"/>
                </a:rPr>
                <a:t>8462</a:t>
              </a:r>
            </a:p>
            <a:p>
              <a:r>
                <a:rPr lang="es-MX" dirty="0">
                  <a:latin typeface="Gill Sans"/>
                  <a:cs typeface="Gill Sans"/>
                </a:rPr>
                <a:t>8463</a:t>
              </a:r>
            </a:p>
            <a:p>
              <a:r>
                <a:rPr lang="es-MX" dirty="0">
                  <a:latin typeface="Gill Sans"/>
                  <a:cs typeface="Gill Sans"/>
                </a:rPr>
                <a:t>8474</a:t>
              </a:r>
            </a:p>
            <a:p>
              <a:r>
                <a:rPr lang="es-MX" dirty="0">
                  <a:latin typeface="Gill Sans"/>
                  <a:cs typeface="Gill Sans"/>
                </a:rPr>
                <a:t>8465</a:t>
              </a:r>
            </a:p>
            <a:p>
              <a:r>
                <a:rPr lang="es-MX" dirty="0">
                  <a:latin typeface="Gill Sans"/>
                  <a:cs typeface="Gill Sans"/>
                </a:rPr>
                <a:t>8467</a:t>
              </a:r>
            </a:p>
          </p:txBody>
        </p:sp>
        <p:sp>
          <p:nvSpPr>
            <p:cNvPr id="17" name="CuadroTexto 16">
              <a:extLst>
                <a:ext uri="{FF2B5EF4-FFF2-40B4-BE49-F238E27FC236}">
                  <a16:creationId xmlns:a16="http://schemas.microsoft.com/office/drawing/2014/main" xmlns="" id="{B2402D4D-5B79-44D6-8DA8-41155FFA791B}"/>
                </a:ext>
              </a:extLst>
            </p:cNvPr>
            <p:cNvSpPr txBox="1"/>
            <p:nvPr/>
          </p:nvSpPr>
          <p:spPr>
            <a:xfrm>
              <a:off x="7222284" y="2111697"/>
              <a:ext cx="665437" cy="1080902"/>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8468</a:t>
              </a:r>
            </a:p>
            <a:p>
              <a:r>
                <a:rPr lang="es-MX" dirty="0">
                  <a:latin typeface="Gill Sans"/>
                  <a:cs typeface="Gill Sans"/>
                </a:rPr>
                <a:t>8473</a:t>
              </a:r>
            </a:p>
            <a:p>
              <a:r>
                <a:rPr lang="es-MX" dirty="0">
                  <a:latin typeface="Gill Sans"/>
                  <a:cs typeface="Gill Sans"/>
                </a:rPr>
                <a:t>8475</a:t>
              </a:r>
            </a:p>
            <a:p>
              <a:r>
                <a:rPr lang="es-MX" dirty="0">
                  <a:latin typeface="Gill Sans"/>
                  <a:cs typeface="Gill Sans"/>
                </a:rPr>
                <a:t>8488</a:t>
              </a:r>
            </a:p>
            <a:p>
              <a:r>
                <a:rPr lang="es-MX" dirty="0">
                  <a:latin typeface="Gill Sans"/>
                  <a:cs typeface="Gill Sans"/>
                </a:rPr>
                <a:t>8489</a:t>
              </a:r>
            </a:p>
            <a:p>
              <a:r>
                <a:rPr lang="es-MX" dirty="0">
                  <a:latin typeface="Gill Sans"/>
                  <a:cs typeface="Gill Sans"/>
                </a:rPr>
                <a:t>17087</a:t>
              </a:r>
            </a:p>
            <a:p>
              <a:r>
                <a:rPr lang="es-MX" dirty="0">
                  <a:latin typeface="Gill Sans"/>
                  <a:cs typeface="Gill Sans"/>
                </a:rPr>
                <a:t>18014</a:t>
              </a:r>
            </a:p>
            <a:p>
              <a:r>
                <a:rPr lang="es-MX" dirty="0">
                  <a:latin typeface="Gill Sans"/>
                  <a:cs typeface="Gill Sans"/>
                </a:rPr>
                <a:t>18015</a:t>
              </a:r>
            </a:p>
            <a:p>
              <a:r>
                <a:rPr lang="es-MX" dirty="0">
                  <a:latin typeface="Gill Sans"/>
                  <a:cs typeface="Gill Sans"/>
                </a:rPr>
                <a:t>19727</a:t>
              </a:r>
            </a:p>
            <a:p>
              <a:r>
                <a:rPr lang="es-MX" dirty="0">
                  <a:latin typeface="Gill Sans"/>
                  <a:cs typeface="Gill Sans"/>
                </a:rPr>
                <a:t>20096</a:t>
              </a:r>
            </a:p>
          </p:txBody>
        </p:sp>
        <p:sp>
          <p:nvSpPr>
            <p:cNvPr id="18" name="CuadroTexto 17">
              <a:extLst>
                <a:ext uri="{FF2B5EF4-FFF2-40B4-BE49-F238E27FC236}">
                  <a16:creationId xmlns:a16="http://schemas.microsoft.com/office/drawing/2014/main" xmlns="" id="{7F662D7B-F48A-4E48-B84E-763EF43B0DB3}"/>
                </a:ext>
              </a:extLst>
            </p:cNvPr>
            <p:cNvSpPr txBox="1"/>
            <p:nvPr/>
          </p:nvSpPr>
          <p:spPr>
            <a:xfrm>
              <a:off x="7763408" y="2105818"/>
              <a:ext cx="674131" cy="772073"/>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20103</a:t>
              </a:r>
            </a:p>
            <a:p>
              <a:r>
                <a:rPr lang="es-MX" dirty="0">
                  <a:latin typeface="Gill Sans"/>
                  <a:cs typeface="Gill Sans"/>
                </a:rPr>
                <a:t>20109</a:t>
              </a:r>
            </a:p>
            <a:p>
              <a:r>
                <a:rPr lang="es-MX" dirty="0">
                  <a:latin typeface="Gill Sans"/>
                  <a:cs typeface="Gill Sans"/>
                </a:rPr>
                <a:t>20116</a:t>
              </a:r>
            </a:p>
            <a:p>
              <a:r>
                <a:rPr lang="es-MX" dirty="0">
                  <a:latin typeface="Gill Sans"/>
                  <a:cs typeface="Gill Sans"/>
                </a:rPr>
                <a:t>20321</a:t>
              </a:r>
            </a:p>
            <a:p>
              <a:r>
                <a:rPr lang="es-MX" dirty="0">
                  <a:latin typeface="Gill Sans"/>
                  <a:cs typeface="Gill Sans"/>
                </a:rPr>
                <a:t>20323</a:t>
              </a:r>
            </a:p>
            <a:p>
              <a:r>
                <a:rPr lang="es-MX" dirty="0">
                  <a:latin typeface="Gill Sans"/>
                  <a:cs typeface="Gill Sans"/>
                </a:rPr>
                <a:t>20324</a:t>
              </a:r>
            </a:p>
            <a:p>
              <a:r>
                <a:rPr lang="es-MX" dirty="0">
                  <a:latin typeface="Gill Sans"/>
                  <a:cs typeface="Gill Sans"/>
                </a:rPr>
                <a:t>20337</a:t>
              </a:r>
            </a:p>
          </p:txBody>
        </p:sp>
        <p:sp>
          <p:nvSpPr>
            <p:cNvPr id="19" name="CuadroTexto 18">
              <a:extLst>
                <a:ext uri="{FF2B5EF4-FFF2-40B4-BE49-F238E27FC236}">
                  <a16:creationId xmlns:a16="http://schemas.microsoft.com/office/drawing/2014/main" xmlns="" id="{B1683434-EAA6-4127-AD43-EA1511E2ACF4}"/>
                </a:ext>
              </a:extLst>
            </p:cNvPr>
            <p:cNvSpPr txBox="1"/>
            <p:nvPr/>
          </p:nvSpPr>
          <p:spPr>
            <a:xfrm>
              <a:off x="8316569" y="2109699"/>
              <a:ext cx="674131" cy="154415"/>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endParaRPr lang="es-MX" dirty="0">
                <a:latin typeface="Gill Sans"/>
                <a:cs typeface="Gill Sans"/>
              </a:endParaRPr>
            </a:p>
          </p:txBody>
        </p:sp>
      </p:grpSp>
      <p:sp>
        <p:nvSpPr>
          <p:cNvPr id="20" name="object 4">
            <a:extLst>
              <a:ext uri="{FF2B5EF4-FFF2-40B4-BE49-F238E27FC236}">
                <a16:creationId xmlns:a16="http://schemas.microsoft.com/office/drawing/2014/main" xmlns="" id="{739FE208-467B-4300-83BD-9C36234FBD50}"/>
              </a:ext>
            </a:extLst>
          </p:cNvPr>
          <p:cNvSpPr txBox="1"/>
          <p:nvPr/>
        </p:nvSpPr>
        <p:spPr>
          <a:xfrm>
            <a:off x="159027" y="6104200"/>
            <a:ext cx="5966610" cy="658514"/>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122475838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922817" y="1"/>
            <a:ext cx="3221181" cy="1512793"/>
          </a:xfrm>
          <a:prstGeom prst="rect">
            <a:avLst/>
          </a:prstGeom>
          <a:blipFill>
            <a:blip r:embed="rId2" cstate="print"/>
            <a:stretch>
              <a:fillRect/>
            </a:stretch>
          </a:blipFill>
        </p:spPr>
        <p:txBody>
          <a:bodyPr wrap="square" lIns="0" tIns="0" rIns="0" bIns="0" rtlCol="0"/>
          <a:lstStyle/>
          <a:p>
            <a:endParaRPr dirty="0"/>
          </a:p>
        </p:txBody>
      </p:sp>
      <p:sp>
        <p:nvSpPr>
          <p:cNvPr id="9" name="object 9"/>
          <p:cNvSpPr txBox="1">
            <a:spLocks noGrp="1"/>
          </p:cNvSpPr>
          <p:nvPr>
            <p:ph type="title"/>
          </p:nvPr>
        </p:nvSpPr>
        <p:spPr>
          <a:xfrm>
            <a:off x="429013" y="373086"/>
            <a:ext cx="5309178" cy="679673"/>
          </a:xfrm>
          <a:prstGeom prst="rect">
            <a:avLst/>
          </a:prstGeom>
        </p:spPr>
        <p:txBody>
          <a:bodyPr vert="horz" wrap="square" lIns="0" tIns="12700" rIns="0" bIns="0" rtlCol="0">
            <a:spAutoFit/>
          </a:bodyPr>
          <a:lstStyle/>
          <a:p>
            <a:pPr marL="12700">
              <a:lnSpc>
                <a:spcPts val="2840"/>
              </a:lnSpc>
              <a:spcBef>
                <a:spcPts val="100"/>
              </a:spcBef>
            </a:pPr>
            <a:r>
              <a:rPr lang="es-MX" sz="2400" spc="-5" dirty="0">
                <a:latin typeface="Gill Sans"/>
                <a:cs typeface="Gill Sans"/>
              </a:rPr>
              <a:t>Actores </a:t>
            </a:r>
            <a:r>
              <a:rPr sz="2400" spc="-5" dirty="0" err="1">
                <a:latin typeface="Gill Sans"/>
                <a:cs typeface="Gill Sans"/>
              </a:rPr>
              <a:t>Obras</a:t>
            </a:r>
            <a:r>
              <a:rPr sz="2400" spc="-5" dirty="0">
                <a:latin typeface="Gill Sans"/>
                <a:cs typeface="Gill Sans"/>
              </a:rPr>
              <a:t> </a:t>
            </a:r>
            <a:r>
              <a:rPr sz="2400" dirty="0">
                <a:latin typeface="Gill Sans"/>
                <a:cs typeface="Gill Sans"/>
              </a:rPr>
              <a:t>de</a:t>
            </a:r>
            <a:r>
              <a:rPr sz="2400" spc="-20" dirty="0">
                <a:latin typeface="Gill Sans"/>
                <a:cs typeface="Gill Sans"/>
              </a:rPr>
              <a:t> </a:t>
            </a:r>
            <a:r>
              <a:rPr lang="es-MX" sz="2400" dirty="0">
                <a:latin typeface="Gill Sans"/>
                <a:cs typeface="Gill Sans"/>
              </a:rPr>
              <a:t>M</a:t>
            </a:r>
            <a:r>
              <a:rPr sz="2400" dirty="0" err="1">
                <a:latin typeface="Gill Sans"/>
                <a:cs typeface="Gill Sans"/>
              </a:rPr>
              <a:t>itigación</a:t>
            </a:r>
            <a:endParaRPr sz="2400" dirty="0">
              <a:latin typeface="Gill Sans"/>
              <a:cs typeface="Gill Sans"/>
            </a:endParaRPr>
          </a:p>
          <a:p>
            <a:pPr marL="12700">
              <a:lnSpc>
                <a:spcPts val="2360"/>
              </a:lnSpc>
            </a:pPr>
            <a:r>
              <a:rPr lang="es-MX" sz="2000" spc="-5" dirty="0">
                <a:latin typeface="Gill Sans"/>
                <a:cs typeface="Gill Sans"/>
              </a:rPr>
              <a:t>Continuación</a:t>
            </a:r>
            <a:r>
              <a:rPr sz="2000" spc="-5" dirty="0">
                <a:latin typeface="Gill Sans"/>
                <a:cs typeface="Gill Sans"/>
              </a:rPr>
              <a:t> </a:t>
            </a:r>
            <a:r>
              <a:rPr sz="2000" dirty="0">
                <a:latin typeface="Gill Sans"/>
                <a:cs typeface="Gill Sans"/>
              </a:rPr>
              <a:t>del</a:t>
            </a:r>
            <a:r>
              <a:rPr sz="2000" spc="-50" dirty="0">
                <a:latin typeface="Gill Sans"/>
                <a:cs typeface="Gill Sans"/>
              </a:rPr>
              <a:t> </a:t>
            </a:r>
            <a:r>
              <a:rPr sz="2000" spc="-10" dirty="0">
                <a:latin typeface="Gill Sans"/>
                <a:cs typeface="Gill Sans"/>
              </a:rPr>
              <a:t>Bordo</a:t>
            </a:r>
            <a:endParaRPr sz="2000" dirty="0">
              <a:latin typeface="Gill Sans"/>
              <a:cs typeface="Gill Sans"/>
            </a:endParaRPr>
          </a:p>
        </p:txBody>
      </p:sp>
      <p:graphicFrame>
        <p:nvGraphicFramePr>
          <p:cNvPr id="3" name="Tabla 2"/>
          <p:cNvGraphicFramePr>
            <a:graphicFrameLocks noGrp="1"/>
          </p:cNvGraphicFramePr>
          <p:nvPr>
            <p:extLst>
              <p:ext uri="{D42A27DB-BD31-4B8C-83A1-F6EECF244321}">
                <p14:modId xmlns:p14="http://schemas.microsoft.com/office/powerpoint/2010/main" val="2871535282"/>
              </p:ext>
            </p:extLst>
          </p:nvPr>
        </p:nvGraphicFramePr>
        <p:xfrm>
          <a:off x="2415217" y="2564575"/>
          <a:ext cx="4307276" cy="2043650"/>
        </p:xfrm>
        <a:graphic>
          <a:graphicData uri="http://schemas.openxmlformats.org/drawingml/2006/table">
            <a:tbl>
              <a:tblPr>
                <a:tableStyleId>{9D7B26C5-4107-4FEC-AEDC-1716B250A1EF}</a:tableStyleId>
              </a:tblPr>
              <a:tblGrid>
                <a:gridCol w="4307276">
                  <a:extLst>
                    <a:ext uri="{9D8B030D-6E8A-4147-A177-3AD203B41FA5}">
                      <a16:colId xmlns:a16="http://schemas.microsoft.com/office/drawing/2014/main" xmlns="" val="20000"/>
                    </a:ext>
                  </a:extLst>
                </a:gridCol>
              </a:tblGrid>
              <a:tr h="291950">
                <a:tc>
                  <a:txBody>
                    <a:bodyPr/>
                    <a:lstStyle/>
                    <a:p>
                      <a:pPr algn="ctr" fontAlgn="ctr"/>
                      <a:r>
                        <a:rPr lang="es-ES" sz="1400" u="none" strike="noStrike" dirty="0">
                          <a:effectLst/>
                          <a:latin typeface="Gill Sans"/>
                          <a:cs typeface="Gill Sans"/>
                        </a:rPr>
                        <a:t>GRUPO SADASI</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0"/>
                  </a:ext>
                </a:extLst>
              </a:tr>
              <a:tr h="291950">
                <a:tc>
                  <a:txBody>
                    <a:bodyPr/>
                    <a:lstStyle/>
                    <a:p>
                      <a:pPr algn="ctr" fontAlgn="ctr"/>
                      <a:r>
                        <a:rPr lang="es-ES" sz="1400" u="none" strike="noStrike" dirty="0">
                          <a:effectLst/>
                          <a:latin typeface="Gill Sans"/>
                          <a:cs typeface="Gill Sans"/>
                        </a:rPr>
                        <a:t>GRUPO RUBA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1"/>
                  </a:ext>
                </a:extLst>
              </a:tr>
              <a:tr h="291950">
                <a:tc>
                  <a:txBody>
                    <a:bodyPr/>
                    <a:lstStyle/>
                    <a:p>
                      <a:pPr algn="ctr" fontAlgn="ctr"/>
                      <a:r>
                        <a:rPr lang="es-ES" sz="1400" u="none" strike="noStrike" dirty="0">
                          <a:effectLst/>
                          <a:latin typeface="Gill Sans"/>
                          <a:cs typeface="Gill Sans"/>
                        </a:rPr>
                        <a:t> YVASA </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2"/>
                  </a:ext>
                </a:extLst>
              </a:tr>
              <a:tr h="291950">
                <a:tc>
                  <a:txBody>
                    <a:bodyPr/>
                    <a:lstStyle/>
                    <a:p>
                      <a:pPr algn="ctr" fontAlgn="ctr"/>
                      <a:r>
                        <a:rPr lang="es-ES" sz="1400" u="none" strike="noStrike" dirty="0">
                          <a:effectLst/>
                          <a:latin typeface="Gill Sans"/>
                          <a:cs typeface="Gill Sans"/>
                        </a:rPr>
                        <a:t>GRUPO URBI</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3"/>
                  </a:ext>
                </a:extLst>
              </a:tr>
              <a:tr h="291950">
                <a:tc>
                  <a:txBody>
                    <a:bodyPr/>
                    <a:lstStyle/>
                    <a:p>
                      <a:pPr algn="ctr" fontAlgn="ctr"/>
                      <a:r>
                        <a:rPr lang="es-ES" sz="1400" u="none" strike="noStrike" dirty="0">
                          <a:effectLst/>
                          <a:latin typeface="Gill Sans"/>
                          <a:cs typeface="Gill Sans"/>
                        </a:rPr>
                        <a:t>INMOBILIARIA UNIVERSAL M&amp;M S. DE R.L.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4"/>
                  </a:ext>
                </a:extLst>
              </a:tr>
              <a:tr h="291950">
                <a:tc>
                  <a:txBody>
                    <a:bodyPr/>
                    <a:lstStyle/>
                    <a:p>
                      <a:pPr algn="ctr" fontAlgn="ctr"/>
                      <a:r>
                        <a:rPr lang="es-ES" sz="1400" u="none" strike="noStrike" dirty="0">
                          <a:effectLst/>
                          <a:latin typeface="Gill Sans"/>
                          <a:cs typeface="Gill Sans"/>
                        </a:rPr>
                        <a:t>GRUPO ALIANZA CONSTRUCCION SA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5"/>
                  </a:ext>
                </a:extLst>
              </a:tr>
              <a:tr h="291950">
                <a:tc>
                  <a:txBody>
                    <a:bodyPr/>
                    <a:lstStyle/>
                    <a:p>
                      <a:pPr algn="ctr" fontAlgn="ctr"/>
                      <a:r>
                        <a:rPr lang="es-ES" sz="1400" u="none" strike="noStrike" dirty="0">
                          <a:solidFill>
                            <a:schemeClr val="tx1"/>
                          </a:solidFill>
                          <a:effectLst/>
                          <a:latin typeface="Gill Sans"/>
                          <a:cs typeface="Gill Sans"/>
                        </a:rPr>
                        <a:t>OTROS</a:t>
                      </a:r>
                      <a:endParaRPr lang="es-ES" sz="1400" b="0" i="0" u="none" strike="noStrike" dirty="0">
                        <a:solidFill>
                          <a:schemeClr val="tx1"/>
                        </a:solidFill>
                        <a:effectLst/>
                        <a:latin typeface="Gill Sans"/>
                        <a:cs typeface="Gill Sans"/>
                      </a:endParaRPr>
                    </a:p>
                  </a:txBody>
                  <a:tcPr marL="12700" marR="12700" marT="12700" marB="0" anchor="ctr"/>
                </a:tc>
                <a:extLst>
                  <a:ext uri="{0D108BD9-81ED-4DB2-BD59-A6C34878D82A}">
                    <a16:rowId xmlns:a16="http://schemas.microsoft.com/office/drawing/2014/main" xmlns="" val="10006"/>
                  </a:ext>
                </a:extLst>
              </a:tr>
            </a:tbl>
          </a:graphicData>
        </a:graphic>
      </p:graphicFrame>
      <p:sp>
        <p:nvSpPr>
          <p:cNvPr id="5"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315843584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8955" y="192707"/>
            <a:ext cx="4925695" cy="751488"/>
          </a:xfrm>
          <a:prstGeom prst="rect">
            <a:avLst/>
          </a:prstGeom>
        </p:spPr>
        <p:txBody>
          <a:bodyPr vert="horz" wrap="square" lIns="0" tIns="12700" rIns="0" bIns="0" rtlCol="0">
            <a:spAutoFit/>
          </a:bodyPr>
          <a:lstStyle/>
          <a:p>
            <a:pPr marL="12700">
              <a:lnSpc>
                <a:spcPct val="100000"/>
              </a:lnSpc>
              <a:spcBef>
                <a:spcPts val="100"/>
              </a:spcBef>
            </a:pPr>
            <a:r>
              <a:rPr sz="2400" dirty="0">
                <a:latin typeface="Gill Sans"/>
                <a:cs typeface="Gill Sans"/>
              </a:rPr>
              <a:t>Preservación y </a:t>
            </a:r>
            <a:r>
              <a:rPr sz="2400" spc="-5" dirty="0">
                <a:latin typeface="Gill Sans"/>
                <a:cs typeface="Gill Sans"/>
              </a:rPr>
              <a:t>Enrocamiento</a:t>
            </a:r>
            <a:r>
              <a:rPr sz="2400" spc="-35" dirty="0">
                <a:latin typeface="Gill Sans"/>
                <a:cs typeface="Gill Sans"/>
              </a:rPr>
              <a:t> </a:t>
            </a:r>
            <a:r>
              <a:rPr lang="es-ES_tradnl" sz="2400" spc="-35" dirty="0" smtClean="0">
                <a:latin typeface="Gill Sans"/>
                <a:cs typeface="Gill Sans"/>
              </a:rPr>
              <a:t>del </a:t>
            </a:r>
            <a:r>
              <a:rPr sz="2400" spc="5" dirty="0" smtClean="0">
                <a:latin typeface="Gill Sans"/>
                <a:cs typeface="Gill Sans"/>
              </a:rPr>
              <a:t>B</a:t>
            </a:r>
            <a:r>
              <a:rPr lang="es-ES_tradnl" sz="2400" spc="5" dirty="0" smtClean="0">
                <a:latin typeface="Gill Sans"/>
                <a:cs typeface="Gill Sans"/>
              </a:rPr>
              <a:t>ordo </a:t>
            </a:r>
            <a:r>
              <a:rPr sz="2400" spc="5" dirty="0" smtClean="0">
                <a:latin typeface="Gill Sans"/>
                <a:cs typeface="Gill Sans"/>
              </a:rPr>
              <a:t>M</a:t>
            </a:r>
            <a:r>
              <a:rPr lang="es-ES_tradnl" sz="2400" spc="5" dirty="0" err="1" smtClean="0">
                <a:latin typeface="Gill Sans"/>
                <a:cs typeface="Gill Sans"/>
              </a:rPr>
              <a:t>iguel</a:t>
            </a:r>
            <a:r>
              <a:rPr lang="es-ES_tradnl" sz="2400" spc="5" dirty="0" smtClean="0">
                <a:latin typeface="Gill Sans"/>
                <a:cs typeface="Gill Sans"/>
              </a:rPr>
              <a:t> de la </a:t>
            </a:r>
            <a:r>
              <a:rPr sz="2400" spc="5" dirty="0" smtClean="0">
                <a:latin typeface="Gill Sans"/>
                <a:cs typeface="Gill Sans"/>
              </a:rPr>
              <a:t>M</a:t>
            </a:r>
            <a:r>
              <a:rPr lang="es-ES_tradnl" sz="2400" spc="5" dirty="0" err="1" smtClean="0">
                <a:latin typeface="Gill Sans"/>
                <a:cs typeface="Gill Sans"/>
              </a:rPr>
              <a:t>adrid</a:t>
            </a:r>
            <a:r>
              <a:rPr lang="es-ES_tradnl" sz="2400" spc="5" dirty="0" smtClean="0">
                <a:latin typeface="Gill Sans"/>
                <a:cs typeface="Gill Sans"/>
              </a:rPr>
              <a:t> </a:t>
            </a:r>
            <a:r>
              <a:rPr sz="2400" spc="5" dirty="0" smtClean="0">
                <a:latin typeface="Gill Sans"/>
                <a:cs typeface="Gill Sans"/>
              </a:rPr>
              <a:t>H</a:t>
            </a:r>
            <a:r>
              <a:rPr lang="es-ES_tradnl" sz="2400" spc="5" dirty="0" err="1" smtClean="0">
                <a:latin typeface="Gill Sans"/>
                <a:cs typeface="Gill Sans"/>
              </a:rPr>
              <a:t>urtado</a:t>
            </a:r>
            <a:endParaRPr sz="2400" spc="5" dirty="0">
              <a:latin typeface="Gill Sans"/>
              <a:cs typeface="Gill Sans"/>
            </a:endParaRPr>
          </a:p>
        </p:txBody>
      </p:sp>
      <p:sp>
        <p:nvSpPr>
          <p:cNvPr id="3" name="object 3"/>
          <p:cNvSpPr/>
          <p:nvPr/>
        </p:nvSpPr>
        <p:spPr>
          <a:xfrm>
            <a:off x="6750557" y="2161445"/>
            <a:ext cx="268605" cy="0"/>
          </a:xfrm>
          <a:custGeom>
            <a:avLst/>
            <a:gdLst/>
            <a:ahLst/>
            <a:cxnLst/>
            <a:rect l="l" t="t" r="r" b="b"/>
            <a:pathLst>
              <a:path w="268604">
                <a:moveTo>
                  <a:pt x="0" y="0"/>
                </a:moveTo>
                <a:lnTo>
                  <a:pt x="268224" y="0"/>
                </a:lnTo>
              </a:path>
            </a:pathLst>
          </a:custGeom>
          <a:ln w="19812">
            <a:solidFill>
              <a:srgbClr val="FF0000"/>
            </a:solidFill>
          </a:ln>
        </p:spPr>
        <p:txBody>
          <a:bodyPr wrap="square" lIns="0" tIns="0" rIns="0" bIns="0" rtlCol="0"/>
          <a:lstStyle/>
          <a:p>
            <a:endParaRPr dirty="0"/>
          </a:p>
        </p:txBody>
      </p:sp>
      <p:sp>
        <p:nvSpPr>
          <p:cNvPr id="4" name="object 4"/>
          <p:cNvSpPr/>
          <p:nvPr/>
        </p:nvSpPr>
        <p:spPr>
          <a:xfrm>
            <a:off x="6748271" y="2753519"/>
            <a:ext cx="268605" cy="182880"/>
          </a:xfrm>
          <a:custGeom>
            <a:avLst/>
            <a:gdLst/>
            <a:ahLst/>
            <a:cxnLst/>
            <a:rect l="l" t="t" r="r" b="b"/>
            <a:pathLst>
              <a:path w="268604" h="182879">
                <a:moveTo>
                  <a:pt x="0" y="182880"/>
                </a:moveTo>
                <a:lnTo>
                  <a:pt x="268224" y="182880"/>
                </a:lnTo>
                <a:lnTo>
                  <a:pt x="268224" y="0"/>
                </a:lnTo>
                <a:lnTo>
                  <a:pt x="0" y="0"/>
                </a:lnTo>
                <a:lnTo>
                  <a:pt x="0" y="182880"/>
                </a:lnTo>
                <a:close/>
              </a:path>
            </a:pathLst>
          </a:custGeom>
          <a:solidFill>
            <a:srgbClr val="00FF00">
              <a:alpha val="30198"/>
            </a:srgbClr>
          </a:solidFill>
        </p:spPr>
        <p:txBody>
          <a:bodyPr wrap="square" lIns="0" tIns="0" rIns="0" bIns="0" rtlCol="0"/>
          <a:lstStyle/>
          <a:p>
            <a:endParaRPr dirty="0"/>
          </a:p>
        </p:txBody>
      </p:sp>
      <p:sp>
        <p:nvSpPr>
          <p:cNvPr id="5" name="object 5"/>
          <p:cNvSpPr/>
          <p:nvPr/>
        </p:nvSpPr>
        <p:spPr>
          <a:xfrm>
            <a:off x="6748271" y="3110136"/>
            <a:ext cx="268605" cy="182880"/>
          </a:xfrm>
          <a:custGeom>
            <a:avLst/>
            <a:gdLst/>
            <a:ahLst/>
            <a:cxnLst/>
            <a:rect l="l" t="t" r="r" b="b"/>
            <a:pathLst>
              <a:path w="268604" h="182879">
                <a:moveTo>
                  <a:pt x="0" y="182880"/>
                </a:moveTo>
                <a:lnTo>
                  <a:pt x="268224" y="182880"/>
                </a:lnTo>
                <a:lnTo>
                  <a:pt x="268224" y="0"/>
                </a:lnTo>
                <a:lnTo>
                  <a:pt x="0" y="0"/>
                </a:lnTo>
                <a:lnTo>
                  <a:pt x="0" y="182880"/>
                </a:lnTo>
                <a:close/>
              </a:path>
            </a:pathLst>
          </a:custGeom>
          <a:solidFill>
            <a:srgbClr val="EE9012">
              <a:alpha val="69799"/>
            </a:srgbClr>
          </a:solidFill>
        </p:spPr>
        <p:txBody>
          <a:bodyPr wrap="square" lIns="0" tIns="0" rIns="0" bIns="0" rtlCol="0"/>
          <a:lstStyle/>
          <a:p>
            <a:endParaRPr dirty="0"/>
          </a:p>
        </p:txBody>
      </p:sp>
      <p:sp>
        <p:nvSpPr>
          <p:cNvPr id="6" name="object 6"/>
          <p:cNvSpPr/>
          <p:nvPr/>
        </p:nvSpPr>
        <p:spPr>
          <a:xfrm>
            <a:off x="6750557" y="1884078"/>
            <a:ext cx="268605" cy="0"/>
          </a:xfrm>
          <a:custGeom>
            <a:avLst/>
            <a:gdLst/>
            <a:ahLst/>
            <a:cxnLst/>
            <a:rect l="l" t="t" r="r" b="b"/>
            <a:pathLst>
              <a:path w="268604">
                <a:moveTo>
                  <a:pt x="0" y="0"/>
                </a:moveTo>
                <a:lnTo>
                  <a:pt x="268224" y="0"/>
                </a:lnTo>
              </a:path>
            </a:pathLst>
          </a:custGeom>
          <a:ln w="19812">
            <a:solidFill>
              <a:srgbClr val="000000"/>
            </a:solidFill>
          </a:ln>
        </p:spPr>
        <p:txBody>
          <a:bodyPr wrap="square" lIns="0" tIns="0" rIns="0" bIns="0" rtlCol="0"/>
          <a:lstStyle/>
          <a:p>
            <a:endParaRPr dirty="0"/>
          </a:p>
        </p:txBody>
      </p:sp>
      <p:sp>
        <p:nvSpPr>
          <p:cNvPr id="7" name="object 7"/>
          <p:cNvSpPr/>
          <p:nvPr/>
        </p:nvSpPr>
        <p:spPr>
          <a:xfrm>
            <a:off x="6749795" y="3466751"/>
            <a:ext cx="268605" cy="182880"/>
          </a:xfrm>
          <a:custGeom>
            <a:avLst/>
            <a:gdLst/>
            <a:ahLst/>
            <a:cxnLst/>
            <a:rect l="l" t="t" r="r" b="b"/>
            <a:pathLst>
              <a:path w="268604" h="182879">
                <a:moveTo>
                  <a:pt x="0" y="182879"/>
                </a:moveTo>
                <a:lnTo>
                  <a:pt x="268224" y="182879"/>
                </a:lnTo>
                <a:lnTo>
                  <a:pt x="268224" y="0"/>
                </a:lnTo>
                <a:lnTo>
                  <a:pt x="0" y="0"/>
                </a:lnTo>
                <a:lnTo>
                  <a:pt x="0" y="182879"/>
                </a:lnTo>
                <a:close/>
              </a:path>
            </a:pathLst>
          </a:custGeom>
          <a:solidFill>
            <a:srgbClr val="990099">
              <a:alpha val="49798"/>
            </a:srgbClr>
          </a:solidFill>
        </p:spPr>
        <p:txBody>
          <a:bodyPr wrap="square" lIns="0" tIns="0" rIns="0" bIns="0" rtlCol="0"/>
          <a:lstStyle/>
          <a:p>
            <a:endParaRPr dirty="0"/>
          </a:p>
        </p:txBody>
      </p:sp>
      <p:sp>
        <p:nvSpPr>
          <p:cNvPr id="8" name="object 8"/>
          <p:cNvSpPr/>
          <p:nvPr/>
        </p:nvSpPr>
        <p:spPr>
          <a:xfrm>
            <a:off x="6748271" y="3823368"/>
            <a:ext cx="268605" cy="182880"/>
          </a:xfrm>
          <a:custGeom>
            <a:avLst/>
            <a:gdLst/>
            <a:ahLst/>
            <a:cxnLst/>
            <a:rect l="l" t="t" r="r" b="b"/>
            <a:pathLst>
              <a:path w="268604" h="182879">
                <a:moveTo>
                  <a:pt x="0" y="182880"/>
                </a:moveTo>
                <a:lnTo>
                  <a:pt x="268224" y="182880"/>
                </a:lnTo>
                <a:lnTo>
                  <a:pt x="268224" y="0"/>
                </a:lnTo>
                <a:lnTo>
                  <a:pt x="0" y="0"/>
                </a:lnTo>
                <a:lnTo>
                  <a:pt x="0" y="182880"/>
                </a:lnTo>
                <a:close/>
              </a:path>
            </a:pathLst>
          </a:custGeom>
          <a:solidFill>
            <a:srgbClr val="FF61B0">
              <a:alpha val="89799"/>
            </a:srgbClr>
          </a:solidFill>
        </p:spPr>
        <p:txBody>
          <a:bodyPr wrap="square" lIns="0" tIns="0" rIns="0" bIns="0" rtlCol="0"/>
          <a:lstStyle/>
          <a:p>
            <a:endParaRPr dirty="0"/>
          </a:p>
        </p:txBody>
      </p:sp>
      <p:sp>
        <p:nvSpPr>
          <p:cNvPr id="9" name="object 9"/>
          <p:cNvSpPr/>
          <p:nvPr/>
        </p:nvSpPr>
        <p:spPr>
          <a:xfrm>
            <a:off x="6749795" y="2404524"/>
            <a:ext cx="268605" cy="182880"/>
          </a:xfrm>
          <a:custGeom>
            <a:avLst/>
            <a:gdLst/>
            <a:ahLst/>
            <a:cxnLst/>
            <a:rect l="l" t="t" r="r" b="b"/>
            <a:pathLst>
              <a:path w="268604" h="182879">
                <a:moveTo>
                  <a:pt x="0" y="182879"/>
                </a:moveTo>
                <a:lnTo>
                  <a:pt x="268224" y="182879"/>
                </a:lnTo>
                <a:lnTo>
                  <a:pt x="268224" y="0"/>
                </a:lnTo>
                <a:lnTo>
                  <a:pt x="0" y="0"/>
                </a:lnTo>
                <a:lnTo>
                  <a:pt x="0" y="182879"/>
                </a:lnTo>
                <a:close/>
              </a:path>
            </a:pathLst>
          </a:custGeom>
          <a:solidFill>
            <a:srgbClr val="00B0F0">
              <a:alpha val="50199"/>
            </a:srgbClr>
          </a:solidFill>
        </p:spPr>
        <p:txBody>
          <a:bodyPr wrap="square" lIns="0" tIns="0" rIns="0" bIns="0" rtlCol="0"/>
          <a:lstStyle/>
          <a:p>
            <a:endParaRPr dirty="0"/>
          </a:p>
        </p:txBody>
      </p:sp>
      <p:sp>
        <p:nvSpPr>
          <p:cNvPr id="10" name="object 10"/>
          <p:cNvSpPr/>
          <p:nvPr/>
        </p:nvSpPr>
        <p:spPr>
          <a:xfrm>
            <a:off x="489204" y="1915667"/>
            <a:ext cx="5673852" cy="3576828"/>
          </a:xfrm>
          <a:prstGeom prst="rect">
            <a:avLst/>
          </a:prstGeom>
          <a:blipFill>
            <a:blip r:embed="rId2" cstate="print"/>
            <a:stretch>
              <a:fillRect/>
            </a:stretch>
          </a:blipFill>
        </p:spPr>
        <p:txBody>
          <a:bodyPr wrap="square" lIns="0" tIns="0" rIns="0" bIns="0" rtlCol="0"/>
          <a:lstStyle/>
          <a:p>
            <a:endParaRPr dirty="0"/>
          </a:p>
        </p:txBody>
      </p:sp>
      <p:sp>
        <p:nvSpPr>
          <p:cNvPr id="11" name="object 11"/>
          <p:cNvSpPr txBox="1"/>
          <p:nvPr/>
        </p:nvSpPr>
        <p:spPr>
          <a:xfrm>
            <a:off x="6397497" y="1215099"/>
            <a:ext cx="2077085" cy="2791149"/>
          </a:xfrm>
          <a:prstGeom prst="rect">
            <a:avLst/>
          </a:prstGeom>
        </p:spPr>
        <p:txBody>
          <a:bodyPr vert="horz" wrap="square" lIns="0" tIns="13335" rIns="0" bIns="0" rtlCol="0">
            <a:spAutoFit/>
          </a:bodyPr>
          <a:lstStyle/>
          <a:p>
            <a:pPr>
              <a:lnSpc>
                <a:spcPct val="100000"/>
              </a:lnSpc>
              <a:spcBef>
                <a:spcPts val="30"/>
              </a:spcBef>
            </a:pPr>
            <a:endParaRPr lang="es-MX" sz="2200" dirty="0">
              <a:latin typeface="Times New Roman"/>
              <a:cs typeface="Times New Roman"/>
            </a:endParaRPr>
          </a:p>
          <a:p>
            <a:pPr marL="711835">
              <a:lnSpc>
                <a:spcPct val="100000"/>
              </a:lnSpc>
            </a:pPr>
            <a:endParaRPr lang="es-MX" sz="1200" dirty="0">
              <a:latin typeface="Gill Sans MT"/>
              <a:cs typeface="Gill Sans MT"/>
            </a:endParaRPr>
          </a:p>
          <a:p>
            <a:pPr marL="711835">
              <a:lnSpc>
                <a:spcPct val="100000"/>
              </a:lnSpc>
            </a:pPr>
            <a:r>
              <a:rPr sz="1200" dirty="0">
                <a:latin typeface="Gill Sans MT"/>
                <a:cs typeface="Gill Sans MT"/>
              </a:rPr>
              <a:t>Cuenca El</a:t>
            </a:r>
            <a:r>
              <a:rPr sz="1200" spc="-35" dirty="0">
                <a:latin typeface="Gill Sans MT"/>
                <a:cs typeface="Gill Sans MT"/>
              </a:rPr>
              <a:t> </a:t>
            </a:r>
            <a:r>
              <a:rPr sz="1200" spc="-5" dirty="0">
                <a:latin typeface="Gill Sans MT"/>
                <a:cs typeface="Gill Sans MT"/>
              </a:rPr>
              <a:t>Barreal</a:t>
            </a:r>
            <a:endParaRPr sz="1200" dirty="0">
              <a:latin typeface="Gill Sans MT"/>
              <a:cs typeface="Gill Sans MT"/>
            </a:endParaRPr>
          </a:p>
          <a:p>
            <a:pPr marL="711835">
              <a:lnSpc>
                <a:spcPct val="100000"/>
              </a:lnSpc>
              <a:spcBef>
                <a:spcPts val="840"/>
              </a:spcBef>
            </a:pPr>
            <a:r>
              <a:rPr sz="1200" spc="-20" dirty="0">
                <a:latin typeface="Gill Sans MT"/>
                <a:cs typeface="Gill Sans MT"/>
              </a:rPr>
              <a:t>Triángulo </a:t>
            </a:r>
            <a:r>
              <a:rPr sz="1200" dirty="0">
                <a:latin typeface="Gill Sans MT"/>
                <a:cs typeface="Gill Sans MT"/>
              </a:rPr>
              <a:t>EL</a:t>
            </a:r>
            <a:r>
              <a:rPr sz="1200" spc="-25" dirty="0">
                <a:latin typeface="Gill Sans MT"/>
                <a:cs typeface="Gill Sans MT"/>
              </a:rPr>
              <a:t> </a:t>
            </a:r>
            <a:r>
              <a:rPr sz="1200" spc="-5" dirty="0">
                <a:latin typeface="Gill Sans MT"/>
                <a:cs typeface="Gill Sans MT"/>
              </a:rPr>
              <a:t>Barreal</a:t>
            </a:r>
            <a:endParaRPr sz="1200" dirty="0">
              <a:latin typeface="Gill Sans MT"/>
              <a:cs typeface="Gill Sans MT"/>
            </a:endParaRPr>
          </a:p>
          <a:p>
            <a:pPr marR="188595" algn="ctr">
              <a:lnSpc>
                <a:spcPct val="100000"/>
              </a:lnSpc>
              <a:spcBef>
                <a:spcPts val="1185"/>
              </a:spcBef>
            </a:pPr>
            <a:r>
              <a:rPr sz="1200" spc="-5" dirty="0">
                <a:latin typeface="Gill Sans MT"/>
                <a:cs typeface="Gill Sans MT"/>
              </a:rPr>
              <a:t>TR </a:t>
            </a:r>
            <a:r>
              <a:rPr sz="1200" dirty="0">
                <a:latin typeface="Gill Sans MT"/>
                <a:cs typeface="Gill Sans MT"/>
              </a:rPr>
              <a:t>100</a:t>
            </a:r>
          </a:p>
          <a:p>
            <a:pPr marL="711200" marR="5080">
              <a:lnSpc>
                <a:spcPts val="2850"/>
              </a:lnSpc>
              <a:spcBef>
                <a:spcPts val="185"/>
              </a:spcBef>
            </a:pPr>
            <a:r>
              <a:rPr sz="1200" spc="-5" dirty="0">
                <a:latin typeface="Gill Sans MT"/>
                <a:cs typeface="Gill Sans MT"/>
              </a:rPr>
              <a:t>Granjas </a:t>
            </a:r>
            <a:r>
              <a:rPr sz="1200" spc="-10" dirty="0">
                <a:latin typeface="Gill Sans MT"/>
                <a:cs typeface="Gill Sans MT"/>
              </a:rPr>
              <a:t>Polo</a:t>
            </a:r>
            <a:r>
              <a:rPr sz="1200" spc="-50" dirty="0">
                <a:latin typeface="Gill Sans MT"/>
                <a:cs typeface="Gill Sans MT"/>
              </a:rPr>
              <a:t> </a:t>
            </a:r>
            <a:r>
              <a:rPr sz="1200" spc="-5" dirty="0">
                <a:latin typeface="Gill Sans MT"/>
                <a:cs typeface="Gill Sans MT"/>
              </a:rPr>
              <a:t>Gamboa  </a:t>
            </a:r>
            <a:r>
              <a:rPr sz="1200" spc="-20" dirty="0">
                <a:latin typeface="Gill Sans MT"/>
                <a:cs typeface="Gill Sans MT"/>
              </a:rPr>
              <a:t>Valle</a:t>
            </a:r>
            <a:r>
              <a:rPr sz="1200" spc="-10" dirty="0">
                <a:latin typeface="Gill Sans MT"/>
                <a:cs typeface="Gill Sans MT"/>
              </a:rPr>
              <a:t> </a:t>
            </a:r>
            <a:r>
              <a:rPr sz="1200" spc="-5" dirty="0">
                <a:latin typeface="Gill Sans MT"/>
                <a:cs typeface="Gill Sans MT"/>
              </a:rPr>
              <a:t>Marques</a:t>
            </a:r>
            <a:endParaRPr sz="1200" dirty="0">
              <a:latin typeface="Gill Sans MT"/>
              <a:cs typeface="Gill Sans MT"/>
            </a:endParaRPr>
          </a:p>
          <a:p>
            <a:pPr marL="711835">
              <a:lnSpc>
                <a:spcPct val="100000"/>
              </a:lnSpc>
              <a:spcBef>
                <a:spcPts val="1045"/>
              </a:spcBef>
            </a:pPr>
            <a:r>
              <a:rPr sz="1200" dirty="0">
                <a:latin typeface="Gill Sans MT"/>
                <a:cs typeface="Gill Sans MT"/>
              </a:rPr>
              <a:t>Praderas del</a:t>
            </a:r>
            <a:r>
              <a:rPr sz="1200" spc="-40" dirty="0">
                <a:latin typeface="Gill Sans MT"/>
                <a:cs typeface="Gill Sans MT"/>
              </a:rPr>
              <a:t> </a:t>
            </a:r>
            <a:r>
              <a:rPr sz="1200" dirty="0">
                <a:latin typeface="Gill Sans MT"/>
                <a:cs typeface="Gill Sans MT"/>
              </a:rPr>
              <a:t>Sol</a:t>
            </a:r>
          </a:p>
          <a:p>
            <a:pPr>
              <a:lnSpc>
                <a:spcPct val="100000"/>
              </a:lnSpc>
              <a:spcBef>
                <a:spcPts val="45"/>
              </a:spcBef>
            </a:pPr>
            <a:endParaRPr sz="1150" dirty="0">
              <a:latin typeface="Times New Roman"/>
              <a:cs typeface="Times New Roman"/>
            </a:endParaRPr>
          </a:p>
          <a:p>
            <a:pPr marL="711200">
              <a:lnSpc>
                <a:spcPct val="100000"/>
              </a:lnSpc>
              <a:spcBef>
                <a:spcPts val="5"/>
              </a:spcBef>
            </a:pPr>
            <a:r>
              <a:rPr sz="1200" dirty="0">
                <a:latin typeface="Gill Sans MT"/>
                <a:cs typeface="Gill Sans MT"/>
              </a:rPr>
              <a:t>No</a:t>
            </a:r>
            <a:r>
              <a:rPr sz="1200" spc="-15" dirty="0">
                <a:latin typeface="Gill Sans MT"/>
                <a:cs typeface="Gill Sans MT"/>
              </a:rPr>
              <a:t> </a:t>
            </a:r>
            <a:r>
              <a:rPr sz="1200" dirty="0">
                <a:latin typeface="Gill Sans MT"/>
                <a:cs typeface="Gill Sans MT"/>
              </a:rPr>
              <a:t>identificado</a:t>
            </a:r>
          </a:p>
        </p:txBody>
      </p:sp>
      <p:grpSp>
        <p:nvGrpSpPr>
          <p:cNvPr id="20" name="Grupo 28">
            <a:extLst>
              <a:ext uri="{FF2B5EF4-FFF2-40B4-BE49-F238E27FC236}">
                <a16:creationId xmlns:a16="http://schemas.microsoft.com/office/drawing/2014/main" xmlns="" id="{1027D87E-4529-4F53-BF3D-018C418A3233}"/>
              </a:ext>
            </a:extLst>
          </p:cNvPr>
          <p:cNvGrpSpPr/>
          <p:nvPr/>
        </p:nvGrpSpPr>
        <p:grpSpPr>
          <a:xfrm>
            <a:off x="6647508" y="4121001"/>
            <a:ext cx="2129027" cy="1371494"/>
            <a:chOff x="6710173" y="1755866"/>
            <a:chExt cx="2129027" cy="1371494"/>
          </a:xfrm>
        </p:grpSpPr>
        <p:sp>
          <p:nvSpPr>
            <p:cNvPr id="21" name="CuadroTexto 20">
              <a:extLst>
                <a:ext uri="{FF2B5EF4-FFF2-40B4-BE49-F238E27FC236}">
                  <a16:creationId xmlns:a16="http://schemas.microsoft.com/office/drawing/2014/main" xmlns="" id="{F5DA796B-2C10-49D0-85EB-56351DE5D282}"/>
                </a:ext>
              </a:extLst>
            </p:cNvPr>
            <p:cNvSpPr txBox="1"/>
            <p:nvPr/>
          </p:nvSpPr>
          <p:spPr>
            <a:xfrm>
              <a:off x="7079541" y="1755866"/>
              <a:ext cx="1578634" cy="276999"/>
            </a:xfrm>
            <a:prstGeom prst="rect">
              <a:avLst/>
            </a:prstGeom>
            <a:noFill/>
          </p:spPr>
          <p:txBody>
            <a:bodyPr wrap="square" rtlCol="0">
              <a:spAutoFit/>
            </a:bodyPr>
            <a:lstStyle/>
            <a:p>
              <a:r>
                <a:rPr lang="es-MX" sz="1200" dirty="0">
                  <a:latin typeface="Gill Sans MT" panose="020B0502020104020203" pitchFamily="34" charset="0"/>
                </a:rPr>
                <a:t>Polígonos</a:t>
              </a:r>
              <a:r>
                <a:rPr lang="es-MX" sz="1200" dirty="0"/>
                <a:t> con créditos</a:t>
              </a:r>
            </a:p>
          </p:txBody>
        </p:sp>
        <p:cxnSp>
          <p:nvCxnSpPr>
            <p:cNvPr id="23" name="Conector recto 22">
              <a:extLst>
                <a:ext uri="{FF2B5EF4-FFF2-40B4-BE49-F238E27FC236}">
                  <a16:creationId xmlns:a16="http://schemas.microsoft.com/office/drawing/2014/main" xmlns="" id="{5ADED25C-5F98-4B57-B260-372BD1CE86AA}"/>
                </a:ext>
              </a:extLst>
            </p:cNvPr>
            <p:cNvCxnSpPr>
              <a:cxnSpLocks/>
            </p:cNvCxnSpPr>
            <p:nvPr/>
          </p:nvCxnSpPr>
          <p:spPr>
            <a:xfrm>
              <a:off x="6710173" y="2032865"/>
              <a:ext cx="212902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CuadroTexto 24">
              <a:extLst>
                <a:ext uri="{FF2B5EF4-FFF2-40B4-BE49-F238E27FC236}">
                  <a16:creationId xmlns:a16="http://schemas.microsoft.com/office/drawing/2014/main" xmlns="" id="{B2402D4D-5B79-44D6-8DA8-41155FFA791B}"/>
                </a:ext>
              </a:extLst>
            </p:cNvPr>
            <p:cNvSpPr txBox="1"/>
            <p:nvPr/>
          </p:nvSpPr>
          <p:spPr>
            <a:xfrm>
              <a:off x="7222285" y="2111697"/>
              <a:ext cx="541124" cy="1015663"/>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132</a:t>
              </a:r>
            </a:p>
            <a:p>
              <a:r>
                <a:rPr lang="es-MX" dirty="0">
                  <a:latin typeface="Gill Sans"/>
                  <a:cs typeface="Gill Sans"/>
                </a:rPr>
                <a:t>134</a:t>
              </a:r>
            </a:p>
            <a:p>
              <a:r>
                <a:rPr lang="es-MX" dirty="0">
                  <a:latin typeface="Gill Sans"/>
                  <a:cs typeface="Gill Sans"/>
                </a:rPr>
                <a:t>135</a:t>
              </a:r>
            </a:p>
            <a:p>
              <a:r>
                <a:rPr lang="es-MX" dirty="0">
                  <a:latin typeface="Gill Sans"/>
                  <a:cs typeface="Gill Sans"/>
                </a:rPr>
                <a:t>138</a:t>
              </a:r>
            </a:p>
            <a:p>
              <a:r>
                <a:rPr lang="es-MX" dirty="0">
                  <a:latin typeface="Gill Sans"/>
                  <a:cs typeface="Gill Sans"/>
                </a:rPr>
                <a:t>139</a:t>
              </a:r>
            </a:p>
          </p:txBody>
        </p:sp>
        <p:sp>
          <p:nvSpPr>
            <p:cNvPr id="26" name="CuadroTexto 25">
              <a:extLst>
                <a:ext uri="{FF2B5EF4-FFF2-40B4-BE49-F238E27FC236}">
                  <a16:creationId xmlns:a16="http://schemas.microsoft.com/office/drawing/2014/main" xmlns="" id="{7F662D7B-F48A-4E48-B84E-763EF43B0DB3}"/>
                </a:ext>
              </a:extLst>
            </p:cNvPr>
            <p:cNvSpPr txBox="1"/>
            <p:nvPr/>
          </p:nvSpPr>
          <p:spPr>
            <a:xfrm>
              <a:off x="7763408" y="2105818"/>
              <a:ext cx="674131" cy="646331"/>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142</a:t>
              </a:r>
            </a:p>
            <a:p>
              <a:r>
                <a:rPr lang="es-MX" dirty="0">
                  <a:latin typeface="Gill Sans"/>
                  <a:cs typeface="Gill Sans"/>
                </a:rPr>
                <a:t>145</a:t>
              </a:r>
            </a:p>
            <a:p>
              <a:r>
                <a:rPr lang="es-MX" dirty="0">
                  <a:latin typeface="Gill Sans"/>
                  <a:cs typeface="Gill Sans"/>
                </a:rPr>
                <a:t>18320</a:t>
              </a:r>
            </a:p>
          </p:txBody>
        </p:sp>
      </p:grpSp>
      <p:sp>
        <p:nvSpPr>
          <p:cNvPr id="17"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364959234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xmlns="" id="{69BC406E-E970-4C1D-B4E4-5DF8F7DEF57C}"/>
              </a:ext>
            </a:extLst>
          </p:cNvPr>
          <p:cNvSpPr txBox="1">
            <a:spLocks noGrp="1"/>
          </p:cNvSpPr>
          <p:nvPr>
            <p:ph type="title"/>
          </p:nvPr>
        </p:nvSpPr>
        <p:spPr>
          <a:xfrm>
            <a:off x="429013" y="338141"/>
            <a:ext cx="5309178" cy="749564"/>
          </a:xfrm>
          <a:prstGeom prst="rect">
            <a:avLst/>
          </a:prstGeom>
        </p:spPr>
        <p:txBody>
          <a:bodyPr vert="horz" wrap="square" lIns="0" tIns="12700" rIns="0" bIns="0" rtlCol="0">
            <a:spAutoFit/>
          </a:bodyPr>
          <a:lstStyle/>
          <a:p>
            <a:pPr marL="12700">
              <a:lnSpc>
                <a:spcPts val="2840"/>
              </a:lnSpc>
              <a:spcBef>
                <a:spcPts val="100"/>
              </a:spcBef>
            </a:pPr>
            <a:r>
              <a:rPr lang="es-MX" spc="-5" dirty="0">
                <a:latin typeface="Gill Sans"/>
                <a:cs typeface="Gill Sans"/>
              </a:rPr>
              <a:t>Actores Obras </a:t>
            </a:r>
            <a:r>
              <a:rPr lang="es-MX" dirty="0">
                <a:latin typeface="Gill Sans"/>
                <a:cs typeface="Gill Sans"/>
              </a:rPr>
              <a:t>de</a:t>
            </a:r>
            <a:r>
              <a:rPr lang="es-MX" spc="-20" dirty="0">
                <a:latin typeface="Gill Sans"/>
                <a:cs typeface="Gill Sans"/>
              </a:rPr>
              <a:t> </a:t>
            </a:r>
            <a:r>
              <a:rPr lang="es-MX" dirty="0">
                <a:latin typeface="Gill Sans"/>
                <a:cs typeface="Gill Sans"/>
              </a:rPr>
              <a:t>Mitigación</a:t>
            </a:r>
            <a:br>
              <a:rPr lang="es-MX" dirty="0">
                <a:latin typeface="Gill Sans"/>
                <a:cs typeface="Gill Sans"/>
              </a:rPr>
            </a:br>
            <a:r>
              <a:rPr lang="es-MX" sz="2000" spc="-5" dirty="0">
                <a:latin typeface="Gill Sans"/>
                <a:cs typeface="Gill Sans"/>
              </a:rPr>
              <a:t>Preservación</a:t>
            </a:r>
            <a:r>
              <a:rPr sz="2000" spc="-5" dirty="0">
                <a:latin typeface="Gill Sans"/>
                <a:cs typeface="Gill Sans"/>
              </a:rPr>
              <a:t> </a:t>
            </a:r>
            <a:r>
              <a:rPr lang="es-MX" sz="2000" spc="-5" dirty="0">
                <a:latin typeface="Gill Sans"/>
                <a:cs typeface="Gill Sans"/>
              </a:rPr>
              <a:t>y Enrocamiento </a:t>
            </a:r>
            <a:r>
              <a:rPr sz="2000" dirty="0">
                <a:latin typeface="Gill Sans"/>
                <a:cs typeface="Gill Sans"/>
              </a:rPr>
              <a:t>del</a:t>
            </a:r>
            <a:r>
              <a:rPr sz="2000" spc="-50" dirty="0">
                <a:latin typeface="Gill Sans"/>
                <a:cs typeface="Gill Sans"/>
              </a:rPr>
              <a:t> </a:t>
            </a:r>
            <a:r>
              <a:rPr sz="2000" spc="-10" dirty="0" err="1">
                <a:latin typeface="Gill Sans"/>
                <a:cs typeface="Gill Sans"/>
              </a:rPr>
              <a:t>Bordo</a:t>
            </a:r>
            <a:endParaRPr sz="2000" dirty="0">
              <a:latin typeface="Gill Sans"/>
              <a:cs typeface="Gill Sans"/>
            </a:endParaRPr>
          </a:p>
        </p:txBody>
      </p:sp>
      <p:graphicFrame>
        <p:nvGraphicFramePr>
          <p:cNvPr id="3" name="Tabla 2"/>
          <p:cNvGraphicFramePr>
            <a:graphicFrameLocks noGrp="1"/>
          </p:cNvGraphicFramePr>
          <p:nvPr>
            <p:extLst>
              <p:ext uri="{D42A27DB-BD31-4B8C-83A1-F6EECF244321}">
                <p14:modId xmlns:p14="http://schemas.microsoft.com/office/powerpoint/2010/main" val="2687989206"/>
              </p:ext>
            </p:extLst>
          </p:nvPr>
        </p:nvGraphicFramePr>
        <p:xfrm>
          <a:off x="3277583" y="3053635"/>
          <a:ext cx="2460608" cy="922298"/>
        </p:xfrm>
        <a:graphic>
          <a:graphicData uri="http://schemas.openxmlformats.org/drawingml/2006/table">
            <a:tbl>
              <a:tblPr>
                <a:tableStyleId>{9D7B26C5-4107-4FEC-AEDC-1716B250A1EF}</a:tableStyleId>
              </a:tblPr>
              <a:tblGrid>
                <a:gridCol w="2460608">
                  <a:extLst>
                    <a:ext uri="{9D8B030D-6E8A-4147-A177-3AD203B41FA5}">
                      <a16:colId xmlns:a16="http://schemas.microsoft.com/office/drawing/2014/main" xmlns="" val="20000"/>
                    </a:ext>
                  </a:extLst>
                </a:gridCol>
              </a:tblGrid>
              <a:tr h="461149">
                <a:tc>
                  <a:txBody>
                    <a:bodyPr/>
                    <a:lstStyle/>
                    <a:p>
                      <a:pPr algn="ctr" fontAlgn="ctr"/>
                      <a:r>
                        <a:rPr lang="es-ES" sz="1400" u="none" strike="noStrike" dirty="0">
                          <a:effectLst/>
                          <a:latin typeface="Gill Sans"/>
                          <a:cs typeface="Gill Sans"/>
                        </a:rPr>
                        <a:t>YVASA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0"/>
                  </a:ext>
                </a:extLst>
              </a:tr>
              <a:tr h="461149">
                <a:tc>
                  <a:txBody>
                    <a:bodyPr/>
                    <a:lstStyle/>
                    <a:p>
                      <a:pPr algn="ctr" fontAlgn="ctr"/>
                      <a:r>
                        <a:rPr lang="es-ES" sz="1400" u="none" strike="noStrike" dirty="0">
                          <a:effectLst/>
                          <a:latin typeface="Gill Sans"/>
                          <a:cs typeface="Gill Sans"/>
                        </a:rPr>
                        <a:t>INFONAVIT</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1"/>
                  </a:ext>
                </a:extLst>
              </a:tr>
            </a:tbl>
          </a:graphicData>
        </a:graphic>
      </p:graphicFrame>
      <p:sp>
        <p:nvSpPr>
          <p:cNvPr id="5"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227196886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75131" y="1156716"/>
            <a:ext cx="3957828" cy="4748784"/>
          </a:xfrm>
          <a:prstGeom prst="rect">
            <a:avLst/>
          </a:prstGeom>
          <a:blipFill>
            <a:blip r:embed="rId2" cstate="print"/>
            <a:stretch>
              <a:fillRect/>
            </a:stretch>
          </a:blipFill>
        </p:spPr>
        <p:txBody>
          <a:bodyPr wrap="square" lIns="0" tIns="0" rIns="0" bIns="0" rtlCol="0"/>
          <a:lstStyle/>
          <a:p>
            <a:endParaRPr dirty="0"/>
          </a:p>
        </p:txBody>
      </p:sp>
      <p:sp>
        <p:nvSpPr>
          <p:cNvPr id="5" name="object 5"/>
          <p:cNvSpPr txBox="1"/>
          <p:nvPr/>
        </p:nvSpPr>
        <p:spPr>
          <a:xfrm>
            <a:off x="5809614" y="926719"/>
            <a:ext cx="2444289" cy="4192814"/>
          </a:xfrm>
          <a:prstGeom prst="rect">
            <a:avLst/>
          </a:prstGeom>
        </p:spPr>
        <p:txBody>
          <a:bodyPr vert="horz" wrap="square" lIns="0" tIns="12065" rIns="0" bIns="0" rtlCol="0">
            <a:spAutoFit/>
          </a:bodyPr>
          <a:lstStyle/>
          <a:p>
            <a:pPr marL="12700" marR="1161415">
              <a:lnSpc>
                <a:spcPct val="150100"/>
              </a:lnSpc>
              <a:spcBef>
                <a:spcPts val="95"/>
              </a:spcBef>
            </a:pPr>
            <a:r>
              <a:rPr lang="es-MX" sz="1000" dirty="0">
                <a:latin typeface="Gill Sans"/>
                <a:cs typeface="Gill Sans MT"/>
              </a:rPr>
              <a:t>Cuenca El </a:t>
            </a:r>
            <a:r>
              <a:rPr lang="es-MX" sz="1000" spc="-5" dirty="0">
                <a:latin typeface="Gill Sans"/>
                <a:cs typeface="Gill Sans MT"/>
              </a:rPr>
              <a:t>Barreal  </a:t>
            </a:r>
            <a:r>
              <a:rPr lang="es-MX" sz="1000" spc="-20" dirty="0">
                <a:latin typeface="Gill Sans"/>
                <a:cs typeface="Gill Sans MT"/>
              </a:rPr>
              <a:t>Triángulo </a:t>
            </a:r>
            <a:r>
              <a:rPr lang="es-MX" sz="1000" dirty="0">
                <a:latin typeface="Gill Sans"/>
                <a:cs typeface="Gill Sans MT"/>
              </a:rPr>
              <a:t>El</a:t>
            </a:r>
            <a:r>
              <a:rPr lang="es-MX" sz="1000" spc="-65" dirty="0">
                <a:latin typeface="Gill Sans"/>
                <a:cs typeface="Gill Sans MT"/>
              </a:rPr>
              <a:t> </a:t>
            </a:r>
            <a:r>
              <a:rPr lang="es-MX" sz="1000" spc="-5" dirty="0">
                <a:latin typeface="Gill Sans"/>
                <a:cs typeface="Gill Sans MT"/>
              </a:rPr>
              <a:t>Barreal  TR </a:t>
            </a:r>
            <a:r>
              <a:rPr lang="es-MX" sz="1000" dirty="0">
                <a:latin typeface="Gill Sans"/>
                <a:cs typeface="Gill Sans MT"/>
              </a:rPr>
              <a:t>100</a:t>
            </a:r>
          </a:p>
          <a:p>
            <a:pPr marL="12700" marR="5080">
              <a:lnSpc>
                <a:spcPct val="150000"/>
              </a:lnSpc>
            </a:pPr>
            <a:r>
              <a:rPr lang="es-MX" sz="1000" dirty="0">
                <a:latin typeface="Gill Sans"/>
                <a:cs typeface="Gill Sans MT"/>
              </a:rPr>
              <a:t>Aeropuerto Internacional </a:t>
            </a:r>
            <a:r>
              <a:rPr lang="es-MX" sz="1000" spc="-250" dirty="0">
                <a:latin typeface="Gill Sans"/>
                <a:cs typeface="Gill Sans MT"/>
              </a:rPr>
              <a:t>                   </a:t>
            </a:r>
            <a:r>
              <a:rPr lang="es-MX" sz="1000" dirty="0">
                <a:latin typeface="Gill Sans"/>
                <a:cs typeface="Gill Sans MT"/>
              </a:rPr>
              <a:t>Abraham </a:t>
            </a:r>
            <a:r>
              <a:rPr lang="es-MX" sz="1000" spc="-5" dirty="0">
                <a:latin typeface="Gill Sans"/>
                <a:cs typeface="Gill Sans MT"/>
              </a:rPr>
              <a:t>G.            Los Cipreses</a:t>
            </a:r>
            <a:endParaRPr lang="es-MX" sz="1000" dirty="0">
              <a:latin typeface="Gill Sans"/>
              <a:cs typeface="Gill Sans MT"/>
            </a:endParaRPr>
          </a:p>
          <a:p>
            <a:pPr marL="12700">
              <a:lnSpc>
                <a:spcPct val="100000"/>
              </a:lnSpc>
              <a:spcBef>
                <a:spcPts val="720"/>
              </a:spcBef>
            </a:pPr>
            <a:r>
              <a:rPr lang="es-MX" sz="1000" spc="-20" dirty="0">
                <a:latin typeface="Gill Sans"/>
                <a:cs typeface="Gill Sans MT"/>
              </a:rPr>
              <a:t>Valle </a:t>
            </a:r>
            <a:r>
              <a:rPr lang="es-MX" sz="1000" dirty="0">
                <a:latin typeface="Gill Sans"/>
                <a:cs typeface="Gill Sans MT"/>
              </a:rPr>
              <a:t>de </a:t>
            </a:r>
            <a:r>
              <a:rPr lang="es-MX" sz="1000" spc="-5" dirty="0">
                <a:latin typeface="Gill Sans"/>
                <a:cs typeface="Gill Sans MT"/>
              </a:rPr>
              <a:t>los</a:t>
            </a:r>
            <a:r>
              <a:rPr lang="es-MX" sz="1000" spc="15" dirty="0">
                <a:latin typeface="Gill Sans"/>
                <a:cs typeface="Gill Sans MT"/>
              </a:rPr>
              <a:t> </a:t>
            </a:r>
            <a:r>
              <a:rPr lang="es-MX" sz="1000" spc="-5" dirty="0">
                <a:latin typeface="Gill Sans"/>
                <a:cs typeface="Gill Sans MT"/>
              </a:rPr>
              <a:t>Cantaros</a:t>
            </a:r>
            <a:endParaRPr lang="es-MX" sz="1000" dirty="0">
              <a:latin typeface="Gill Sans"/>
              <a:cs typeface="Gill Sans MT"/>
            </a:endParaRPr>
          </a:p>
          <a:p>
            <a:pPr marL="12700">
              <a:lnSpc>
                <a:spcPct val="100000"/>
              </a:lnSpc>
              <a:spcBef>
                <a:spcPts val="720"/>
              </a:spcBef>
            </a:pPr>
            <a:r>
              <a:rPr lang="es-MX" sz="1000" spc="-5" dirty="0">
                <a:latin typeface="Gill Sans"/>
                <a:cs typeface="Gill Sans MT"/>
              </a:rPr>
              <a:t>Los </a:t>
            </a:r>
            <a:r>
              <a:rPr lang="es-MX" sz="1000" dirty="0">
                <a:latin typeface="Gill Sans"/>
                <a:cs typeface="Gill Sans MT"/>
              </a:rPr>
              <a:t>Angeles</a:t>
            </a:r>
            <a:r>
              <a:rPr lang="es-MX" sz="1000" spc="-125" dirty="0">
                <a:latin typeface="Gill Sans"/>
                <a:cs typeface="Gill Sans MT"/>
              </a:rPr>
              <a:t> </a:t>
            </a:r>
            <a:r>
              <a:rPr lang="es-MX" sz="1000" dirty="0">
                <a:latin typeface="Gill Sans"/>
                <a:cs typeface="Gill Sans MT"/>
              </a:rPr>
              <a:t>I</a:t>
            </a:r>
          </a:p>
          <a:p>
            <a:pPr marL="12700" marR="847725">
              <a:lnSpc>
                <a:spcPct val="150000"/>
              </a:lnSpc>
              <a:spcBef>
                <a:spcPts val="5"/>
              </a:spcBef>
            </a:pPr>
            <a:r>
              <a:rPr lang="es-MX" sz="1000" spc="-5" dirty="0">
                <a:latin typeface="Gill Sans"/>
                <a:cs typeface="Gill Sans MT"/>
              </a:rPr>
              <a:t>Villa Residencial </a:t>
            </a:r>
            <a:r>
              <a:rPr lang="es-MX" sz="1000" dirty="0">
                <a:latin typeface="Gill Sans"/>
                <a:cs typeface="Gill Sans MT"/>
              </a:rPr>
              <a:t>del </a:t>
            </a:r>
            <a:r>
              <a:rPr lang="es-MX" sz="1000" spc="-5" dirty="0">
                <a:latin typeface="Gill Sans"/>
                <a:cs typeface="Gill Sans MT"/>
              </a:rPr>
              <a:t>Real  Centro Industrial </a:t>
            </a:r>
            <a:r>
              <a:rPr lang="es-MX" sz="1000" spc="-10" dirty="0">
                <a:latin typeface="Gill Sans"/>
                <a:cs typeface="Gill Sans MT"/>
              </a:rPr>
              <a:t>Juárez  </a:t>
            </a:r>
            <a:r>
              <a:rPr lang="es-MX" sz="1000" dirty="0">
                <a:latin typeface="Gill Sans"/>
                <a:cs typeface="Gill Sans MT"/>
              </a:rPr>
              <a:t>Puente de </a:t>
            </a:r>
            <a:r>
              <a:rPr lang="es-MX" sz="1000" spc="-15" dirty="0">
                <a:latin typeface="Gill Sans"/>
                <a:cs typeface="Gill Sans MT"/>
              </a:rPr>
              <a:t>Bravo  </a:t>
            </a:r>
          </a:p>
          <a:p>
            <a:pPr marL="12700" marR="847725">
              <a:lnSpc>
                <a:spcPct val="150000"/>
              </a:lnSpc>
              <a:spcBef>
                <a:spcPts val="5"/>
              </a:spcBef>
            </a:pPr>
            <a:r>
              <a:rPr lang="es-MX" sz="1000" dirty="0">
                <a:latin typeface="Gill Sans"/>
                <a:cs typeface="Gill Sans MT"/>
              </a:rPr>
              <a:t>Colonial del</a:t>
            </a:r>
            <a:r>
              <a:rPr lang="es-MX" sz="1000" spc="-15" dirty="0">
                <a:latin typeface="Gill Sans"/>
                <a:cs typeface="Gill Sans MT"/>
              </a:rPr>
              <a:t> </a:t>
            </a:r>
            <a:r>
              <a:rPr lang="es-MX" sz="1000" dirty="0">
                <a:latin typeface="Gill Sans"/>
                <a:cs typeface="Gill Sans MT"/>
              </a:rPr>
              <a:t>Sur</a:t>
            </a:r>
          </a:p>
          <a:p>
            <a:pPr marL="12700" marR="611505">
              <a:lnSpc>
                <a:spcPct val="150000"/>
              </a:lnSpc>
            </a:pPr>
            <a:r>
              <a:rPr lang="es-MX" sz="1000" dirty="0">
                <a:latin typeface="Gill Sans"/>
                <a:cs typeface="Gill Sans MT"/>
              </a:rPr>
              <a:t>Haciendas </a:t>
            </a:r>
            <a:r>
              <a:rPr lang="es-MX" sz="1000" spc="-5" dirty="0">
                <a:latin typeface="Gill Sans"/>
                <a:cs typeface="Gill Sans MT"/>
              </a:rPr>
              <a:t>las </a:t>
            </a:r>
            <a:r>
              <a:rPr lang="es-MX" sz="1000" spc="-40" dirty="0">
                <a:latin typeface="Gill Sans"/>
                <a:cs typeface="Gill Sans MT"/>
              </a:rPr>
              <a:t>Torres</a:t>
            </a:r>
            <a:r>
              <a:rPr lang="es-MX" sz="1000" spc="-210" dirty="0">
                <a:latin typeface="Gill Sans"/>
                <a:cs typeface="Gill Sans MT"/>
              </a:rPr>
              <a:t>              </a:t>
            </a:r>
            <a:r>
              <a:rPr lang="es-MX" sz="1000" dirty="0">
                <a:latin typeface="Gill Sans"/>
                <a:cs typeface="Gill Sans MT"/>
              </a:rPr>
              <a:t>XII-XIII  </a:t>
            </a:r>
            <a:r>
              <a:rPr lang="es-MX" sz="1000" spc="-5" dirty="0">
                <a:latin typeface="Gill Sans"/>
                <a:cs typeface="Gill Sans MT"/>
              </a:rPr>
              <a:t>Campanario </a:t>
            </a:r>
            <a:r>
              <a:rPr lang="es-MX" sz="1000" dirty="0">
                <a:latin typeface="Gill Sans"/>
                <a:cs typeface="Gill Sans MT"/>
              </a:rPr>
              <a:t>4 </a:t>
            </a:r>
            <a:r>
              <a:rPr lang="es-MX" sz="1000" spc="-5" dirty="0">
                <a:latin typeface="Gill Sans"/>
                <a:cs typeface="Gill Sans MT"/>
              </a:rPr>
              <a:t>Siglos  </a:t>
            </a:r>
          </a:p>
          <a:p>
            <a:pPr marL="12700" marR="611505">
              <a:lnSpc>
                <a:spcPct val="150000"/>
              </a:lnSpc>
            </a:pPr>
            <a:r>
              <a:rPr lang="es-MX" sz="1000" spc="-5" dirty="0">
                <a:latin typeface="Gill Sans"/>
                <a:cs typeface="Gill Sans MT"/>
              </a:rPr>
              <a:t>Horizontes </a:t>
            </a:r>
            <a:r>
              <a:rPr lang="es-MX" sz="1000" dirty="0">
                <a:latin typeface="Gill Sans"/>
                <a:cs typeface="Gill Sans MT"/>
              </a:rPr>
              <a:t>del</a:t>
            </a:r>
            <a:r>
              <a:rPr lang="es-MX" sz="1000" spc="-10" dirty="0">
                <a:latin typeface="Gill Sans"/>
                <a:cs typeface="Gill Sans MT"/>
              </a:rPr>
              <a:t> </a:t>
            </a:r>
            <a:r>
              <a:rPr lang="es-MX" sz="1000" dirty="0">
                <a:latin typeface="Gill Sans"/>
                <a:cs typeface="Gill Sans MT"/>
              </a:rPr>
              <a:t>Sur</a:t>
            </a:r>
          </a:p>
          <a:p>
            <a:pPr marL="12700" marR="654050">
              <a:lnSpc>
                <a:spcPct val="150000"/>
              </a:lnSpc>
            </a:pPr>
            <a:r>
              <a:rPr lang="es-MX" sz="1000" spc="-5" dirty="0">
                <a:latin typeface="Gill Sans"/>
                <a:cs typeface="Gill Sans MT"/>
              </a:rPr>
              <a:t>Parque Industrial Electrolux  Senderos </a:t>
            </a:r>
            <a:r>
              <a:rPr lang="es-MX" sz="1000" dirty="0">
                <a:latin typeface="Gill Sans"/>
                <a:cs typeface="Gill Sans MT"/>
              </a:rPr>
              <a:t>del</a:t>
            </a:r>
            <a:r>
              <a:rPr lang="es-MX" sz="1000" spc="-15" dirty="0">
                <a:latin typeface="Gill Sans"/>
                <a:cs typeface="Gill Sans MT"/>
              </a:rPr>
              <a:t> </a:t>
            </a:r>
            <a:r>
              <a:rPr lang="es-MX" sz="1000" dirty="0">
                <a:latin typeface="Gill Sans"/>
                <a:cs typeface="Gill Sans MT"/>
              </a:rPr>
              <a:t>Sol</a:t>
            </a:r>
          </a:p>
          <a:p>
            <a:pPr marL="12700" marR="1244600">
              <a:lnSpc>
                <a:spcPct val="150000"/>
              </a:lnSpc>
              <a:spcBef>
                <a:spcPts val="5"/>
              </a:spcBef>
            </a:pPr>
            <a:r>
              <a:rPr lang="es-MX" sz="1000" spc="-5" dirty="0">
                <a:latin typeface="Gill Sans"/>
                <a:cs typeface="Gill Sans MT"/>
              </a:rPr>
              <a:t>Misiones </a:t>
            </a:r>
            <a:r>
              <a:rPr lang="es-MX" sz="1000" dirty="0">
                <a:latin typeface="Gill Sans"/>
                <a:cs typeface="Gill Sans MT"/>
              </a:rPr>
              <a:t>de</a:t>
            </a:r>
            <a:r>
              <a:rPr lang="es-MX" sz="1000" spc="-70" dirty="0">
                <a:latin typeface="Gill Sans"/>
                <a:cs typeface="Gill Sans MT"/>
              </a:rPr>
              <a:t> </a:t>
            </a:r>
            <a:r>
              <a:rPr lang="es-MX" sz="1000" spc="-5" dirty="0">
                <a:latin typeface="Gill Sans"/>
                <a:cs typeface="Gill Sans MT"/>
              </a:rPr>
              <a:t>Creel     </a:t>
            </a:r>
            <a:r>
              <a:rPr lang="es-MX" sz="1000" dirty="0">
                <a:latin typeface="Gill Sans"/>
                <a:cs typeface="Gill Sans MT"/>
              </a:rPr>
              <a:t>Sin</a:t>
            </a:r>
            <a:r>
              <a:rPr lang="es-MX" sz="1000" spc="-10" dirty="0">
                <a:latin typeface="Gill Sans"/>
                <a:cs typeface="Gill Sans MT"/>
              </a:rPr>
              <a:t> </a:t>
            </a:r>
            <a:r>
              <a:rPr lang="es-MX" sz="1000" spc="-5" dirty="0">
                <a:latin typeface="Gill Sans"/>
                <a:cs typeface="Gill Sans MT"/>
              </a:rPr>
              <a:t>nombre</a:t>
            </a:r>
            <a:endParaRPr sz="1000" dirty="0">
              <a:latin typeface="Gill Sans"/>
              <a:cs typeface="Gill Sans MT"/>
            </a:endParaRPr>
          </a:p>
        </p:txBody>
      </p:sp>
      <p:sp>
        <p:nvSpPr>
          <p:cNvPr id="6" name="object 6"/>
          <p:cNvSpPr/>
          <p:nvPr/>
        </p:nvSpPr>
        <p:spPr>
          <a:xfrm>
            <a:off x="5510021" y="1128522"/>
            <a:ext cx="268605" cy="0"/>
          </a:xfrm>
          <a:custGeom>
            <a:avLst/>
            <a:gdLst/>
            <a:ahLst/>
            <a:cxnLst/>
            <a:rect l="l" t="t" r="r" b="b"/>
            <a:pathLst>
              <a:path w="268604">
                <a:moveTo>
                  <a:pt x="0" y="0"/>
                </a:moveTo>
                <a:lnTo>
                  <a:pt x="268224" y="0"/>
                </a:lnTo>
              </a:path>
            </a:pathLst>
          </a:custGeom>
          <a:ln w="19812">
            <a:solidFill>
              <a:srgbClr val="000000"/>
            </a:solidFill>
          </a:ln>
        </p:spPr>
        <p:txBody>
          <a:bodyPr wrap="square" lIns="0" tIns="0" rIns="0" bIns="0" rtlCol="0"/>
          <a:lstStyle/>
          <a:p>
            <a:endParaRPr dirty="0"/>
          </a:p>
        </p:txBody>
      </p:sp>
      <p:sp>
        <p:nvSpPr>
          <p:cNvPr id="7" name="object 7"/>
          <p:cNvSpPr/>
          <p:nvPr/>
        </p:nvSpPr>
        <p:spPr>
          <a:xfrm>
            <a:off x="5522595" y="1350060"/>
            <a:ext cx="268605" cy="0"/>
          </a:xfrm>
          <a:custGeom>
            <a:avLst/>
            <a:gdLst/>
            <a:ahLst/>
            <a:cxnLst/>
            <a:rect l="l" t="t" r="r" b="b"/>
            <a:pathLst>
              <a:path w="268604">
                <a:moveTo>
                  <a:pt x="0" y="0"/>
                </a:moveTo>
                <a:lnTo>
                  <a:pt x="268224" y="0"/>
                </a:lnTo>
              </a:path>
            </a:pathLst>
          </a:custGeom>
          <a:ln w="19812">
            <a:solidFill>
              <a:srgbClr val="FF0000"/>
            </a:solidFill>
          </a:ln>
        </p:spPr>
        <p:txBody>
          <a:bodyPr wrap="square" lIns="0" tIns="0" rIns="0" bIns="0" rtlCol="0"/>
          <a:lstStyle/>
          <a:p>
            <a:endParaRPr dirty="0"/>
          </a:p>
        </p:txBody>
      </p:sp>
      <p:sp>
        <p:nvSpPr>
          <p:cNvPr id="8" name="object 8"/>
          <p:cNvSpPr/>
          <p:nvPr/>
        </p:nvSpPr>
        <p:spPr>
          <a:xfrm>
            <a:off x="5523990" y="1529413"/>
            <a:ext cx="272796" cy="103579"/>
          </a:xfrm>
          <a:prstGeom prst="rect">
            <a:avLst/>
          </a:prstGeom>
          <a:blipFill>
            <a:blip r:embed="rId3" cstate="print"/>
            <a:stretch>
              <a:fillRect/>
            </a:stretch>
          </a:blipFill>
        </p:spPr>
        <p:txBody>
          <a:bodyPr wrap="square" lIns="0" tIns="0" rIns="0" bIns="0" rtlCol="0"/>
          <a:lstStyle/>
          <a:p>
            <a:endParaRPr dirty="0"/>
          </a:p>
        </p:txBody>
      </p:sp>
      <p:sp>
        <p:nvSpPr>
          <p:cNvPr id="9" name="object 9"/>
          <p:cNvSpPr/>
          <p:nvPr/>
        </p:nvSpPr>
        <p:spPr>
          <a:xfrm>
            <a:off x="5510784" y="3609690"/>
            <a:ext cx="274320" cy="106680"/>
          </a:xfrm>
          <a:prstGeom prst="rect">
            <a:avLst/>
          </a:prstGeom>
          <a:blipFill>
            <a:blip r:embed="rId4" cstate="print"/>
            <a:stretch>
              <a:fillRect/>
            </a:stretch>
          </a:blipFill>
        </p:spPr>
        <p:txBody>
          <a:bodyPr wrap="square" lIns="0" tIns="0" rIns="0" bIns="0" rtlCol="0"/>
          <a:lstStyle/>
          <a:p>
            <a:endParaRPr dirty="0"/>
          </a:p>
        </p:txBody>
      </p:sp>
      <p:sp>
        <p:nvSpPr>
          <p:cNvPr id="10" name="object 10"/>
          <p:cNvSpPr/>
          <p:nvPr/>
        </p:nvSpPr>
        <p:spPr>
          <a:xfrm>
            <a:off x="5507354" y="1946008"/>
            <a:ext cx="271272" cy="106679"/>
          </a:xfrm>
          <a:prstGeom prst="rect">
            <a:avLst/>
          </a:prstGeom>
          <a:blipFill>
            <a:blip r:embed="rId5" cstate="print"/>
            <a:stretch>
              <a:fillRect/>
            </a:stretch>
          </a:blipFill>
        </p:spPr>
        <p:txBody>
          <a:bodyPr wrap="square" lIns="0" tIns="0" rIns="0" bIns="0" rtlCol="0"/>
          <a:lstStyle/>
          <a:p>
            <a:endParaRPr dirty="0"/>
          </a:p>
        </p:txBody>
      </p:sp>
      <p:sp>
        <p:nvSpPr>
          <p:cNvPr id="11" name="object 11"/>
          <p:cNvSpPr/>
          <p:nvPr/>
        </p:nvSpPr>
        <p:spPr>
          <a:xfrm>
            <a:off x="5513832" y="1730650"/>
            <a:ext cx="271272" cy="105155"/>
          </a:xfrm>
          <a:prstGeom prst="rect">
            <a:avLst/>
          </a:prstGeom>
          <a:blipFill>
            <a:blip r:embed="rId6" cstate="print"/>
            <a:stretch>
              <a:fillRect/>
            </a:stretch>
          </a:blipFill>
        </p:spPr>
        <p:txBody>
          <a:bodyPr wrap="square" lIns="0" tIns="0" rIns="0" bIns="0" rtlCol="0"/>
          <a:lstStyle/>
          <a:p>
            <a:endParaRPr dirty="0"/>
          </a:p>
        </p:txBody>
      </p:sp>
      <p:sp>
        <p:nvSpPr>
          <p:cNvPr id="12" name="object 12"/>
          <p:cNvSpPr/>
          <p:nvPr/>
        </p:nvSpPr>
        <p:spPr>
          <a:xfrm>
            <a:off x="5513832" y="2204453"/>
            <a:ext cx="271272" cy="106679"/>
          </a:xfrm>
          <a:prstGeom prst="rect">
            <a:avLst/>
          </a:prstGeom>
          <a:blipFill>
            <a:blip r:embed="rId5" cstate="print"/>
            <a:stretch>
              <a:fillRect/>
            </a:stretch>
          </a:blipFill>
        </p:spPr>
        <p:txBody>
          <a:bodyPr wrap="square" lIns="0" tIns="0" rIns="0" bIns="0" rtlCol="0"/>
          <a:lstStyle/>
          <a:p>
            <a:endParaRPr dirty="0"/>
          </a:p>
        </p:txBody>
      </p:sp>
      <p:sp>
        <p:nvSpPr>
          <p:cNvPr id="13" name="object 13"/>
          <p:cNvSpPr/>
          <p:nvPr/>
        </p:nvSpPr>
        <p:spPr>
          <a:xfrm>
            <a:off x="5513832" y="2475724"/>
            <a:ext cx="271272" cy="106679"/>
          </a:xfrm>
          <a:prstGeom prst="rect">
            <a:avLst/>
          </a:prstGeom>
          <a:blipFill>
            <a:blip r:embed="rId5" cstate="print"/>
            <a:stretch>
              <a:fillRect/>
            </a:stretch>
          </a:blipFill>
        </p:spPr>
        <p:txBody>
          <a:bodyPr wrap="square" lIns="0" tIns="0" rIns="0" bIns="0" rtlCol="0"/>
          <a:lstStyle/>
          <a:p>
            <a:endParaRPr dirty="0"/>
          </a:p>
        </p:txBody>
      </p:sp>
      <p:sp>
        <p:nvSpPr>
          <p:cNvPr id="14" name="object 14"/>
          <p:cNvSpPr/>
          <p:nvPr/>
        </p:nvSpPr>
        <p:spPr>
          <a:xfrm>
            <a:off x="5513832" y="2681335"/>
            <a:ext cx="271272" cy="106679"/>
          </a:xfrm>
          <a:prstGeom prst="rect">
            <a:avLst/>
          </a:prstGeom>
          <a:blipFill>
            <a:blip r:embed="rId7" cstate="print"/>
            <a:stretch>
              <a:fillRect/>
            </a:stretch>
          </a:blipFill>
        </p:spPr>
        <p:txBody>
          <a:bodyPr wrap="square" lIns="0" tIns="0" rIns="0" bIns="0" rtlCol="0"/>
          <a:lstStyle/>
          <a:p>
            <a:endParaRPr dirty="0"/>
          </a:p>
        </p:txBody>
      </p:sp>
      <p:sp>
        <p:nvSpPr>
          <p:cNvPr id="15" name="object 15"/>
          <p:cNvSpPr/>
          <p:nvPr/>
        </p:nvSpPr>
        <p:spPr>
          <a:xfrm>
            <a:off x="5513832" y="3143228"/>
            <a:ext cx="271272" cy="106679"/>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5507354" y="2902820"/>
            <a:ext cx="271272" cy="106679"/>
          </a:xfrm>
          <a:prstGeom prst="rect">
            <a:avLst/>
          </a:prstGeom>
          <a:blipFill>
            <a:blip r:embed="rId8" cstate="print"/>
            <a:stretch>
              <a:fillRect/>
            </a:stretch>
          </a:blipFill>
        </p:spPr>
        <p:txBody>
          <a:bodyPr wrap="square" lIns="0" tIns="0" rIns="0" bIns="0" rtlCol="0"/>
          <a:lstStyle/>
          <a:p>
            <a:endParaRPr dirty="0"/>
          </a:p>
        </p:txBody>
      </p:sp>
      <p:sp>
        <p:nvSpPr>
          <p:cNvPr id="17" name="object 17"/>
          <p:cNvSpPr/>
          <p:nvPr/>
        </p:nvSpPr>
        <p:spPr>
          <a:xfrm>
            <a:off x="5507354" y="3379066"/>
            <a:ext cx="271272" cy="106680"/>
          </a:xfrm>
          <a:prstGeom prst="rect">
            <a:avLst/>
          </a:prstGeom>
          <a:blipFill>
            <a:blip r:embed="rId9" cstate="print"/>
            <a:stretch>
              <a:fillRect/>
            </a:stretch>
          </a:blipFill>
        </p:spPr>
        <p:txBody>
          <a:bodyPr wrap="square" lIns="0" tIns="0" rIns="0" bIns="0" rtlCol="0"/>
          <a:lstStyle/>
          <a:p>
            <a:endParaRPr dirty="0"/>
          </a:p>
        </p:txBody>
      </p:sp>
      <p:sp>
        <p:nvSpPr>
          <p:cNvPr id="18" name="object 18"/>
          <p:cNvSpPr/>
          <p:nvPr/>
        </p:nvSpPr>
        <p:spPr>
          <a:xfrm>
            <a:off x="5513832" y="3815818"/>
            <a:ext cx="271272" cy="105156"/>
          </a:xfrm>
          <a:prstGeom prst="rect">
            <a:avLst/>
          </a:prstGeom>
          <a:blipFill>
            <a:blip r:embed="rId10" cstate="print"/>
            <a:stretch>
              <a:fillRect/>
            </a:stretch>
          </a:blipFill>
        </p:spPr>
        <p:txBody>
          <a:bodyPr wrap="square" lIns="0" tIns="0" rIns="0" bIns="0" rtlCol="0"/>
          <a:lstStyle/>
          <a:p>
            <a:endParaRPr dirty="0"/>
          </a:p>
        </p:txBody>
      </p:sp>
      <p:sp>
        <p:nvSpPr>
          <p:cNvPr id="19" name="object 19"/>
          <p:cNvSpPr/>
          <p:nvPr/>
        </p:nvSpPr>
        <p:spPr>
          <a:xfrm>
            <a:off x="5513832" y="4077310"/>
            <a:ext cx="271272" cy="106680"/>
          </a:xfrm>
          <a:prstGeom prst="rect">
            <a:avLst/>
          </a:prstGeom>
          <a:blipFill>
            <a:blip r:embed="rId11" cstate="print"/>
            <a:stretch>
              <a:fillRect/>
            </a:stretch>
          </a:blipFill>
        </p:spPr>
        <p:txBody>
          <a:bodyPr wrap="square" lIns="0" tIns="0" rIns="0" bIns="0" rtlCol="0"/>
          <a:lstStyle/>
          <a:p>
            <a:endParaRPr dirty="0"/>
          </a:p>
        </p:txBody>
      </p:sp>
      <p:sp>
        <p:nvSpPr>
          <p:cNvPr id="20" name="object 20"/>
          <p:cNvSpPr/>
          <p:nvPr/>
        </p:nvSpPr>
        <p:spPr>
          <a:xfrm>
            <a:off x="5513832" y="4302348"/>
            <a:ext cx="271272" cy="106680"/>
          </a:xfrm>
          <a:prstGeom prst="rect">
            <a:avLst/>
          </a:prstGeom>
          <a:blipFill>
            <a:blip r:embed="rId12" cstate="print"/>
            <a:stretch>
              <a:fillRect/>
            </a:stretch>
          </a:blipFill>
        </p:spPr>
        <p:txBody>
          <a:bodyPr wrap="square" lIns="0" tIns="0" rIns="0" bIns="0" rtlCol="0"/>
          <a:lstStyle/>
          <a:p>
            <a:endParaRPr dirty="0"/>
          </a:p>
        </p:txBody>
      </p:sp>
      <p:sp>
        <p:nvSpPr>
          <p:cNvPr id="21" name="object 21"/>
          <p:cNvSpPr/>
          <p:nvPr/>
        </p:nvSpPr>
        <p:spPr>
          <a:xfrm>
            <a:off x="5507354" y="4545295"/>
            <a:ext cx="271272" cy="96393"/>
          </a:xfrm>
          <a:prstGeom prst="rect">
            <a:avLst/>
          </a:prstGeom>
          <a:blipFill>
            <a:blip r:embed="rId13" cstate="print"/>
            <a:stretch>
              <a:fillRect/>
            </a:stretch>
          </a:blipFill>
        </p:spPr>
        <p:txBody>
          <a:bodyPr wrap="square" lIns="0" tIns="0" rIns="0" bIns="0" rtlCol="0"/>
          <a:lstStyle/>
          <a:p>
            <a:endParaRPr dirty="0"/>
          </a:p>
        </p:txBody>
      </p:sp>
      <p:sp>
        <p:nvSpPr>
          <p:cNvPr id="22" name="object 22"/>
          <p:cNvSpPr/>
          <p:nvPr/>
        </p:nvSpPr>
        <p:spPr>
          <a:xfrm>
            <a:off x="5515355" y="4767796"/>
            <a:ext cx="271272" cy="106680"/>
          </a:xfrm>
          <a:prstGeom prst="rect">
            <a:avLst/>
          </a:prstGeom>
          <a:blipFill>
            <a:blip r:embed="rId14" cstate="print"/>
            <a:stretch>
              <a:fillRect/>
            </a:stretch>
          </a:blipFill>
        </p:spPr>
        <p:txBody>
          <a:bodyPr wrap="square" lIns="0" tIns="0" rIns="0" bIns="0" rtlCol="0"/>
          <a:lstStyle/>
          <a:p>
            <a:endParaRPr dirty="0"/>
          </a:p>
        </p:txBody>
      </p:sp>
      <p:sp>
        <p:nvSpPr>
          <p:cNvPr id="23" name="object 23"/>
          <p:cNvSpPr/>
          <p:nvPr/>
        </p:nvSpPr>
        <p:spPr>
          <a:xfrm>
            <a:off x="5513832" y="4954068"/>
            <a:ext cx="271272" cy="108203"/>
          </a:xfrm>
          <a:prstGeom prst="rect">
            <a:avLst/>
          </a:prstGeom>
          <a:blipFill>
            <a:blip r:embed="rId15" cstate="print"/>
            <a:stretch>
              <a:fillRect/>
            </a:stretch>
          </a:blipFill>
        </p:spPr>
        <p:txBody>
          <a:bodyPr wrap="square" lIns="0" tIns="0" rIns="0" bIns="0" rtlCol="0"/>
          <a:lstStyle/>
          <a:p>
            <a:endParaRPr dirty="0"/>
          </a:p>
        </p:txBody>
      </p:sp>
      <p:sp>
        <p:nvSpPr>
          <p:cNvPr id="28" name="object 9">
            <a:extLst>
              <a:ext uri="{FF2B5EF4-FFF2-40B4-BE49-F238E27FC236}">
                <a16:creationId xmlns:a16="http://schemas.microsoft.com/office/drawing/2014/main" xmlns="" id="{C1C42515-F8A2-42AA-897A-6432D928168A}"/>
              </a:ext>
            </a:extLst>
          </p:cNvPr>
          <p:cNvSpPr txBox="1">
            <a:spLocks noGrp="1"/>
          </p:cNvSpPr>
          <p:nvPr>
            <p:ph type="title"/>
          </p:nvPr>
        </p:nvSpPr>
        <p:spPr>
          <a:xfrm>
            <a:off x="429013" y="347012"/>
            <a:ext cx="5309178" cy="731824"/>
          </a:xfrm>
          <a:prstGeom prst="rect">
            <a:avLst/>
          </a:prstGeom>
        </p:spPr>
        <p:txBody>
          <a:bodyPr vert="horz" wrap="square" lIns="0" tIns="12700" rIns="0" bIns="0" rtlCol="0">
            <a:spAutoFit/>
          </a:bodyPr>
          <a:lstStyle/>
          <a:p>
            <a:pPr marL="12700">
              <a:lnSpc>
                <a:spcPts val="2840"/>
              </a:lnSpc>
              <a:spcBef>
                <a:spcPts val="100"/>
              </a:spcBef>
            </a:pPr>
            <a:r>
              <a:rPr lang="es-MX" sz="2400" spc="-5" dirty="0">
                <a:latin typeface="Gill Sans"/>
                <a:cs typeface="Gill Sans"/>
              </a:rPr>
              <a:t>Actores Obras </a:t>
            </a:r>
            <a:r>
              <a:rPr lang="es-MX" sz="2400" dirty="0">
                <a:latin typeface="Gill Sans"/>
                <a:cs typeface="Gill Sans"/>
              </a:rPr>
              <a:t>de</a:t>
            </a:r>
            <a:r>
              <a:rPr lang="es-MX" sz="2400" spc="-20" dirty="0">
                <a:latin typeface="Gill Sans"/>
                <a:cs typeface="Gill Sans"/>
              </a:rPr>
              <a:t> </a:t>
            </a:r>
            <a:r>
              <a:rPr lang="es-MX" sz="2400" dirty="0">
                <a:latin typeface="Gill Sans"/>
                <a:cs typeface="Gill Sans"/>
              </a:rPr>
              <a:t>Mitigación</a:t>
            </a:r>
            <a:r>
              <a:rPr lang="es-MX" dirty="0">
                <a:latin typeface="Gill Sans"/>
                <a:cs typeface="Gill Sans"/>
              </a:rPr>
              <a:t/>
            </a:r>
            <a:br>
              <a:rPr lang="es-MX" dirty="0">
                <a:latin typeface="Gill Sans"/>
                <a:cs typeface="Gill Sans"/>
              </a:rPr>
            </a:br>
            <a:r>
              <a:rPr lang="es-MX" sz="2000" spc="-5" dirty="0">
                <a:latin typeface="Gill Sans"/>
                <a:cs typeface="Gill Sans"/>
              </a:rPr>
              <a:t>Incorporación de Diques</a:t>
            </a:r>
            <a:endParaRPr sz="2000" dirty="0">
              <a:latin typeface="Gill Sans"/>
              <a:cs typeface="Gill Sans"/>
            </a:endParaRPr>
          </a:p>
        </p:txBody>
      </p:sp>
      <p:sp>
        <p:nvSpPr>
          <p:cNvPr id="33" name="object 4">
            <a:extLst>
              <a:ext uri="{FF2B5EF4-FFF2-40B4-BE49-F238E27FC236}">
                <a16:creationId xmlns:a16="http://schemas.microsoft.com/office/drawing/2014/main" xmlns="" id="{739FE208-467B-4300-83BD-9C36234FBD50}"/>
              </a:ext>
            </a:extLst>
          </p:cNvPr>
          <p:cNvSpPr txBox="1"/>
          <p:nvPr/>
        </p:nvSpPr>
        <p:spPr>
          <a:xfrm>
            <a:off x="159027" y="5928570"/>
            <a:ext cx="4205232" cy="873957"/>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grpSp>
        <p:nvGrpSpPr>
          <p:cNvPr id="34" name="Grupo 33">
            <a:extLst>
              <a:ext uri="{FF2B5EF4-FFF2-40B4-BE49-F238E27FC236}">
                <a16:creationId xmlns:a16="http://schemas.microsoft.com/office/drawing/2014/main" xmlns="" id="{8B5F6F48-181A-49F9-BB79-F0A5A57C17FC}"/>
              </a:ext>
            </a:extLst>
          </p:cNvPr>
          <p:cNvGrpSpPr/>
          <p:nvPr/>
        </p:nvGrpSpPr>
        <p:grpSpPr>
          <a:xfrm>
            <a:off x="5391204" y="5219753"/>
            <a:ext cx="3752796" cy="1556160"/>
            <a:chOff x="5391204" y="5219753"/>
            <a:chExt cx="3752796" cy="1556160"/>
          </a:xfrm>
        </p:grpSpPr>
        <p:grpSp>
          <p:nvGrpSpPr>
            <p:cNvPr id="35" name="Grupo 28">
              <a:extLst>
                <a:ext uri="{FF2B5EF4-FFF2-40B4-BE49-F238E27FC236}">
                  <a16:creationId xmlns:a16="http://schemas.microsoft.com/office/drawing/2014/main" xmlns="" id="{33E5E77B-0AE0-4EED-B369-ADF3E32B4BBF}"/>
                </a:ext>
              </a:extLst>
            </p:cNvPr>
            <p:cNvGrpSpPr/>
            <p:nvPr/>
          </p:nvGrpSpPr>
          <p:grpSpPr>
            <a:xfrm>
              <a:off x="5391204" y="5219753"/>
              <a:ext cx="3196205" cy="1556160"/>
              <a:chOff x="6128000" y="1755866"/>
              <a:chExt cx="2862700" cy="1556160"/>
            </a:xfrm>
          </p:grpSpPr>
          <p:sp>
            <p:nvSpPr>
              <p:cNvPr id="37" name="CuadroTexto 36">
                <a:extLst>
                  <a:ext uri="{FF2B5EF4-FFF2-40B4-BE49-F238E27FC236}">
                    <a16:creationId xmlns:a16="http://schemas.microsoft.com/office/drawing/2014/main" xmlns="" id="{320C470A-0C38-4268-A5CA-5BA626AAE8A6}"/>
                  </a:ext>
                </a:extLst>
              </p:cNvPr>
              <p:cNvSpPr txBox="1"/>
              <p:nvPr/>
            </p:nvSpPr>
            <p:spPr>
              <a:xfrm>
                <a:off x="6710173" y="1755866"/>
                <a:ext cx="1578634" cy="276999"/>
              </a:xfrm>
              <a:prstGeom prst="rect">
                <a:avLst/>
              </a:prstGeom>
              <a:noFill/>
            </p:spPr>
            <p:txBody>
              <a:bodyPr wrap="square" rtlCol="0">
                <a:spAutoFit/>
              </a:bodyPr>
              <a:lstStyle/>
              <a:p>
                <a:r>
                  <a:rPr lang="es-MX" sz="1200" dirty="0">
                    <a:latin typeface="Gill Sans MT" panose="020B0502020104020203" pitchFamily="34" charset="0"/>
                  </a:rPr>
                  <a:t>Polígonos</a:t>
                </a:r>
                <a:r>
                  <a:rPr lang="es-MX" sz="1200" dirty="0"/>
                  <a:t> con créditos</a:t>
                </a:r>
              </a:p>
            </p:txBody>
          </p:sp>
          <p:sp>
            <p:nvSpPr>
              <p:cNvPr id="38" name="CuadroTexto 37">
                <a:extLst>
                  <a:ext uri="{FF2B5EF4-FFF2-40B4-BE49-F238E27FC236}">
                    <a16:creationId xmlns:a16="http://schemas.microsoft.com/office/drawing/2014/main" xmlns="" id="{1B61E98C-0160-4E87-AB45-BBB1F9A08D94}"/>
                  </a:ext>
                </a:extLst>
              </p:cNvPr>
              <p:cNvSpPr txBox="1"/>
              <p:nvPr/>
            </p:nvSpPr>
            <p:spPr>
              <a:xfrm>
                <a:off x="6128000" y="2111697"/>
                <a:ext cx="541124" cy="1200329"/>
              </a:xfrm>
              <a:prstGeom prst="rect">
                <a:avLst/>
              </a:prstGeom>
              <a:noFill/>
            </p:spPr>
            <p:txBody>
              <a:bodyPr wrap="square" rtlCol="0">
                <a:spAutoFit/>
              </a:bodyPr>
              <a:lstStyle/>
              <a:p>
                <a:r>
                  <a:rPr lang="es-MX" sz="1200" dirty="0">
                    <a:latin typeface="Gill Sans"/>
                    <a:cs typeface="Gill Sans"/>
                  </a:rPr>
                  <a:t>85</a:t>
                </a:r>
              </a:p>
              <a:p>
                <a:r>
                  <a:rPr lang="es-MX" sz="1200" dirty="0">
                    <a:latin typeface="Gill Sans"/>
                    <a:cs typeface="Gill Sans"/>
                  </a:rPr>
                  <a:t>86</a:t>
                </a:r>
              </a:p>
              <a:p>
                <a:r>
                  <a:rPr lang="es-MX" sz="1200" dirty="0">
                    <a:latin typeface="Gill Sans"/>
                    <a:cs typeface="Gill Sans"/>
                  </a:rPr>
                  <a:t>143</a:t>
                </a:r>
              </a:p>
              <a:p>
                <a:r>
                  <a:rPr lang="es-MX" sz="1200" dirty="0">
                    <a:latin typeface="Gill Sans"/>
                    <a:cs typeface="Gill Sans"/>
                  </a:rPr>
                  <a:t>147</a:t>
                </a:r>
              </a:p>
              <a:p>
                <a:r>
                  <a:rPr lang="es-MX" sz="1200" dirty="0">
                    <a:latin typeface="Gill Sans"/>
                    <a:cs typeface="Gill Sans"/>
                  </a:rPr>
                  <a:t>148</a:t>
                </a:r>
              </a:p>
              <a:p>
                <a:r>
                  <a:rPr lang="es-MX" sz="1200" dirty="0">
                    <a:latin typeface="Gill Sans"/>
                    <a:cs typeface="Gill Sans"/>
                  </a:rPr>
                  <a:t>153</a:t>
                </a:r>
              </a:p>
            </p:txBody>
          </p:sp>
          <p:cxnSp>
            <p:nvCxnSpPr>
              <p:cNvPr id="39" name="Conector recto 38">
                <a:extLst>
                  <a:ext uri="{FF2B5EF4-FFF2-40B4-BE49-F238E27FC236}">
                    <a16:creationId xmlns:a16="http://schemas.microsoft.com/office/drawing/2014/main" xmlns="" id="{317935B0-F27B-4BB9-9DE0-43FAECA94BD5}"/>
                  </a:ext>
                </a:extLst>
              </p:cNvPr>
              <p:cNvCxnSpPr>
                <a:cxnSpLocks/>
              </p:cNvCxnSpPr>
              <p:nvPr/>
            </p:nvCxnSpPr>
            <p:spPr>
              <a:xfrm>
                <a:off x="6128000" y="2032865"/>
                <a:ext cx="27112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0" name="CuadroTexto 39">
                <a:extLst>
                  <a:ext uri="{FF2B5EF4-FFF2-40B4-BE49-F238E27FC236}">
                    <a16:creationId xmlns:a16="http://schemas.microsoft.com/office/drawing/2014/main" xmlns="" id="{CF282585-0D1C-4E1D-B1B4-2BB09C1F5AE0}"/>
                  </a:ext>
                </a:extLst>
              </p:cNvPr>
              <p:cNvSpPr txBox="1"/>
              <p:nvPr/>
            </p:nvSpPr>
            <p:spPr>
              <a:xfrm>
                <a:off x="6669124" y="2111262"/>
                <a:ext cx="541124" cy="1200329"/>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156</a:t>
                </a:r>
              </a:p>
              <a:p>
                <a:r>
                  <a:rPr lang="es-MX" dirty="0">
                    <a:latin typeface="Gill Sans"/>
                    <a:cs typeface="Gill Sans"/>
                  </a:rPr>
                  <a:t>185</a:t>
                </a:r>
              </a:p>
              <a:p>
                <a:r>
                  <a:rPr lang="es-MX" dirty="0">
                    <a:latin typeface="Gill Sans"/>
                    <a:cs typeface="Gill Sans"/>
                  </a:rPr>
                  <a:t>2440</a:t>
                </a:r>
              </a:p>
              <a:p>
                <a:r>
                  <a:rPr lang="es-MX" dirty="0">
                    <a:latin typeface="Gill Sans"/>
                    <a:cs typeface="Gill Sans"/>
                  </a:rPr>
                  <a:t>2936</a:t>
                </a:r>
              </a:p>
              <a:p>
                <a:r>
                  <a:rPr lang="es-MX" dirty="0">
                    <a:latin typeface="Gill Sans"/>
                    <a:cs typeface="Gill Sans"/>
                  </a:rPr>
                  <a:t>3259</a:t>
                </a:r>
              </a:p>
              <a:p>
                <a:r>
                  <a:rPr lang="es-MX" dirty="0">
                    <a:latin typeface="Gill Sans"/>
                    <a:cs typeface="Gill Sans"/>
                  </a:rPr>
                  <a:t>3332</a:t>
                </a:r>
              </a:p>
            </p:txBody>
          </p:sp>
          <p:sp>
            <p:nvSpPr>
              <p:cNvPr id="41" name="CuadroTexto 40">
                <a:extLst>
                  <a:ext uri="{FF2B5EF4-FFF2-40B4-BE49-F238E27FC236}">
                    <a16:creationId xmlns:a16="http://schemas.microsoft.com/office/drawing/2014/main" xmlns="" id="{2AB0AAAE-0D2D-4901-8233-87BCCC65D6A5}"/>
                  </a:ext>
                </a:extLst>
              </p:cNvPr>
              <p:cNvSpPr txBox="1"/>
              <p:nvPr/>
            </p:nvSpPr>
            <p:spPr>
              <a:xfrm>
                <a:off x="7222285" y="2111697"/>
                <a:ext cx="541124" cy="1200329"/>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3333</a:t>
                </a:r>
              </a:p>
              <a:p>
                <a:r>
                  <a:rPr lang="es-MX" dirty="0">
                    <a:latin typeface="Gill Sans"/>
                    <a:cs typeface="Gill Sans"/>
                  </a:rPr>
                  <a:t>33443645</a:t>
                </a:r>
              </a:p>
              <a:p>
                <a:r>
                  <a:rPr lang="es-MX" dirty="0">
                    <a:latin typeface="Gill Sans"/>
                    <a:cs typeface="Gill Sans"/>
                  </a:rPr>
                  <a:t>4131</a:t>
                </a:r>
              </a:p>
              <a:p>
                <a:r>
                  <a:rPr lang="es-MX" dirty="0">
                    <a:latin typeface="Gill Sans"/>
                    <a:cs typeface="Gill Sans"/>
                  </a:rPr>
                  <a:t>4137</a:t>
                </a:r>
              </a:p>
              <a:p>
                <a:r>
                  <a:rPr lang="es-MX" dirty="0">
                    <a:latin typeface="Gill Sans"/>
                    <a:cs typeface="Gill Sans"/>
                  </a:rPr>
                  <a:t>4138</a:t>
                </a:r>
              </a:p>
            </p:txBody>
          </p:sp>
          <p:sp>
            <p:nvSpPr>
              <p:cNvPr id="42" name="CuadroTexto 41">
                <a:extLst>
                  <a:ext uri="{FF2B5EF4-FFF2-40B4-BE49-F238E27FC236}">
                    <a16:creationId xmlns:a16="http://schemas.microsoft.com/office/drawing/2014/main" xmlns="" id="{F56F0E45-9E31-4101-8231-EE5131613982}"/>
                  </a:ext>
                </a:extLst>
              </p:cNvPr>
              <p:cNvSpPr txBox="1"/>
              <p:nvPr/>
            </p:nvSpPr>
            <p:spPr>
              <a:xfrm>
                <a:off x="7763408" y="2105818"/>
                <a:ext cx="674131" cy="1200329"/>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4139</a:t>
                </a:r>
              </a:p>
              <a:p>
                <a:r>
                  <a:rPr lang="es-MX" dirty="0">
                    <a:latin typeface="Gill Sans"/>
                    <a:cs typeface="Gill Sans"/>
                  </a:rPr>
                  <a:t>6791</a:t>
                </a:r>
              </a:p>
              <a:p>
                <a:r>
                  <a:rPr lang="es-MX" dirty="0">
                    <a:latin typeface="Gill Sans"/>
                    <a:cs typeface="Gill Sans"/>
                  </a:rPr>
                  <a:t>7929</a:t>
                </a:r>
              </a:p>
              <a:p>
                <a:r>
                  <a:rPr lang="es-MX" dirty="0">
                    <a:latin typeface="Gill Sans"/>
                    <a:cs typeface="Gill Sans"/>
                  </a:rPr>
                  <a:t>7955</a:t>
                </a:r>
              </a:p>
              <a:p>
                <a:r>
                  <a:rPr lang="es-MX" dirty="0">
                    <a:latin typeface="Gill Sans"/>
                    <a:cs typeface="Gill Sans"/>
                  </a:rPr>
                  <a:t>9515</a:t>
                </a:r>
              </a:p>
              <a:p>
                <a:r>
                  <a:rPr lang="es-MX" dirty="0">
                    <a:latin typeface="Gill Sans"/>
                    <a:cs typeface="Gill Sans"/>
                  </a:rPr>
                  <a:t>16936</a:t>
                </a:r>
              </a:p>
            </p:txBody>
          </p:sp>
          <p:sp>
            <p:nvSpPr>
              <p:cNvPr id="43" name="CuadroTexto 42">
                <a:extLst>
                  <a:ext uri="{FF2B5EF4-FFF2-40B4-BE49-F238E27FC236}">
                    <a16:creationId xmlns:a16="http://schemas.microsoft.com/office/drawing/2014/main" xmlns="" id="{3AC9E209-B26F-4051-BEAC-F09B5941F3B8}"/>
                  </a:ext>
                </a:extLst>
              </p:cNvPr>
              <p:cNvSpPr txBox="1"/>
              <p:nvPr/>
            </p:nvSpPr>
            <p:spPr>
              <a:xfrm>
                <a:off x="8316569" y="2109699"/>
                <a:ext cx="674131" cy="1200329"/>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17089</a:t>
                </a:r>
              </a:p>
              <a:p>
                <a:r>
                  <a:rPr lang="es-MX" dirty="0">
                    <a:latin typeface="Gill Sans"/>
                    <a:cs typeface="Gill Sans"/>
                  </a:rPr>
                  <a:t>17441</a:t>
                </a:r>
              </a:p>
              <a:p>
                <a:r>
                  <a:rPr lang="es-MX" dirty="0">
                    <a:latin typeface="Gill Sans"/>
                    <a:cs typeface="Gill Sans"/>
                  </a:rPr>
                  <a:t>17941</a:t>
                </a:r>
              </a:p>
              <a:p>
                <a:r>
                  <a:rPr lang="es-MX" dirty="0">
                    <a:latin typeface="Gill Sans"/>
                    <a:cs typeface="Gill Sans"/>
                  </a:rPr>
                  <a:t>18042</a:t>
                </a:r>
              </a:p>
              <a:p>
                <a:r>
                  <a:rPr lang="es-MX" dirty="0">
                    <a:latin typeface="Gill Sans"/>
                    <a:cs typeface="Gill Sans"/>
                  </a:rPr>
                  <a:t>18162</a:t>
                </a:r>
              </a:p>
              <a:p>
                <a:r>
                  <a:rPr lang="es-MX" dirty="0">
                    <a:latin typeface="Gill Sans"/>
                    <a:cs typeface="Gill Sans"/>
                  </a:rPr>
                  <a:t>18166</a:t>
                </a:r>
              </a:p>
            </p:txBody>
          </p:sp>
        </p:grpSp>
        <p:sp>
          <p:nvSpPr>
            <p:cNvPr id="36" name="CuadroTexto 35">
              <a:extLst>
                <a:ext uri="{FF2B5EF4-FFF2-40B4-BE49-F238E27FC236}">
                  <a16:creationId xmlns:a16="http://schemas.microsoft.com/office/drawing/2014/main" xmlns="" id="{F2B015D7-A110-41C1-AFFB-6DC47961C919}"/>
                </a:ext>
              </a:extLst>
            </p:cNvPr>
            <p:cNvSpPr txBox="1"/>
            <p:nvPr/>
          </p:nvSpPr>
          <p:spPr>
            <a:xfrm>
              <a:off x="8391333" y="5569704"/>
              <a:ext cx="752667" cy="830997"/>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18858</a:t>
              </a:r>
            </a:p>
            <a:p>
              <a:r>
                <a:rPr lang="es-MX" dirty="0">
                  <a:latin typeface="Gill Sans"/>
                  <a:cs typeface="Gill Sans"/>
                </a:rPr>
                <a:t>20380</a:t>
              </a:r>
            </a:p>
            <a:p>
              <a:r>
                <a:rPr lang="es-MX" dirty="0">
                  <a:latin typeface="Gill Sans"/>
                  <a:cs typeface="Gill Sans"/>
                </a:rPr>
                <a:t>20476</a:t>
              </a:r>
            </a:p>
            <a:p>
              <a:r>
                <a:rPr lang="es-MX" dirty="0">
                  <a:latin typeface="Gill Sans"/>
                  <a:cs typeface="Gill Sans"/>
                </a:rPr>
                <a:t>21041</a:t>
              </a:r>
              <a:endParaRPr lang="es-MX" dirty="0"/>
            </a:p>
          </p:txBody>
        </p:sp>
      </p:grpSp>
    </p:spTree>
    <p:extLst>
      <p:ext uri="{BB962C8B-B14F-4D97-AF65-F5344CB8AC3E}">
        <p14:creationId xmlns:p14="http://schemas.microsoft.com/office/powerpoint/2010/main" val="95936221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a:extLst>
              <a:ext uri="{FF2B5EF4-FFF2-40B4-BE49-F238E27FC236}">
                <a16:creationId xmlns:a16="http://schemas.microsoft.com/office/drawing/2014/main" xmlns="" id="{20E9BED8-39BF-4901-AEB0-70759D52CBAA}"/>
              </a:ext>
            </a:extLst>
          </p:cNvPr>
          <p:cNvSpPr txBox="1">
            <a:spLocks/>
          </p:cNvSpPr>
          <p:nvPr/>
        </p:nvSpPr>
        <p:spPr bwMode="auto">
          <a:xfrm>
            <a:off x="429013" y="347012"/>
            <a:ext cx="5309178" cy="73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700" rIns="0" bIns="0" numCol="1" rtlCol="0" anchor="ctr" anchorCtr="0" compatLnSpc="1">
            <a:prstTxWarp prst="textNoShape">
              <a:avLst/>
            </a:prstTxWarp>
            <a:spAutoFit/>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pPr marL="12700">
              <a:lnSpc>
                <a:spcPts val="2840"/>
              </a:lnSpc>
              <a:spcBef>
                <a:spcPts val="100"/>
              </a:spcBef>
            </a:pPr>
            <a:r>
              <a:rPr lang="es-MX" sz="2400" spc="-5" dirty="0">
                <a:latin typeface="Gill Sans"/>
                <a:cs typeface="Gill Sans"/>
              </a:rPr>
              <a:t>Actores Obras </a:t>
            </a:r>
            <a:r>
              <a:rPr lang="es-MX" sz="2400" dirty="0">
                <a:latin typeface="Gill Sans"/>
                <a:cs typeface="Gill Sans"/>
              </a:rPr>
              <a:t>de</a:t>
            </a:r>
            <a:r>
              <a:rPr lang="es-MX" sz="2400" spc="-20" dirty="0">
                <a:latin typeface="Gill Sans"/>
                <a:cs typeface="Gill Sans"/>
              </a:rPr>
              <a:t> </a:t>
            </a:r>
            <a:r>
              <a:rPr lang="es-MX" sz="2400" dirty="0">
                <a:latin typeface="Gill Sans"/>
                <a:cs typeface="Gill Sans"/>
              </a:rPr>
              <a:t>Mitigación</a:t>
            </a:r>
            <a:r>
              <a:rPr lang="es-MX" dirty="0">
                <a:latin typeface="Gill Sans"/>
                <a:cs typeface="Gill Sans"/>
              </a:rPr>
              <a:t/>
            </a:r>
            <a:br>
              <a:rPr lang="es-MX" dirty="0">
                <a:latin typeface="Gill Sans"/>
                <a:cs typeface="Gill Sans"/>
              </a:rPr>
            </a:br>
            <a:r>
              <a:rPr lang="es-MX" sz="2000" spc="-5" dirty="0">
                <a:latin typeface="Gill Sans"/>
                <a:cs typeface="Gill Sans"/>
              </a:rPr>
              <a:t>Incorporación de Diques</a:t>
            </a:r>
            <a:endParaRPr lang="es-MX" sz="2000" dirty="0">
              <a:latin typeface="Gill Sans"/>
              <a:cs typeface="Gill Sans"/>
            </a:endParaRPr>
          </a:p>
        </p:txBody>
      </p:sp>
      <p:graphicFrame>
        <p:nvGraphicFramePr>
          <p:cNvPr id="2" name="Tabla 1"/>
          <p:cNvGraphicFramePr>
            <a:graphicFrameLocks noGrp="1"/>
          </p:cNvGraphicFramePr>
          <p:nvPr>
            <p:extLst>
              <p:ext uri="{D42A27DB-BD31-4B8C-83A1-F6EECF244321}">
                <p14:modId xmlns:p14="http://schemas.microsoft.com/office/powerpoint/2010/main" val="2921208117"/>
              </p:ext>
            </p:extLst>
          </p:nvPr>
        </p:nvGraphicFramePr>
        <p:xfrm>
          <a:off x="2730500" y="2578361"/>
          <a:ext cx="3953504" cy="2473959"/>
        </p:xfrm>
        <a:graphic>
          <a:graphicData uri="http://schemas.openxmlformats.org/drawingml/2006/table">
            <a:tbl>
              <a:tblPr>
                <a:tableStyleId>{9D7B26C5-4107-4FEC-AEDC-1716B250A1EF}</a:tableStyleId>
              </a:tblPr>
              <a:tblGrid>
                <a:gridCol w="3953504">
                  <a:extLst>
                    <a:ext uri="{9D8B030D-6E8A-4147-A177-3AD203B41FA5}">
                      <a16:colId xmlns:a16="http://schemas.microsoft.com/office/drawing/2014/main" xmlns="" val="20000"/>
                    </a:ext>
                  </a:extLst>
                </a:gridCol>
              </a:tblGrid>
              <a:tr h="218652">
                <a:tc>
                  <a:txBody>
                    <a:bodyPr/>
                    <a:lstStyle/>
                    <a:p>
                      <a:pPr algn="ctr" fontAlgn="ctr"/>
                      <a:r>
                        <a:rPr lang="es-ES" sz="1400" u="none" strike="noStrike" dirty="0">
                          <a:effectLst/>
                          <a:latin typeface="Gill Sans"/>
                          <a:cs typeface="Gill Sans"/>
                        </a:rPr>
                        <a:t>GURPO SADASI</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0"/>
                  </a:ext>
                </a:extLst>
              </a:tr>
              <a:tr h="218652">
                <a:tc>
                  <a:txBody>
                    <a:bodyPr/>
                    <a:lstStyle/>
                    <a:p>
                      <a:pPr algn="ctr" fontAlgn="ctr"/>
                      <a:r>
                        <a:rPr lang="es-ES" sz="1400" u="none" strike="noStrike" dirty="0">
                          <a:effectLst/>
                          <a:latin typeface="Gill Sans"/>
                          <a:cs typeface="Gill Sans"/>
                        </a:rPr>
                        <a:t>CONSTRUCCIONES ARIVE</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1"/>
                  </a:ext>
                </a:extLst>
              </a:tr>
              <a:tr h="218652">
                <a:tc>
                  <a:txBody>
                    <a:bodyPr/>
                    <a:lstStyle/>
                    <a:p>
                      <a:pPr algn="ctr" fontAlgn="ctr"/>
                      <a:r>
                        <a:rPr lang="es-ES" sz="1400" u="none" strike="noStrike" dirty="0">
                          <a:effectLst/>
                          <a:latin typeface="Gill Sans"/>
                          <a:cs typeface="Gill Sans"/>
                        </a:rPr>
                        <a:t>GRUPO URBI</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2"/>
                  </a:ext>
                </a:extLst>
              </a:tr>
              <a:tr h="218652">
                <a:tc>
                  <a:txBody>
                    <a:bodyPr/>
                    <a:lstStyle/>
                    <a:p>
                      <a:pPr algn="ctr" fontAlgn="ctr"/>
                      <a:r>
                        <a:rPr lang="es-ES" sz="1400" u="none" strike="noStrike" dirty="0">
                          <a:effectLst/>
                          <a:latin typeface="Gill Sans"/>
                          <a:cs typeface="Gill Sans"/>
                        </a:rPr>
                        <a:t>GEYSER SA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3"/>
                  </a:ext>
                </a:extLst>
              </a:tr>
              <a:tr h="218652">
                <a:tc>
                  <a:txBody>
                    <a:bodyPr/>
                    <a:lstStyle/>
                    <a:p>
                      <a:pPr algn="ctr" fontAlgn="ctr"/>
                      <a:r>
                        <a:rPr lang="es-ES" sz="1400" u="none" strike="noStrike" dirty="0">
                          <a:effectLst/>
                          <a:latin typeface="Gill Sans"/>
                          <a:cs typeface="Gill Sans"/>
                        </a:rPr>
                        <a:t>CORPORATIVO INMOBILIARIO DEL NORTE, S.A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4"/>
                  </a:ext>
                </a:extLst>
              </a:tr>
              <a:tr h="218652">
                <a:tc>
                  <a:txBody>
                    <a:bodyPr/>
                    <a:lstStyle/>
                    <a:p>
                      <a:pPr algn="ctr" fontAlgn="ctr"/>
                      <a:r>
                        <a:rPr lang="es-ES" sz="1400" u="none" strike="noStrike" dirty="0">
                          <a:effectLst/>
                          <a:latin typeface="Gill Sans"/>
                          <a:cs typeface="Gill Sans"/>
                        </a:rPr>
                        <a:t>GRUPO RUBA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5"/>
                  </a:ext>
                </a:extLst>
              </a:tr>
              <a:tr h="218652">
                <a:tc>
                  <a:txBody>
                    <a:bodyPr/>
                    <a:lstStyle/>
                    <a:p>
                      <a:pPr algn="ctr" fontAlgn="ctr"/>
                      <a:r>
                        <a:rPr lang="es-ES" sz="1400" u="none" strike="noStrike" dirty="0">
                          <a:effectLst/>
                          <a:latin typeface="Gill Sans"/>
                          <a:cs typeface="Gill Sans"/>
                        </a:rPr>
                        <a:t>YVASA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6"/>
                  </a:ext>
                </a:extLst>
              </a:tr>
              <a:tr h="218652">
                <a:tc>
                  <a:txBody>
                    <a:bodyPr/>
                    <a:lstStyle/>
                    <a:p>
                      <a:pPr algn="ctr" fontAlgn="ctr"/>
                      <a:r>
                        <a:rPr lang="es-ES" sz="1400" u="none" strike="noStrike" dirty="0">
                          <a:effectLst/>
                          <a:latin typeface="Gill Sans"/>
                          <a:cs typeface="Gill Sans"/>
                        </a:rPr>
                        <a:t>GRUPO HOMEX</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7"/>
                  </a:ext>
                </a:extLst>
              </a:tr>
              <a:tr h="218652">
                <a:tc>
                  <a:txBody>
                    <a:bodyPr/>
                    <a:lstStyle/>
                    <a:p>
                      <a:pPr algn="ctr" fontAlgn="ctr"/>
                      <a:r>
                        <a:rPr lang="es-ES" sz="1400" u="none" strike="noStrike" dirty="0">
                          <a:effectLst/>
                          <a:latin typeface="Gill Sans"/>
                          <a:cs typeface="Gill Sans"/>
                        </a:rPr>
                        <a:t>GRUPO ALIANZA CONSTRUCCIÓN SA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8"/>
                  </a:ext>
                </a:extLst>
              </a:tr>
              <a:tr h="218652">
                <a:tc>
                  <a:txBody>
                    <a:bodyPr/>
                    <a:lstStyle/>
                    <a:p>
                      <a:pPr algn="ctr" fontAlgn="ctr"/>
                      <a:r>
                        <a:rPr lang="es-ES" sz="1400" u="none" strike="noStrike" dirty="0">
                          <a:effectLst/>
                          <a:latin typeface="Gill Sans"/>
                          <a:cs typeface="Gill Sans"/>
                        </a:rPr>
                        <a:t>LANDUS GRUPO INMOBILIARIO</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9"/>
                  </a:ext>
                </a:extLst>
              </a:tr>
            </a:tbl>
          </a:graphicData>
        </a:graphic>
      </p:graphicFrame>
      <p:sp>
        <p:nvSpPr>
          <p:cNvPr id="4"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330991594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65238" y="2038350"/>
            <a:ext cx="5595473" cy="4416276"/>
          </a:xfrm>
          <a:prstGeom prst="rect">
            <a:avLst/>
          </a:prstGeom>
          <a:blipFill>
            <a:blip r:embed="rId2" cstate="print"/>
            <a:stretch>
              <a:fillRect l="-96910" t="-112756"/>
            </a:stretch>
          </a:blipFill>
        </p:spPr>
        <p:txBody>
          <a:bodyPr wrap="square" lIns="0" tIns="0" rIns="0" bIns="0" rtlCol="0"/>
          <a:lstStyle/>
          <a:p>
            <a:endParaRPr dirty="0"/>
          </a:p>
        </p:txBody>
      </p:sp>
      <p:sp>
        <p:nvSpPr>
          <p:cNvPr id="5" name="object 5"/>
          <p:cNvSpPr/>
          <p:nvPr/>
        </p:nvSpPr>
        <p:spPr>
          <a:xfrm>
            <a:off x="6382512" y="3666999"/>
            <a:ext cx="257810" cy="117348"/>
          </a:xfrm>
          <a:prstGeom prst="rect">
            <a:avLst/>
          </a:prstGeom>
          <a:blipFill>
            <a:blip r:embed="rId3" cstate="print"/>
            <a:stretch>
              <a:fillRect/>
            </a:stretch>
          </a:blipFill>
        </p:spPr>
        <p:txBody>
          <a:bodyPr wrap="square" lIns="0" tIns="0" rIns="0" bIns="0" rtlCol="0"/>
          <a:lstStyle/>
          <a:p>
            <a:endParaRPr dirty="0"/>
          </a:p>
        </p:txBody>
      </p:sp>
      <p:sp>
        <p:nvSpPr>
          <p:cNvPr id="6" name="object 6"/>
          <p:cNvSpPr/>
          <p:nvPr/>
        </p:nvSpPr>
        <p:spPr>
          <a:xfrm>
            <a:off x="6379464" y="3962655"/>
            <a:ext cx="265176" cy="118871"/>
          </a:xfrm>
          <a:prstGeom prst="rect">
            <a:avLst/>
          </a:prstGeom>
          <a:blipFill>
            <a:blip r:embed="rId4" cstate="print"/>
            <a:stretch>
              <a:fillRect/>
            </a:stretch>
          </a:blipFill>
        </p:spPr>
        <p:txBody>
          <a:bodyPr wrap="square" lIns="0" tIns="0" rIns="0" bIns="0" rtlCol="0"/>
          <a:lstStyle/>
          <a:p>
            <a:endParaRPr dirty="0"/>
          </a:p>
        </p:txBody>
      </p:sp>
      <p:sp>
        <p:nvSpPr>
          <p:cNvPr id="7" name="object 7"/>
          <p:cNvSpPr/>
          <p:nvPr/>
        </p:nvSpPr>
        <p:spPr>
          <a:xfrm>
            <a:off x="6385561" y="4253738"/>
            <a:ext cx="263652" cy="118872"/>
          </a:xfrm>
          <a:prstGeom prst="rect">
            <a:avLst/>
          </a:prstGeom>
          <a:blipFill>
            <a:blip r:embed="rId5" cstate="print"/>
            <a:stretch>
              <a:fillRect/>
            </a:stretch>
          </a:blipFill>
        </p:spPr>
        <p:txBody>
          <a:bodyPr wrap="square" lIns="0" tIns="0" rIns="0" bIns="0" rtlCol="0"/>
          <a:lstStyle/>
          <a:p>
            <a:endParaRPr dirty="0"/>
          </a:p>
        </p:txBody>
      </p:sp>
      <p:sp>
        <p:nvSpPr>
          <p:cNvPr id="8" name="object 8"/>
          <p:cNvSpPr/>
          <p:nvPr/>
        </p:nvSpPr>
        <p:spPr>
          <a:xfrm>
            <a:off x="6379464" y="3348482"/>
            <a:ext cx="265176" cy="117348"/>
          </a:xfrm>
          <a:prstGeom prst="rect">
            <a:avLst/>
          </a:prstGeom>
          <a:blipFill>
            <a:blip r:embed="rId6" cstate="print"/>
            <a:stretch>
              <a:fillRect/>
            </a:stretch>
          </a:blipFill>
        </p:spPr>
        <p:txBody>
          <a:bodyPr wrap="square" lIns="0" tIns="0" rIns="0" bIns="0" rtlCol="0"/>
          <a:lstStyle/>
          <a:p>
            <a:endParaRPr dirty="0"/>
          </a:p>
        </p:txBody>
      </p:sp>
      <p:sp>
        <p:nvSpPr>
          <p:cNvPr id="9" name="object 9"/>
          <p:cNvSpPr/>
          <p:nvPr/>
        </p:nvSpPr>
        <p:spPr>
          <a:xfrm>
            <a:off x="6380226" y="2122425"/>
            <a:ext cx="264795" cy="0"/>
          </a:xfrm>
          <a:custGeom>
            <a:avLst/>
            <a:gdLst/>
            <a:ahLst/>
            <a:cxnLst/>
            <a:rect l="l" t="t" r="r" b="b"/>
            <a:pathLst>
              <a:path w="264795">
                <a:moveTo>
                  <a:pt x="0" y="0"/>
                </a:moveTo>
                <a:lnTo>
                  <a:pt x="264668" y="0"/>
                </a:lnTo>
              </a:path>
            </a:pathLst>
          </a:custGeom>
          <a:ln w="19812">
            <a:solidFill>
              <a:srgbClr val="000000"/>
            </a:solidFill>
          </a:ln>
        </p:spPr>
        <p:txBody>
          <a:bodyPr wrap="square" lIns="0" tIns="0" rIns="0" bIns="0" rtlCol="0"/>
          <a:lstStyle/>
          <a:p>
            <a:endParaRPr dirty="0"/>
          </a:p>
        </p:txBody>
      </p:sp>
      <p:sp>
        <p:nvSpPr>
          <p:cNvPr id="10" name="object 10"/>
          <p:cNvSpPr/>
          <p:nvPr/>
        </p:nvSpPr>
        <p:spPr>
          <a:xfrm>
            <a:off x="6379464" y="2990343"/>
            <a:ext cx="268605" cy="113030"/>
          </a:xfrm>
          <a:custGeom>
            <a:avLst/>
            <a:gdLst/>
            <a:ahLst/>
            <a:cxnLst/>
            <a:rect l="l" t="t" r="r" b="b"/>
            <a:pathLst>
              <a:path w="268604" h="113029">
                <a:moveTo>
                  <a:pt x="0" y="112776"/>
                </a:moveTo>
                <a:lnTo>
                  <a:pt x="268223" y="112776"/>
                </a:lnTo>
                <a:lnTo>
                  <a:pt x="268223" y="0"/>
                </a:lnTo>
                <a:lnTo>
                  <a:pt x="0" y="0"/>
                </a:lnTo>
                <a:lnTo>
                  <a:pt x="0" y="112776"/>
                </a:lnTo>
                <a:close/>
              </a:path>
            </a:pathLst>
          </a:custGeom>
          <a:solidFill>
            <a:srgbClr val="00B0F0">
              <a:alpha val="50199"/>
            </a:srgbClr>
          </a:solidFill>
        </p:spPr>
        <p:txBody>
          <a:bodyPr wrap="square" lIns="0" tIns="0" rIns="0" bIns="0" rtlCol="0"/>
          <a:lstStyle/>
          <a:p>
            <a:endParaRPr dirty="0"/>
          </a:p>
        </p:txBody>
      </p:sp>
      <p:sp>
        <p:nvSpPr>
          <p:cNvPr id="11" name="object 11"/>
          <p:cNvSpPr/>
          <p:nvPr/>
        </p:nvSpPr>
        <p:spPr>
          <a:xfrm>
            <a:off x="6380226" y="2754885"/>
            <a:ext cx="264795" cy="0"/>
          </a:xfrm>
          <a:custGeom>
            <a:avLst/>
            <a:gdLst/>
            <a:ahLst/>
            <a:cxnLst/>
            <a:rect l="l" t="t" r="r" b="b"/>
            <a:pathLst>
              <a:path w="264795">
                <a:moveTo>
                  <a:pt x="0" y="0"/>
                </a:moveTo>
                <a:lnTo>
                  <a:pt x="264668" y="0"/>
                </a:lnTo>
              </a:path>
            </a:pathLst>
          </a:custGeom>
          <a:ln w="38100">
            <a:solidFill>
              <a:srgbClr val="000000"/>
            </a:solidFill>
          </a:ln>
        </p:spPr>
        <p:txBody>
          <a:bodyPr wrap="square" lIns="0" tIns="0" rIns="0" bIns="0" rtlCol="0"/>
          <a:lstStyle/>
          <a:p>
            <a:endParaRPr dirty="0"/>
          </a:p>
        </p:txBody>
      </p:sp>
      <p:sp>
        <p:nvSpPr>
          <p:cNvPr id="12" name="object 12"/>
          <p:cNvSpPr txBox="1"/>
          <p:nvPr/>
        </p:nvSpPr>
        <p:spPr>
          <a:xfrm>
            <a:off x="6385561" y="1977289"/>
            <a:ext cx="2604135" cy="2402840"/>
          </a:xfrm>
          <a:prstGeom prst="rect">
            <a:avLst/>
          </a:prstGeom>
        </p:spPr>
        <p:txBody>
          <a:bodyPr vert="horz" wrap="square" lIns="0" tIns="12700" rIns="0" bIns="0" rtlCol="0">
            <a:spAutoFit/>
          </a:bodyPr>
          <a:lstStyle/>
          <a:p>
            <a:pPr marL="375920">
              <a:lnSpc>
                <a:spcPct val="100000"/>
              </a:lnSpc>
              <a:spcBef>
                <a:spcPts val="100"/>
              </a:spcBef>
            </a:pPr>
            <a:r>
              <a:rPr sz="1200" dirty="0">
                <a:latin typeface="Gill Sans"/>
                <a:cs typeface="Gill Sans"/>
              </a:rPr>
              <a:t>Cuenca El</a:t>
            </a:r>
            <a:r>
              <a:rPr sz="1200" spc="-15" dirty="0">
                <a:latin typeface="Gill Sans"/>
                <a:cs typeface="Gill Sans"/>
              </a:rPr>
              <a:t> </a:t>
            </a:r>
            <a:r>
              <a:rPr sz="1200" spc="-5" dirty="0">
                <a:latin typeface="Gill Sans"/>
                <a:cs typeface="Gill Sans"/>
              </a:rPr>
              <a:t>Barreal</a:t>
            </a:r>
            <a:endParaRPr sz="1200" dirty="0">
              <a:latin typeface="Gill Sans"/>
              <a:cs typeface="Gill Sans"/>
            </a:endParaRPr>
          </a:p>
          <a:p>
            <a:pPr marL="12700">
              <a:lnSpc>
                <a:spcPct val="100000"/>
              </a:lnSpc>
              <a:spcBef>
                <a:spcPts val="1225"/>
              </a:spcBef>
              <a:tabLst>
                <a:tab pos="286385" algn="l"/>
              </a:tabLst>
            </a:pPr>
            <a:r>
              <a:rPr sz="1200" u="dash" dirty="0">
                <a:uFill>
                  <a:solidFill>
                    <a:srgbClr val="FF0000"/>
                  </a:solidFill>
                </a:uFill>
                <a:latin typeface="Gill Sans"/>
                <a:cs typeface="Gill Sans"/>
              </a:rPr>
              <a:t> 	</a:t>
            </a:r>
            <a:r>
              <a:rPr sz="1200" dirty="0">
                <a:latin typeface="Gill Sans"/>
                <a:cs typeface="Gill Sans"/>
              </a:rPr>
              <a:t> </a:t>
            </a:r>
            <a:r>
              <a:rPr sz="1200" spc="100" dirty="0">
                <a:latin typeface="Gill Sans"/>
                <a:cs typeface="Gill Sans"/>
              </a:rPr>
              <a:t> </a:t>
            </a:r>
            <a:r>
              <a:rPr sz="1200" spc="-5" dirty="0">
                <a:latin typeface="Gill Sans"/>
                <a:cs typeface="Gill Sans"/>
              </a:rPr>
              <a:t>Limites </a:t>
            </a:r>
            <a:r>
              <a:rPr sz="1200" dirty="0">
                <a:latin typeface="Gill Sans"/>
                <a:cs typeface="Gill Sans"/>
              </a:rPr>
              <a:t>de colonias</a:t>
            </a:r>
          </a:p>
          <a:p>
            <a:pPr marL="379095" marR="5080" indent="-3810">
              <a:lnSpc>
                <a:spcPts val="2380"/>
              </a:lnSpc>
              <a:spcBef>
                <a:spcPts val="175"/>
              </a:spcBef>
            </a:pPr>
            <a:r>
              <a:rPr sz="1200" spc="-5" dirty="0">
                <a:latin typeface="Gill Sans"/>
                <a:cs typeface="Gill Sans"/>
              </a:rPr>
              <a:t>Bordo </a:t>
            </a:r>
            <a:r>
              <a:rPr sz="1200" dirty="0">
                <a:latin typeface="Gill Sans"/>
                <a:cs typeface="Gill Sans"/>
              </a:rPr>
              <a:t>Miguel de </a:t>
            </a:r>
            <a:r>
              <a:rPr sz="1200" spc="-5" dirty="0">
                <a:latin typeface="Gill Sans"/>
                <a:cs typeface="Gill Sans"/>
              </a:rPr>
              <a:t>la </a:t>
            </a:r>
            <a:r>
              <a:rPr sz="1200" dirty="0">
                <a:latin typeface="Gill Sans"/>
                <a:cs typeface="Gill Sans"/>
              </a:rPr>
              <a:t>Madrid</a:t>
            </a:r>
            <a:r>
              <a:rPr sz="1200" spc="-60" dirty="0">
                <a:latin typeface="Gill Sans"/>
                <a:cs typeface="Gill Sans"/>
              </a:rPr>
              <a:t> </a:t>
            </a:r>
            <a:r>
              <a:rPr sz="1200" dirty="0">
                <a:latin typeface="Gill Sans"/>
                <a:cs typeface="Gill Sans"/>
              </a:rPr>
              <a:t>Hurtado  </a:t>
            </a:r>
            <a:r>
              <a:rPr sz="1200" spc="-5" dirty="0">
                <a:latin typeface="Gill Sans"/>
                <a:cs typeface="Gill Sans"/>
              </a:rPr>
              <a:t>TR</a:t>
            </a:r>
            <a:r>
              <a:rPr sz="1200" dirty="0">
                <a:latin typeface="Gill Sans"/>
                <a:cs typeface="Gill Sans"/>
              </a:rPr>
              <a:t> 100</a:t>
            </a:r>
          </a:p>
          <a:p>
            <a:pPr marL="375920">
              <a:lnSpc>
                <a:spcPct val="100000"/>
              </a:lnSpc>
              <a:spcBef>
                <a:spcPts val="1125"/>
              </a:spcBef>
            </a:pPr>
            <a:r>
              <a:rPr sz="1200" spc="-5" dirty="0">
                <a:latin typeface="Gill Sans"/>
                <a:cs typeface="Gill Sans"/>
              </a:rPr>
              <a:t>Polígono</a:t>
            </a:r>
            <a:r>
              <a:rPr sz="1200" spc="-100" dirty="0">
                <a:latin typeface="Gill Sans"/>
                <a:cs typeface="Gill Sans"/>
              </a:rPr>
              <a:t> </a:t>
            </a:r>
            <a:r>
              <a:rPr sz="1200" dirty="0">
                <a:latin typeface="Gill Sans"/>
                <a:cs typeface="Gill Sans"/>
              </a:rPr>
              <a:t>179</a:t>
            </a:r>
          </a:p>
          <a:p>
            <a:pPr marL="379095">
              <a:lnSpc>
                <a:spcPct val="100000"/>
              </a:lnSpc>
              <a:spcBef>
                <a:spcPts val="1060"/>
              </a:spcBef>
            </a:pPr>
            <a:r>
              <a:rPr sz="1200" spc="-5" dirty="0">
                <a:latin typeface="Gill Sans"/>
                <a:cs typeface="Gill Sans"/>
              </a:rPr>
              <a:t>Polígono</a:t>
            </a:r>
            <a:r>
              <a:rPr sz="1200" spc="-100" dirty="0">
                <a:latin typeface="Gill Sans"/>
                <a:cs typeface="Gill Sans"/>
              </a:rPr>
              <a:t> </a:t>
            </a:r>
            <a:r>
              <a:rPr sz="1200" dirty="0">
                <a:latin typeface="Gill Sans"/>
                <a:cs typeface="Gill Sans"/>
              </a:rPr>
              <a:t>186</a:t>
            </a:r>
          </a:p>
          <a:p>
            <a:pPr marL="375920">
              <a:lnSpc>
                <a:spcPct val="100000"/>
              </a:lnSpc>
              <a:spcBef>
                <a:spcPts val="890"/>
              </a:spcBef>
            </a:pPr>
            <a:r>
              <a:rPr sz="1200" spc="-5" dirty="0">
                <a:latin typeface="Gill Sans"/>
                <a:cs typeface="Gill Sans"/>
              </a:rPr>
              <a:t>Polígono</a:t>
            </a:r>
            <a:r>
              <a:rPr sz="1200" spc="-100" dirty="0">
                <a:latin typeface="Gill Sans"/>
                <a:cs typeface="Gill Sans"/>
              </a:rPr>
              <a:t> </a:t>
            </a:r>
            <a:r>
              <a:rPr sz="1200" dirty="0">
                <a:latin typeface="Gill Sans"/>
                <a:cs typeface="Gill Sans"/>
              </a:rPr>
              <a:t>190</a:t>
            </a:r>
          </a:p>
          <a:p>
            <a:pPr marL="379095">
              <a:lnSpc>
                <a:spcPct val="100000"/>
              </a:lnSpc>
              <a:spcBef>
                <a:spcPts val="845"/>
              </a:spcBef>
            </a:pPr>
            <a:r>
              <a:rPr sz="1200" spc="-5" dirty="0">
                <a:latin typeface="Gill Sans"/>
                <a:cs typeface="Gill Sans"/>
              </a:rPr>
              <a:t>Polígono</a:t>
            </a:r>
            <a:r>
              <a:rPr sz="1200" spc="-100" dirty="0">
                <a:latin typeface="Gill Sans"/>
                <a:cs typeface="Gill Sans"/>
              </a:rPr>
              <a:t> </a:t>
            </a:r>
            <a:r>
              <a:rPr sz="1200" dirty="0">
                <a:latin typeface="Gill Sans"/>
                <a:cs typeface="Gill Sans"/>
              </a:rPr>
              <a:t>191</a:t>
            </a:r>
          </a:p>
        </p:txBody>
      </p:sp>
      <p:sp>
        <p:nvSpPr>
          <p:cNvPr id="16" name="object 9">
            <a:extLst>
              <a:ext uri="{FF2B5EF4-FFF2-40B4-BE49-F238E27FC236}">
                <a16:creationId xmlns:a16="http://schemas.microsoft.com/office/drawing/2014/main" xmlns="" id="{FA86FB35-8C02-4F1E-8E24-5BBB082A8D4A}"/>
              </a:ext>
            </a:extLst>
          </p:cNvPr>
          <p:cNvSpPr txBox="1">
            <a:spLocks noGrp="1"/>
          </p:cNvSpPr>
          <p:nvPr>
            <p:ph type="title"/>
          </p:nvPr>
        </p:nvSpPr>
        <p:spPr>
          <a:xfrm>
            <a:off x="429013" y="347012"/>
            <a:ext cx="5309178" cy="731824"/>
          </a:xfrm>
          <a:prstGeom prst="rect">
            <a:avLst/>
          </a:prstGeom>
        </p:spPr>
        <p:txBody>
          <a:bodyPr vert="horz" wrap="square" lIns="0" tIns="12700" rIns="0" bIns="0" rtlCol="0">
            <a:spAutoFit/>
          </a:bodyPr>
          <a:lstStyle/>
          <a:p>
            <a:pPr marL="12700">
              <a:lnSpc>
                <a:spcPts val="2840"/>
              </a:lnSpc>
              <a:spcBef>
                <a:spcPts val="100"/>
              </a:spcBef>
            </a:pPr>
            <a:r>
              <a:rPr lang="es-MX" sz="2400" spc="-5" dirty="0">
                <a:latin typeface="Gill Sans"/>
                <a:cs typeface="Gill Sans"/>
              </a:rPr>
              <a:t>Actores Obras </a:t>
            </a:r>
            <a:r>
              <a:rPr lang="es-MX" sz="2400" dirty="0">
                <a:latin typeface="Gill Sans"/>
                <a:cs typeface="Gill Sans"/>
              </a:rPr>
              <a:t>de</a:t>
            </a:r>
            <a:r>
              <a:rPr lang="es-MX" sz="2400" spc="-20" dirty="0">
                <a:latin typeface="Gill Sans"/>
                <a:cs typeface="Gill Sans"/>
              </a:rPr>
              <a:t> </a:t>
            </a:r>
            <a:r>
              <a:rPr lang="es-MX" sz="2400" dirty="0">
                <a:latin typeface="Gill Sans"/>
                <a:cs typeface="Gill Sans"/>
              </a:rPr>
              <a:t>Mitigación</a:t>
            </a:r>
            <a:r>
              <a:rPr lang="es-MX" dirty="0">
                <a:latin typeface="Gill Sans"/>
                <a:cs typeface="Gill Sans"/>
              </a:rPr>
              <a:t/>
            </a:r>
            <a:br>
              <a:rPr lang="es-MX" dirty="0">
                <a:latin typeface="Gill Sans"/>
                <a:cs typeface="Gill Sans"/>
              </a:rPr>
            </a:br>
            <a:r>
              <a:rPr lang="es-MX" sz="2000" spc="-5" dirty="0">
                <a:latin typeface="Gill Sans"/>
                <a:cs typeface="Gill Sans"/>
              </a:rPr>
              <a:t>Preservación de Lagunas Subsidiarias</a:t>
            </a:r>
            <a:endParaRPr sz="2000" dirty="0">
              <a:latin typeface="Gill Sans"/>
              <a:cs typeface="Gill Sans"/>
            </a:endParaRPr>
          </a:p>
        </p:txBody>
      </p:sp>
      <p:sp>
        <p:nvSpPr>
          <p:cNvPr id="13"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320993227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9">
            <a:extLst>
              <a:ext uri="{FF2B5EF4-FFF2-40B4-BE49-F238E27FC236}">
                <a16:creationId xmlns:a16="http://schemas.microsoft.com/office/drawing/2014/main" xmlns="" id="{D2681365-C1E8-492F-8DFF-C5B520E0F6E7}"/>
              </a:ext>
            </a:extLst>
          </p:cNvPr>
          <p:cNvSpPr txBox="1">
            <a:spLocks noGrp="1"/>
          </p:cNvSpPr>
          <p:nvPr>
            <p:ph type="title"/>
          </p:nvPr>
        </p:nvSpPr>
        <p:spPr>
          <a:xfrm>
            <a:off x="429013" y="347012"/>
            <a:ext cx="5309178" cy="731824"/>
          </a:xfrm>
          <a:prstGeom prst="rect">
            <a:avLst/>
          </a:prstGeom>
        </p:spPr>
        <p:txBody>
          <a:bodyPr vert="horz" wrap="square" lIns="0" tIns="12700" rIns="0" bIns="0" rtlCol="0">
            <a:spAutoFit/>
          </a:bodyPr>
          <a:lstStyle/>
          <a:p>
            <a:pPr marL="12700">
              <a:lnSpc>
                <a:spcPts val="2840"/>
              </a:lnSpc>
              <a:spcBef>
                <a:spcPts val="100"/>
              </a:spcBef>
            </a:pPr>
            <a:r>
              <a:rPr lang="es-MX" sz="2400" spc="-5" dirty="0">
                <a:latin typeface="Gill Sans"/>
                <a:cs typeface="Gill Sans"/>
              </a:rPr>
              <a:t>Actores Obras </a:t>
            </a:r>
            <a:r>
              <a:rPr lang="es-MX" sz="2400" dirty="0">
                <a:latin typeface="Gill Sans"/>
                <a:cs typeface="Gill Sans"/>
              </a:rPr>
              <a:t>de</a:t>
            </a:r>
            <a:r>
              <a:rPr lang="es-MX" sz="2400" spc="-20" dirty="0">
                <a:latin typeface="Gill Sans"/>
                <a:cs typeface="Gill Sans"/>
              </a:rPr>
              <a:t> </a:t>
            </a:r>
            <a:r>
              <a:rPr lang="es-MX" sz="2400" dirty="0">
                <a:latin typeface="Gill Sans"/>
                <a:cs typeface="Gill Sans"/>
              </a:rPr>
              <a:t>Mitigación</a:t>
            </a:r>
            <a:r>
              <a:rPr lang="es-MX" dirty="0">
                <a:latin typeface="Gill Sans"/>
                <a:cs typeface="Gill Sans"/>
              </a:rPr>
              <a:t/>
            </a:r>
            <a:br>
              <a:rPr lang="es-MX" dirty="0">
                <a:latin typeface="Gill Sans"/>
                <a:cs typeface="Gill Sans"/>
              </a:rPr>
            </a:br>
            <a:r>
              <a:rPr lang="es-MX" sz="2000" spc="-5" dirty="0">
                <a:latin typeface="Gill Sans"/>
                <a:cs typeface="Gill Sans"/>
              </a:rPr>
              <a:t>Preservación de Lagunas Subsidiarias</a:t>
            </a:r>
            <a:endParaRPr sz="2000" dirty="0">
              <a:latin typeface="Gill Sans"/>
              <a:cs typeface="Gill Sans"/>
            </a:endParaRPr>
          </a:p>
        </p:txBody>
      </p:sp>
      <p:graphicFrame>
        <p:nvGraphicFramePr>
          <p:cNvPr id="2" name="Tabla 1"/>
          <p:cNvGraphicFramePr>
            <a:graphicFrameLocks noGrp="1"/>
          </p:cNvGraphicFramePr>
          <p:nvPr>
            <p:extLst>
              <p:ext uri="{D42A27DB-BD31-4B8C-83A1-F6EECF244321}">
                <p14:modId xmlns:p14="http://schemas.microsoft.com/office/powerpoint/2010/main" val="879407324"/>
              </p:ext>
            </p:extLst>
          </p:nvPr>
        </p:nvGraphicFramePr>
        <p:xfrm>
          <a:off x="2603500" y="2693815"/>
          <a:ext cx="3937000" cy="1373648"/>
        </p:xfrm>
        <a:graphic>
          <a:graphicData uri="http://schemas.openxmlformats.org/drawingml/2006/table">
            <a:tbl>
              <a:tblPr>
                <a:tableStyleId>{9D7B26C5-4107-4FEC-AEDC-1716B250A1EF}</a:tableStyleId>
              </a:tblPr>
              <a:tblGrid>
                <a:gridCol w="3937000">
                  <a:extLst>
                    <a:ext uri="{9D8B030D-6E8A-4147-A177-3AD203B41FA5}">
                      <a16:colId xmlns:a16="http://schemas.microsoft.com/office/drawing/2014/main" xmlns="" val="20000"/>
                    </a:ext>
                  </a:extLst>
                </a:gridCol>
              </a:tblGrid>
              <a:tr h="343412">
                <a:tc>
                  <a:txBody>
                    <a:bodyPr/>
                    <a:lstStyle/>
                    <a:p>
                      <a:pPr algn="ctr" fontAlgn="ctr"/>
                      <a:r>
                        <a:rPr lang="es-ES" sz="1400" u="none" strike="noStrike" dirty="0">
                          <a:effectLst/>
                          <a:latin typeface="Gill Sans"/>
                          <a:cs typeface="Gill Sans"/>
                        </a:rPr>
                        <a:t>GRUPO SADASI</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0"/>
                  </a:ext>
                </a:extLst>
              </a:tr>
              <a:tr h="343412">
                <a:tc>
                  <a:txBody>
                    <a:bodyPr/>
                    <a:lstStyle/>
                    <a:p>
                      <a:pPr algn="ctr" fontAlgn="ctr"/>
                      <a:r>
                        <a:rPr lang="es-ES" sz="1400" u="none" strike="noStrike" dirty="0">
                          <a:effectLst/>
                          <a:latin typeface="Gill Sans"/>
                          <a:cs typeface="Gill Sans"/>
                        </a:rPr>
                        <a:t>CONSTRUCCIONES ARYVE, S.A. DE C.V.</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1"/>
                  </a:ext>
                </a:extLst>
              </a:tr>
              <a:tr h="343412">
                <a:tc>
                  <a:txBody>
                    <a:bodyPr/>
                    <a:lstStyle/>
                    <a:p>
                      <a:pPr algn="ctr" fontAlgn="ctr"/>
                      <a:r>
                        <a:rPr lang="es-ES" sz="1400" u="none" strike="noStrike" dirty="0">
                          <a:effectLst/>
                          <a:latin typeface="Gill Sans"/>
                          <a:cs typeface="Gill Sans"/>
                        </a:rPr>
                        <a:t>GRUPO ALIANZA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2"/>
                  </a:ext>
                </a:extLst>
              </a:tr>
              <a:tr h="343412">
                <a:tc>
                  <a:txBody>
                    <a:bodyPr/>
                    <a:lstStyle/>
                    <a:p>
                      <a:pPr algn="ctr" fontAlgn="ctr"/>
                      <a:r>
                        <a:rPr lang="es-ES" sz="1400" u="none" strike="noStrike" dirty="0">
                          <a:effectLst/>
                          <a:latin typeface="Gill Sans"/>
                          <a:cs typeface="Gill Sans"/>
                        </a:rPr>
                        <a:t>GRUPO RUBA</a:t>
                      </a:r>
                      <a:endParaRPr lang="es-ES" sz="1400" b="0" i="0" u="none" strike="noStrike" dirty="0">
                        <a:solidFill>
                          <a:srgbClr val="000000"/>
                        </a:solidFill>
                        <a:effectLst/>
                        <a:latin typeface="Gill Sans"/>
                        <a:cs typeface="Gill Sans"/>
                      </a:endParaRPr>
                    </a:p>
                  </a:txBody>
                  <a:tcPr marL="12700" marR="12700" marT="12700" marB="0" anchor="ctr"/>
                </a:tc>
                <a:extLst>
                  <a:ext uri="{0D108BD9-81ED-4DB2-BD59-A6C34878D82A}">
                    <a16:rowId xmlns:a16="http://schemas.microsoft.com/office/drawing/2014/main" xmlns="" val="10003"/>
                  </a:ext>
                </a:extLst>
              </a:tr>
            </a:tbl>
          </a:graphicData>
        </a:graphic>
      </p:graphicFrame>
      <p:sp>
        <p:nvSpPr>
          <p:cNvPr id="4" name="object 4">
            <a:extLst>
              <a:ext uri="{FF2B5EF4-FFF2-40B4-BE49-F238E27FC236}">
                <a16:creationId xmlns:a16="http://schemas.microsoft.com/office/drawing/2014/main" xmlns="" id="{739FE208-467B-4300-83BD-9C36234FBD50}"/>
              </a:ext>
            </a:extLst>
          </p:cNvPr>
          <p:cNvSpPr txBox="1"/>
          <p:nvPr/>
        </p:nvSpPr>
        <p:spPr>
          <a:xfrm>
            <a:off x="159026" y="6360890"/>
            <a:ext cx="8812957" cy="443070"/>
          </a:xfrm>
          <a:prstGeom prst="rect">
            <a:avLst/>
          </a:prstGeom>
        </p:spPr>
        <p:txBody>
          <a:bodyPr vert="horz" wrap="square" lIns="0" tIns="12065" rIns="0" bIns="0" rtlCol="0">
            <a:spAutoFit/>
          </a:bodyPr>
          <a:lstStyle/>
          <a:p>
            <a:pPr marL="298450" indent="-285750">
              <a:lnSpc>
                <a:spcPct val="100000"/>
              </a:lnSpc>
              <a:spcBef>
                <a:spcPts val="95"/>
              </a:spcBef>
              <a:buFontTx/>
              <a:buChar char="•"/>
              <a:tabLst>
                <a:tab pos="354965" algn="l"/>
              </a:tabLst>
            </a:pPr>
            <a:r>
              <a:rPr lang="es-MX" sz="1400" spc="-5" dirty="0">
                <a:latin typeface="Gill Sans"/>
                <a:cs typeface="Gill Sans"/>
              </a:rPr>
              <a:t>Esta información podría verse modificada, toda vez que el portafolio total de Ciudad Juárez no se encuentra georeferenciado. Por lo que el listado de los participantes en esta solución podría variar.  </a:t>
            </a:r>
            <a:endParaRPr sz="1400" dirty="0">
              <a:latin typeface="Gill Sans"/>
              <a:cs typeface="Gill Sans"/>
            </a:endParaRPr>
          </a:p>
        </p:txBody>
      </p:sp>
    </p:spTree>
    <p:extLst>
      <p:ext uri="{BB962C8B-B14F-4D97-AF65-F5344CB8AC3E}">
        <p14:creationId xmlns:p14="http://schemas.microsoft.com/office/powerpoint/2010/main" val="295721803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0847" y="3279058"/>
            <a:ext cx="7108822" cy="523220"/>
          </a:xfrm>
          <a:prstGeom prst="rect">
            <a:avLst/>
          </a:prstGeom>
          <a:noFill/>
        </p:spPr>
        <p:txBody>
          <a:bodyPr wrap="square">
            <a:spAutoFit/>
          </a:bodyPr>
          <a:lstStyle/>
          <a:p>
            <a:pPr>
              <a:defRPr/>
            </a:pPr>
            <a:r>
              <a:rPr lang="es-MX" sz="2800" dirty="0">
                <a:solidFill>
                  <a:schemeClr val="bg1">
                    <a:lumMod val="50000"/>
                  </a:schemeClr>
                </a:solidFill>
                <a:latin typeface="Gill Sans MT" panose="020B0502020104020203" pitchFamily="34" charset="0"/>
                <a:ea typeface="ＭＳ Ｐゴシック" pitchFamily="-109" charset="-128"/>
              </a:rPr>
              <a:t>Estrategia inicial</a:t>
            </a:r>
          </a:p>
        </p:txBody>
      </p:sp>
    </p:spTree>
    <p:extLst>
      <p:ext uri="{BB962C8B-B14F-4D97-AF65-F5344CB8AC3E}">
        <p14:creationId xmlns:p14="http://schemas.microsoft.com/office/powerpoint/2010/main" val="145830319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es-MX" sz="2400" spc="-5" dirty="0">
                <a:latin typeface="Gill Sans"/>
                <a:cs typeface="Gill Sans"/>
              </a:rPr>
              <a:t>Estrategia</a:t>
            </a:r>
            <a:r>
              <a:rPr lang="es-MX" dirty="0">
                <a:solidFill>
                  <a:schemeClr val="bg1">
                    <a:lumMod val="50000"/>
                  </a:schemeClr>
                </a:solidFill>
                <a:latin typeface="Gill Sans"/>
                <a:ea typeface="ＭＳ Ｐゴシック" pitchFamily="-109" charset="-128"/>
                <a:cs typeface="Gill Sans"/>
              </a:rPr>
              <a:t> </a:t>
            </a:r>
            <a:r>
              <a:rPr lang="es-MX" sz="2400" spc="-5" dirty="0">
                <a:latin typeface="Gill Sans"/>
                <a:cs typeface="Gill Sans"/>
              </a:rPr>
              <a:t>inicial</a:t>
            </a:r>
          </a:p>
        </p:txBody>
      </p:sp>
      <p:sp>
        <p:nvSpPr>
          <p:cNvPr id="3" name="Marcador de contenido 2"/>
          <p:cNvSpPr>
            <a:spLocks noGrp="1"/>
          </p:cNvSpPr>
          <p:nvPr>
            <p:ph idx="1"/>
          </p:nvPr>
        </p:nvSpPr>
        <p:spPr>
          <a:xfrm>
            <a:off x="457200" y="1388168"/>
            <a:ext cx="8229600" cy="4525963"/>
          </a:xfrm>
        </p:spPr>
        <p:txBody>
          <a:bodyPr/>
          <a:lstStyle/>
          <a:p>
            <a:pPr marL="514350" indent="-514350">
              <a:buFont typeface="+mj-lt"/>
              <a:buAutoNum type="arabicPeriod"/>
            </a:pPr>
            <a:r>
              <a:rPr lang="es-ES" sz="1600" dirty="0">
                <a:latin typeface="Gill Sans"/>
                <a:cs typeface="Gill Sans"/>
              </a:rPr>
              <a:t>Que se den por enterados del informe final, validado y cerrado del estudio realizado por la Universidad Autónoma de Ciudad Juárez y validado por el CENAPRED y no existe interpretación sobre las zonas consideradas con riesgo medio, alto y muy alto.</a:t>
            </a:r>
          </a:p>
          <a:p>
            <a:pPr marL="514350" indent="-514350">
              <a:buFont typeface="+mj-lt"/>
              <a:buAutoNum type="arabicPeriod"/>
            </a:pPr>
            <a:r>
              <a:rPr lang="es-ES" sz="1600" dirty="0">
                <a:latin typeface="Gill Sans"/>
                <a:cs typeface="Gill Sans"/>
              </a:rPr>
              <a:t>Con base en el estudio se instruirá a la Administración cerrar en su totalidad el proceso de originación de Créditos de vivienda nueva, usada y recuperada, que se ubiquen dentro de los polígonos con riesgo medio, alto y muy alto, hasta que se realicen las obras de mitigación correspondientes y se remodele el comportamiento del agua. La apertura del proceso de originación se celebrará únicamente y siempre y cuando se encuentren fuera de las lagunas subsidiarias y se realicen las correspondientes obras de mitigación por los desarrolladores, de acuerdo a su licencia de construcción, estén o no municipalizadas y cumplan con las especificaciones técnicas y de funcionalidad.</a:t>
            </a:r>
          </a:p>
          <a:p>
            <a:pPr marL="914400" lvl="1" indent="-514350">
              <a:buFont typeface="+mj-lt"/>
              <a:buAutoNum type="arabicPeriod"/>
            </a:pPr>
            <a:r>
              <a:rPr lang="es-ES" sz="1200" dirty="0">
                <a:latin typeface="Gill Sans"/>
                <a:cs typeface="Gill Sans"/>
              </a:rPr>
              <a:t>Más adelante se propondrá un calendario de reuniones para clarificar las dudas, de manera individual, sobre los polígonos, reservas y ofertas que se encuentran en zona de riesgo medio, alto y muy alto. </a:t>
            </a:r>
          </a:p>
          <a:p>
            <a:pPr marL="514350" indent="-514350">
              <a:buFont typeface="+mj-lt"/>
              <a:buAutoNum type="arabicPeriod"/>
            </a:pPr>
            <a:r>
              <a:rPr lang="es-ES" sz="1600" dirty="0">
                <a:latin typeface="Gill Sans"/>
                <a:cs typeface="Gill Sans"/>
              </a:rPr>
              <a:t>Toda vez que el Estudio </a:t>
            </a:r>
            <a:r>
              <a:rPr lang="es-ES" sz="1600" dirty="0" smtClean="0">
                <a:latin typeface="Gill Sans"/>
                <a:cs typeface="Gill Sans"/>
              </a:rPr>
              <a:t>Hidrol</a:t>
            </a:r>
            <a:r>
              <a:rPr lang="es-ES" sz="1600" dirty="0" smtClean="0">
                <a:latin typeface="Gill Sans"/>
                <a:cs typeface="Gill Sans"/>
              </a:rPr>
              <a:t>ógico e Hidráulico de la cuenca de “El Barreal” </a:t>
            </a:r>
            <a:r>
              <a:rPr lang="es-ES" sz="1600" dirty="0" smtClean="0">
                <a:latin typeface="Gill Sans"/>
                <a:cs typeface="Gill Sans"/>
              </a:rPr>
              <a:t>realizado </a:t>
            </a:r>
            <a:r>
              <a:rPr lang="es-ES" sz="1600" dirty="0">
                <a:latin typeface="Gill Sans"/>
                <a:cs typeface="Gill Sans"/>
              </a:rPr>
              <a:t>por </a:t>
            </a:r>
            <a:r>
              <a:rPr lang="es-ES" sz="1600" dirty="0" smtClean="0">
                <a:latin typeface="Gill Sans"/>
                <a:cs typeface="Gill Sans"/>
              </a:rPr>
              <a:t>la Universidad de Ciudad Ju</a:t>
            </a:r>
            <a:r>
              <a:rPr lang="es-ES" sz="1600" dirty="0" smtClean="0">
                <a:latin typeface="Gill Sans"/>
                <a:cs typeface="Gill Sans"/>
              </a:rPr>
              <a:t>árez </a:t>
            </a:r>
            <a:r>
              <a:rPr lang="es-ES" sz="1600" dirty="0" smtClean="0">
                <a:latin typeface="Gill Sans"/>
                <a:cs typeface="Gill Sans"/>
              </a:rPr>
              <a:t> </a:t>
            </a:r>
            <a:r>
              <a:rPr lang="es-ES" sz="1600" dirty="0">
                <a:latin typeface="Gill Sans"/>
                <a:cs typeface="Gill Sans"/>
              </a:rPr>
              <a:t>y validado por </a:t>
            </a:r>
            <a:r>
              <a:rPr lang="es-ES" sz="1600" dirty="0" smtClean="0">
                <a:latin typeface="Gill Sans"/>
                <a:cs typeface="Gill Sans"/>
              </a:rPr>
              <a:t>CENAPRED </a:t>
            </a:r>
            <a:r>
              <a:rPr lang="es-ES" sz="1600" dirty="0">
                <a:latin typeface="Gill Sans"/>
                <a:cs typeface="Gill Sans"/>
              </a:rPr>
              <a:t>ya fue entregado al Gobierno del Estado de Chihuahua y al Municipio de Juárez, y con base en sus obligaciones que les establece la Constitución Federal se incorporará a dichas autoridades locales a que participen en la solución y apoyo en obras y recursos para la cuenca de “El Barreal”; para tales efectos, se promoverá la suscripción de un Convenio entre los tres órdenes de gobierno. </a:t>
            </a:r>
          </a:p>
        </p:txBody>
      </p:sp>
    </p:spTree>
    <p:extLst>
      <p:ext uri="{BB962C8B-B14F-4D97-AF65-F5344CB8AC3E}">
        <p14:creationId xmlns:p14="http://schemas.microsoft.com/office/powerpoint/2010/main" val="113760498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514350" indent="-514350" algn="just">
              <a:buFont typeface="+mj-lt"/>
              <a:buAutoNum type="arabicPeriod" startAt="4"/>
            </a:pPr>
            <a:r>
              <a:rPr lang="es-MX" sz="1600" dirty="0">
                <a:solidFill>
                  <a:srgbClr val="000000"/>
                </a:solidFill>
                <a:latin typeface="Gill Sans"/>
              </a:rPr>
              <a:t>Se propondrá que se incremente la cobertura del Seguro de Daños ante Desastres Naturales para todas las viviendas con crédito vigente o vencido, así como viviendas recuperadas que con base a su georreferencia se encuentren e</a:t>
            </a:r>
            <a:r>
              <a:rPr lang="es-ES" sz="1600" dirty="0">
                <a:solidFill>
                  <a:srgbClr val="000000"/>
                </a:solidFill>
                <a:latin typeface="Gill Sans"/>
              </a:rPr>
              <a:t>n los polígonos con riesgo medio, alto y muy alto, a excepción de los ubicados en lagunas subsidiarias.</a:t>
            </a:r>
          </a:p>
          <a:p>
            <a:pPr marL="514350" indent="-514350" algn="just">
              <a:buFont typeface="+mj-lt"/>
              <a:buAutoNum type="arabicPeriod" startAt="4"/>
            </a:pPr>
            <a:r>
              <a:rPr lang="es-ES" sz="1600" dirty="0" smtClean="0">
                <a:solidFill>
                  <a:srgbClr val="000000"/>
                </a:solidFill>
                <a:latin typeface="Gill Sans"/>
                <a:cs typeface="Gill Sans"/>
              </a:rPr>
              <a:t>A </a:t>
            </a:r>
            <a:r>
              <a:rPr lang="es-ES" sz="1600" dirty="0">
                <a:solidFill>
                  <a:srgbClr val="000000"/>
                </a:solidFill>
                <a:latin typeface="Gill Sans"/>
                <a:cs typeface="Gill Sans"/>
              </a:rPr>
              <a:t>fin de </a:t>
            </a:r>
            <a:r>
              <a:rPr lang="es-ES" sz="1600" dirty="0" err="1">
                <a:solidFill>
                  <a:srgbClr val="000000"/>
                </a:solidFill>
                <a:latin typeface="Gill Sans"/>
                <a:cs typeface="Gill Sans"/>
              </a:rPr>
              <a:t>georreferenciar</a:t>
            </a:r>
            <a:r>
              <a:rPr lang="es-ES" sz="1600" dirty="0">
                <a:solidFill>
                  <a:srgbClr val="000000"/>
                </a:solidFill>
                <a:latin typeface="Gill Sans"/>
                <a:cs typeface="Gill Sans"/>
              </a:rPr>
              <a:t> la totalidad del portafolio hipotecario, en virtud de que se encuentra pendiente de </a:t>
            </a:r>
            <a:r>
              <a:rPr lang="es-ES" sz="1600" dirty="0" err="1">
                <a:solidFill>
                  <a:srgbClr val="000000"/>
                </a:solidFill>
                <a:latin typeface="Gill Sans"/>
                <a:cs typeface="Gill Sans"/>
              </a:rPr>
              <a:t>georreferenciar</a:t>
            </a:r>
            <a:r>
              <a:rPr lang="es-ES" sz="1600" dirty="0">
                <a:solidFill>
                  <a:srgbClr val="000000"/>
                </a:solidFill>
                <a:latin typeface="Gill Sans"/>
                <a:cs typeface="Gill Sans"/>
              </a:rPr>
              <a:t> 80 mil viviendas se solicitará recursos para dicho </a:t>
            </a:r>
            <a:r>
              <a:rPr lang="es-ES" sz="1600" dirty="0" smtClean="0">
                <a:solidFill>
                  <a:srgbClr val="000000"/>
                </a:solidFill>
                <a:latin typeface="Gill Sans"/>
                <a:cs typeface="Gill Sans"/>
              </a:rPr>
              <a:t>fin </a:t>
            </a:r>
            <a:r>
              <a:rPr lang="es-ES" sz="1600" dirty="0">
                <a:solidFill>
                  <a:srgbClr val="000000"/>
                </a:solidFill>
                <a:latin typeface="Gill Sans"/>
              </a:rPr>
              <a:t>y se </a:t>
            </a:r>
            <a:r>
              <a:rPr lang="es-MX" sz="1600" dirty="0">
                <a:solidFill>
                  <a:srgbClr val="000000"/>
                </a:solidFill>
                <a:latin typeface="Gill Sans"/>
              </a:rPr>
              <a:t>puedan tomar acciones en base al cruce realizado con los mapas de riesgo cargados en la RUV y a su vez puedan ser clasificadas y resueltas conforme al presente documento</a:t>
            </a:r>
            <a:r>
              <a:rPr lang="es-MX" sz="1600" dirty="0" smtClean="0">
                <a:solidFill>
                  <a:srgbClr val="000000"/>
                </a:solidFill>
                <a:latin typeface="Gill Sans"/>
              </a:rPr>
              <a:t>.</a:t>
            </a:r>
            <a:endParaRPr lang="es-ES" sz="1600" dirty="0">
              <a:solidFill>
                <a:srgbClr val="000000"/>
              </a:solidFill>
              <a:latin typeface="Gill Sans"/>
              <a:cs typeface="Gill Sans"/>
            </a:endParaRPr>
          </a:p>
          <a:p>
            <a:pPr marL="514350" indent="-514350" algn="just">
              <a:buFont typeface="+mj-lt"/>
              <a:buAutoNum type="arabicPeriod" startAt="4"/>
            </a:pPr>
            <a:r>
              <a:rPr lang="es-ES" sz="1600" dirty="0">
                <a:solidFill>
                  <a:srgbClr val="000000"/>
                </a:solidFill>
                <a:latin typeface="Gill Sans"/>
                <a:cs typeface="Gill Sans"/>
              </a:rPr>
              <a:t>La Subdirección General de Administración de Cartera revirtió las adjudicaciones por subasta de viviendas recuperadas en la Cuenca de “El Barreal”, reintegrando las inversiones correspondientes a los adjudicatarios.</a:t>
            </a:r>
          </a:p>
          <a:p>
            <a:pPr marL="514350" indent="-514350" algn="just">
              <a:buFont typeface="+mj-lt"/>
              <a:buAutoNum type="arabicPeriod" startAt="4"/>
            </a:pPr>
            <a:r>
              <a:rPr lang="es-ES" sz="1600" dirty="0">
                <a:solidFill>
                  <a:srgbClr val="000000"/>
                </a:solidFill>
                <a:latin typeface="Gill Sans"/>
                <a:cs typeface="Gill Sans"/>
              </a:rPr>
              <a:t>Se quebrantará los créditos activos localizados en las zonas de Lagunas </a:t>
            </a:r>
            <a:r>
              <a:rPr lang="es-ES" sz="1600" dirty="0" smtClean="0">
                <a:solidFill>
                  <a:srgbClr val="000000"/>
                </a:solidFill>
                <a:latin typeface="Gill Sans"/>
                <a:cs typeface="Gill Sans"/>
              </a:rPr>
              <a:t>Subsidiarias </a:t>
            </a:r>
            <a:r>
              <a:rPr lang="es-ES" sz="1600" dirty="0">
                <a:solidFill>
                  <a:srgbClr val="000000"/>
                </a:solidFill>
                <a:latin typeface="Gill Sans"/>
                <a:cs typeface="Gill Sans"/>
              </a:rPr>
              <a:t>y se propondrán acciones para dar solución de vivienda a los afectados. Posteriormente el Instituto procederá a la demolición de las mismas</a:t>
            </a:r>
            <a:r>
              <a:rPr lang="es-ES" sz="1600" dirty="0" smtClean="0">
                <a:solidFill>
                  <a:srgbClr val="000000"/>
                </a:solidFill>
                <a:latin typeface="Gill Sans"/>
                <a:cs typeface="Gill Sans"/>
              </a:rPr>
              <a:t>.</a:t>
            </a:r>
            <a:endParaRPr lang="es-ES" sz="1600" dirty="0">
              <a:solidFill>
                <a:srgbClr val="000000"/>
              </a:solidFill>
              <a:latin typeface="Gill Sans"/>
              <a:cs typeface="Gill Sans"/>
            </a:endParaRPr>
          </a:p>
          <a:p>
            <a:pPr marL="514350" indent="-514350" algn="just">
              <a:buFont typeface="+mj-lt"/>
              <a:buAutoNum type="arabicPeriod" startAt="4"/>
            </a:pPr>
            <a:r>
              <a:rPr lang="es-ES" sz="1600" dirty="0">
                <a:solidFill>
                  <a:srgbClr val="000000"/>
                </a:solidFill>
                <a:latin typeface="Gill Sans"/>
                <a:cs typeface="Gill Sans"/>
              </a:rPr>
              <a:t>Se propondrá la elaboración de un </a:t>
            </a:r>
            <a:r>
              <a:rPr lang="es-ES" sz="1600" dirty="0" smtClean="0">
                <a:solidFill>
                  <a:srgbClr val="000000"/>
                </a:solidFill>
                <a:latin typeface="Gill Sans"/>
                <a:cs typeface="Gill Sans"/>
              </a:rPr>
              <a:t>mecanismo administrativo con </a:t>
            </a:r>
            <a:r>
              <a:rPr lang="es-ES" sz="1600" dirty="0">
                <a:solidFill>
                  <a:srgbClr val="000000"/>
                </a:solidFill>
                <a:latin typeface="Gill Sans"/>
                <a:cs typeface="Gill Sans"/>
              </a:rPr>
              <a:t>el fin de administrar las aportaciones destinadas a proyectos ejecutivos, obras de mitigación, verificación y remodelado. </a:t>
            </a:r>
          </a:p>
          <a:p>
            <a:pPr marL="514350" indent="-514350" algn="just">
              <a:buFont typeface="+mj-lt"/>
              <a:buAutoNum type="arabicPeriod" startAt="4"/>
            </a:pPr>
            <a:endParaRPr lang="es-ES" sz="1600" dirty="0">
              <a:latin typeface="Gill Sans"/>
              <a:cs typeface="Gill Sans"/>
            </a:endParaRPr>
          </a:p>
          <a:p>
            <a:pPr>
              <a:buFont typeface="+mj-lt"/>
              <a:buAutoNum type="arabicPeriod" startAt="4"/>
            </a:pPr>
            <a:endParaRPr lang="es-ES" sz="1600" dirty="0"/>
          </a:p>
        </p:txBody>
      </p:sp>
      <p:sp>
        <p:nvSpPr>
          <p:cNvPr id="4" name="Título 1"/>
          <p:cNvSpPr>
            <a:spLocks noGrp="1"/>
          </p:cNvSpPr>
          <p:nvPr>
            <p:ph type="title"/>
          </p:nvPr>
        </p:nvSpPr>
        <p:spPr>
          <a:xfrm>
            <a:off x="457200" y="274638"/>
            <a:ext cx="5562600" cy="631825"/>
          </a:xfrm>
        </p:spPr>
        <p:txBody>
          <a:bodyPr/>
          <a:lstStyle/>
          <a:p>
            <a:pPr>
              <a:defRPr/>
            </a:pPr>
            <a:r>
              <a:rPr lang="es-MX" sz="2400" spc="-5" dirty="0">
                <a:latin typeface="Gill Sans"/>
                <a:cs typeface="Gill Sans"/>
              </a:rPr>
              <a:t>Estrategia</a:t>
            </a:r>
            <a:r>
              <a:rPr lang="es-MX" dirty="0">
                <a:solidFill>
                  <a:schemeClr val="bg1">
                    <a:lumMod val="50000"/>
                  </a:schemeClr>
                </a:solidFill>
                <a:latin typeface="Gill Sans"/>
                <a:ea typeface="ＭＳ Ｐゴシック" pitchFamily="-109" charset="-128"/>
                <a:cs typeface="Gill Sans"/>
              </a:rPr>
              <a:t> </a:t>
            </a:r>
            <a:r>
              <a:rPr lang="es-MX" sz="2400" spc="-5" dirty="0">
                <a:latin typeface="Gill Sans"/>
                <a:cs typeface="Gill Sans"/>
              </a:rPr>
              <a:t>inicial</a:t>
            </a:r>
          </a:p>
        </p:txBody>
      </p:sp>
    </p:spTree>
    <p:extLst>
      <p:ext uri="{BB962C8B-B14F-4D97-AF65-F5344CB8AC3E}">
        <p14:creationId xmlns:p14="http://schemas.microsoft.com/office/powerpoint/2010/main" val="345042813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514350" indent="-514350" algn="just">
              <a:buFont typeface="+mj-lt"/>
              <a:buAutoNum type="arabicPeriod" startAt="9"/>
            </a:pPr>
            <a:r>
              <a:rPr lang="es-ES" sz="1600" dirty="0">
                <a:solidFill>
                  <a:srgbClr val="000000"/>
                </a:solidFill>
                <a:latin typeface="Gill Sans"/>
                <a:cs typeface="Gill Sans"/>
              </a:rPr>
              <a:t>El INFONAVIT podrá solicitar a su Consejo de Administración la aportación inicial y proporcional que le corresponda en dicho </a:t>
            </a:r>
            <a:r>
              <a:rPr lang="es-ES" sz="1600" dirty="0" smtClean="0">
                <a:solidFill>
                  <a:srgbClr val="000000"/>
                </a:solidFill>
                <a:latin typeface="Gill Sans"/>
                <a:cs typeface="Gill Sans"/>
              </a:rPr>
              <a:t>mecanismo administrativo, </a:t>
            </a:r>
            <a:r>
              <a:rPr lang="es-MX" sz="1600" dirty="0">
                <a:solidFill>
                  <a:srgbClr val="000000"/>
                </a:solidFill>
                <a:latin typeface="Gill Sans"/>
              </a:rPr>
              <a:t>de acuerdo al número de viviendas identificadas en zona de riesgo medio, alto y muy alto, y que tenga solución mediante las medidas de mitigación recomendadas por la CENAPRED, </a:t>
            </a:r>
            <a:r>
              <a:rPr lang="es-ES" sz="1600" dirty="0">
                <a:solidFill>
                  <a:srgbClr val="000000"/>
                </a:solidFill>
                <a:latin typeface="Gill Sans"/>
                <a:cs typeface="Gill Sans"/>
              </a:rPr>
              <a:t>con objeto de propiciar la aportación de todas las partes involucradas para contribuir a la solución de la problemática en cuestión. </a:t>
            </a:r>
          </a:p>
          <a:p>
            <a:pPr marL="514350" indent="-514350" algn="just">
              <a:buFont typeface="+mj-lt"/>
              <a:buAutoNum type="arabicPeriod" startAt="9"/>
            </a:pPr>
            <a:r>
              <a:rPr lang="es-ES" sz="1600" dirty="0">
                <a:solidFill>
                  <a:srgbClr val="000000"/>
                </a:solidFill>
                <a:latin typeface="Gill Sans"/>
                <a:cs typeface="Gill Sans"/>
              </a:rPr>
              <a:t>Se buscará la participación del Gobierno del Estado de Chihuahua y del Ayuntamiento de Juárez en la implementación de todas las medidas que se recomiendan y en el cumplimiento de las diversas disposiciones jurídicas aplicables y en especial del Atlas Nacional de Riesgos por Inundación.</a:t>
            </a:r>
          </a:p>
          <a:p>
            <a:pPr marL="0" indent="0" algn="just">
              <a:buNone/>
            </a:pPr>
            <a:endParaRPr lang="es-ES" sz="1600" dirty="0">
              <a:latin typeface="Gill Sans"/>
              <a:cs typeface="Gill Sans"/>
            </a:endParaRPr>
          </a:p>
          <a:p>
            <a:pPr>
              <a:buFont typeface="+mj-lt"/>
              <a:buAutoNum type="arabicPeriod" startAt="4"/>
            </a:pPr>
            <a:endParaRPr lang="es-ES" sz="1600" dirty="0"/>
          </a:p>
        </p:txBody>
      </p:sp>
      <p:sp>
        <p:nvSpPr>
          <p:cNvPr id="4" name="Título 1"/>
          <p:cNvSpPr>
            <a:spLocks noGrp="1"/>
          </p:cNvSpPr>
          <p:nvPr>
            <p:ph type="title"/>
          </p:nvPr>
        </p:nvSpPr>
        <p:spPr>
          <a:xfrm>
            <a:off x="457200" y="274638"/>
            <a:ext cx="5562600" cy="631825"/>
          </a:xfrm>
        </p:spPr>
        <p:txBody>
          <a:bodyPr/>
          <a:lstStyle/>
          <a:p>
            <a:pPr>
              <a:defRPr/>
            </a:pPr>
            <a:r>
              <a:rPr lang="es-MX" sz="2400" spc="-5" dirty="0">
                <a:latin typeface="Gill Sans"/>
                <a:cs typeface="Gill Sans"/>
              </a:rPr>
              <a:t>Estrategia</a:t>
            </a:r>
            <a:r>
              <a:rPr lang="es-MX" dirty="0">
                <a:solidFill>
                  <a:schemeClr val="bg1">
                    <a:lumMod val="50000"/>
                  </a:schemeClr>
                </a:solidFill>
                <a:latin typeface="Gill Sans"/>
                <a:ea typeface="ＭＳ Ｐゴシック" pitchFamily="-109" charset="-128"/>
                <a:cs typeface="Gill Sans"/>
              </a:rPr>
              <a:t> </a:t>
            </a:r>
            <a:r>
              <a:rPr lang="es-MX" sz="2400" spc="-5" dirty="0">
                <a:latin typeface="Gill Sans"/>
                <a:cs typeface="Gill Sans"/>
              </a:rPr>
              <a:t>inicial</a:t>
            </a:r>
          </a:p>
        </p:txBody>
      </p:sp>
    </p:spTree>
    <p:extLst>
      <p:ext uri="{BB962C8B-B14F-4D97-AF65-F5344CB8AC3E}">
        <p14:creationId xmlns:p14="http://schemas.microsoft.com/office/powerpoint/2010/main" val="393207160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0847" y="3279058"/>
            <a:ext cx="7108822" cy="523220"/>
          </a:xfrm>
          <a:prstGeom prst="rect">
            <a:avLst/>
          </a:prstGeom>
          <a:noFill/>
        </p:spPr>
        <p:txBody>
          <a:bodyPr wrap="square">
            <a:spAutoFit/>
          </a:bodyPr>
          <a:lstStyle/>
          <a:p>
            <a:pPr>
              <a:defRPr/>
            </a:pPr>
            <a:r>
              <a:rPr lang="es-MX" sz="2800" dirty="0">
                <a:solidFill>
                  <a:schemeClr val="bg1">
                    <a:lumMod val="50000"/>
                  </a:schemeClr>
                </a:solidFill>
                <a:latin typeface="Gill Sans"/>
                <a:ea typeface="ＭＳ Ｐゴシック" pitchFamily="-109" charset="-128"/>
                <a:cs typeface="Gill Sans"/>
              </a:rPr>
              <a:t>Estrategia inicial de aportación</a:t>
            </a:r>
          </a:p>
        </p:txBody>
      </p:sp>
    </p:spTree>
    <p:extLst>
      <p:ext uri="{BB962C8B-B14F-4D97-AF65-F5344CB8AC3E}">
        <p14:creationId xmlns:p14="http://schemas.microsoft.com/office/powerpoint/2010/main" val="210506962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upo 28">
            <a:extLst>
              <a:ext uri="{FF2B5EF4-FFF2-40B4-BE49-F238E27FC236}">
                <a16:creationId xmlns:a16="http://schemas.microsoft.com/office/drawing/2014/main" xmlns="" id="{75E9651E-A7E1-48F8-9EA0-D4D6AAD95764}"/>
              </a:ext>
            </a:extLst>
          </p:cNvPr>
          <p:cNvGrpSpPr/>
          <p:nvPr/>
        </p:nvGrpSpPr>
        <p:grpSpPr>
          <a:xfrm>
            <a:off x="6085529" y="1260540"/>
            <a:ext cx="2862700" cy="2577304"/>
            <a:chOff x="6128000" y="1755866"/>
            <a:chExt cx="2862700" cy="1436733"/>
          </a:xfrm>
        </p:grpSpPr>
        <p:sp>
          <p:nvSpPr>
            <p:cNvPr id="45" name="CuadroTexto 44">
              <a:extLst>
                <a:ext uri="{FF2B5EF4-FFF2-40B4-BE49-F238E27FC236}">
                  <a16:creationId xmlns:a16="http://schemas.microsoft.com/office/drawing/2014/main" xmlns="" id="{F6165E5C-0213-4026-B648-D890FF6F90BD}"/>
                </a:ext>
              </a:extLst>
            </p:cNvPr>
            <p:cNvSpPr txBox="1"/>
            <p:nvPr/>
          </p:nvSpPr>
          <p:spPr>
            <a:xfrm>
              <a:off x="6710173" y="1755866"/>
              <a:ext cx="1578634" cy="276999"/>
            </a:xfrm>
            <a:prstGeom prst="rect">
              <a:avLst/>
            </a:prstGeom>
            <a:noFill/>
          </p:spPr>
          <p:txBody>
            <a:bodyPr wrap="square" rtlCol="0">
              <a:spAutoFit/>
            </a:bodyPr>
            <a:lstStyle/>
            <a:p>
              <a:r>
                <a:rPr lang="es-MX" sz="1200" dirty="0">
                  <a:latin typeface="Gill Sans MT" panose="020B0502020104020203" pitchFamily="34" charset="0"/>
                </a:rPr>
                <a:t>Polígonos</a:t>
              </a:r>
              <a:r>
                <a:rPr lang="es-MX" sz="1200" dirty="0"/>
                <a:t> con créditos</a:t>
              </a:r>
            </a:p>
          </p:txBody>
        </p:sp>
        <p:sp>
          <p:nvSpPr>
            <p:cNvPr id="46" name="CuadroTexto 45">
              <a:extLst>
                <a:ext uri="{FF2B5EF4-FFF2-40B4-BE49-F238E27FC236}">
                  <a16:creationId xmlns:a16="http://schemas.microsoft.com/office/drawing/2014/main" xmlns="" id="{CCBD620D-C580-4C6D-B0E4-241F1D635FF4}"/>
                </a:ext>
              </a:extLst>
            </p:cNvPr>
            <p:cNvSpPr txBox="1"/>
            <p:nvPr/>
          </p:nvSpPr>
          <p:spPr>
            <a:xfrm>
              <a:off x="6128000" y="2111697"/>
              <a:ext cx="541124" cy="1080902"/>
            </a:xfrm>
            <a:prstGeom prst="rect">
              <a:avLst/>
            </a:prstGeom>
            <a:noFill/>
          </p:spPr>
          <p:txBody>
            <a:bodyPr wrap="square" rtlCol="0">
              <a:spAutoFit/>
            </a:bodyPr>
            <a:lstStyle/>
            <a:p>
              <a:r>
                <a:rPr lang="es-MX" sz="1200" dirty="0">
                  <a:latin typeface="Gill Sans"/>
                  <a:cs typeface="Gill Sans"/>
                </a:rPr>
                <a:t>2886</a:t>
              </a:r>
            </a:p>
            <a:p>
              <a:r>
                <a:rPr lang="es-MX" sz="1200" dirty="0">
                  <a:latin typeface="Gill Sans"/>
                  <a:cs typeface="Gill Sans"/>
                </a:rPr>
                <a:t>2887</a:t>
              </a:r>
            </a:p>
            <a:p>
              <a:r>
                <a:rPr lang="es-MX" sz="1200" dirty="0">
                  <a:latin typeface="Gill Sans"/>
                  <a:cs typeface="Gill Sans"/>
                </a:rPr>
                <a:t>2890</a:t>
              </a:r>
            </a:p>
            <a:p>
              <a:r>
                <a:rPr lang="es-MX" sz="1200" dirty="0">
                  <a:latin typeface="Gill Sans"/>
                  <a:cs typeface="Gill Sans"/>
                </a:rPr>
                <a:t>2904</a:t>
              </a:r>
            </a:p>
            <a:p>
              <a:r>
                <a:rPr lang="es-MX" sz="1200" dirty="0">
                  <a:latin typeface="Gill Sans"/>
                  <a:cs typeface="Gill Sans"/>
                </a:rPr>
                <a:t>2905</a:t>
              </a:r>
            </a:p>
            <a:p>
              <a:r>
                <a:rPr lang="es-MX" sz="1200" dirty="0">
                  <a:latin typeface="Gill Sans"/>
                  <a:cs typeface="Gill Sans"/>
                </a:rPr>
                <a:t>2906</a:t>
              </a:r>
            </a:p>
            <a:p>
              <a:r>
                <a:rPr lang="es-MX" sz="1200" dirty="0">
                  <a:latin typeface="Gill Sans"/>
                  <a:cs typeface="Gill Sans"/>
                </a:rPr>
                <a:t>2907</a:t>
              </a:r>
            </a:p>
            <a:p>
              <a:r>
                <a:rPr lang="es-MX" sz="1200" dirty="0">
                  <a:latin typeface="Gill Sans"/>
                  <a:cs typeface="Gill Sans"/>
                </a:rPr>
                <a:t>2908</a:t>
              </a:r>
            </a:p>
            <a:p>
              <a:r>
                <a:rPr lang="es-MX" sz="1200" dirty="0">
                  <a:latin typeface="Gill Sans"/>
                  <a:cs typeface="Gill Sans"/>
                </a:rPr>
                <a:t>7289</a:t>
              </a:r>
            </a:p>
            <a:p>
              <a:r>
                <a:rPr lang="es-MX" sz="1200" dirty="0">
                  <a:latin typeface="Gill Sans"/>
                  <a:cs typeface="Gill Sans"/>
                </a:rPr>
                <a:t>7294</a:t>
              </a:r>
            </a:p>
          </p:txBody>
        </p:sp>
        <p:cxnSp>
          <p:nvCxnSpPr>
            <p:cNvPr id="47" name="Conector recto 46">
              <a:extLst>
                <a:ext uri="{FF2B5EF4-FFF2-40B4-BE49-F238E27FC236}">
                  <a16:creationId xmlns:a16="http://schemas.microsoft.com/office/drawing/2014/main" xmlns="" id="{66D55F9B-9F34-4AF0-8C56-FB1343633089}"/>
                </a:ext>
              </a:extLst>
            </p:cNvPr>
            <p:cNvCxnSpPr>
              <a:cxnSpLocks/>
            </p:cNvCxnSpPr>
            <p:nvPr/>
          </p:nvCxnSpPr>
          <p:spPr>
            <a:xfrm>
              <a:off x="6128000" y="2032865"/>
              <a:ext cx="27112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CuadroTexto 47">
              <a:extLst>
                <a:ext uri="{FF2B5EF4-FFF2-40B4-BE49-F238E27FC236}">
                  <a16:creationId xmlns:a16="http://schemas.microsoft.com/office/drawing/2014/main" xmlns="" id="{6C067DE8-3578-40F3-BB8F-104811B18DAB}"/>
                </a:ext>
              </a:extLst>
            </p:cNvPr>
            <p:cNvSpPr txBox="1"/>
            <p:nvPr/>
          </p:nvSpPr>
          <p:spPr>
            <a:xfrm>
              <a:off x="6669124" y="2111262"/>
              <a:ext cx="541124" cy="1080902"/>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7295</a:t>
              </a:r>
            </a:p>
            <a:p>
              <a:r>
                <a:rPr lang="es-MX" dirty="0">
                  <a:latin typeface="Gill Sans"/>
                  <a:cs typeface="Gill Sans"/>
                </a:rPr>
                <a:t>8457</a:t>
              </a:r>
            </a:p>
            <a:p>
              <a:r>
                <a:rPr lang="es-MX" dirty="0">
                  <a:latin typeface="Gill Sans"/>
                  <a:cs typeface="Gill Sans"/>
                </a:rPr>
                <a:t>8458</a:t>
              </a:r>
            </a:p>
            <a:p>
              <a:r>
                <a:rPr lang="es-MX" dirty="0">
                  <a:latin typeface="Gill Sans"/>
                  <a:cs typeface="Gill Sans"/>
                </a:rPr>
                <a:t>8460</a:t>
              </a:r>
            </a:p>
            <a:p>
              <a:r>
                <a:rPr lang="es-MX" dirty="0">
                  <a:latin typeface="Gill Sans"/>
                  <a:cs typeface="Gill Sans"/>
                </a:rPr>
                <a:t>8461</a:t>
              </a:r>
            </a:p>
            <a:p>
              <a:r>
                <a:rPr lang="es-MX" dirty="0">
                  <a:latin typeface="Gill Sans"/>
                  <a:cs typeface="Gill Sans"/>
                </a:rPr>
                <a:t>8462</a:t>
              </a:r>
            </a:p>
            <a:p>
              <a:r>
                <a:rPr lang="es-MX" dirty="0">
                  <a:latin typeface="Gill Sans"/>
                  <a:cs typeface="Gill Sans"/>
                </a:rPr>
                <a:t>8463</a:t>
              </a:r>
            </a:p>
            <a:p>
              <a:r>
                <a:rPr lang="es-MX" dirty="0">
                  <a:latin typeface="Gill Sans"/>
                  <a:cs typeface="Gill Sans"/>
                </a:rPr>
                <a:t>8474</a:t>
              </a:r>
            </a:p>
            <a:p>
              <a:r>
                <a:rPr lang="es-MX" dirty="0">
                  <a:latin typeface="Gill Sans"/>
                  <a:cs typeface="Gill Sans"/>
                </a:rPr>
                <a:t>8465</a:t>
              </a:r>
            </a:p>
            <a:p>
              <a:r>
                <a:rPr lang="es-MX" dirty="0">
                  <a:latin typeface="Gill Sans"/>
                  <a:cs typeface="Gill Sans"/>
                </a:rPr>
                <a:t>8467</a:t>
              </a:r>
            </a:p>
          </p:txBody>
        </p:sp>
        <p:sp>
          <p:nvSpPr>
            <p:cNvPr id="49" name="CuadroTexto 48">
              <a:extLst>
                <a:ext uri="{FF2B5EF4-FFF2-40B4-BE49-F238E27FC236}">
                  <a16:creationId xmlns:a16="http://schemas.microsoft.com/office/drawing/2014/main" xmlns="" id="{DD28E42D-9888-4ED5-839E-6ADAE6A2F701}"/>
                </a:ext>
              </a:extLst>
            </p:cNvPr>
            <p:cNvSpPr txBox="1"/>
            <p:nvPr/>
          </p:nvSpPr>
          <p:spPr>
            <a:xfrm>
              <a:off x="7222284" y="2111697"/>
              <a:ext cx="665437" cy="1080902"/>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8468</a:t>
              </a:r>
            </a:p>
            <a:p>
              <a:r>
                <a:rPr lang="es-MX" dirty="0">
                  <a:latin typeface="Gill Sans"/>
                  <a:cs typeface="Gill Sans"/>
                </a:rPr>
                <a:t>8473</a:t>
              </a:r>
            </a:p>
            <a:p>
              <a:r>
                <a:rPr lang="es-MX" dirty="0">
                  <a:latin typeface="Gill Sans"/>
                  <a:cs typeface="Gill Sans"/>
                </a:rPr>
                <a:t>8475</a:t>
              </a:r>
            </a:p>
            <a:p>
              <a:r>
                <a:rPr lang="es-MX" dirty="0">
                  <a:latin typeface="Gill Sans"/>
                  <a:cs typeface="Gill Sans"/>
                </a:rPr>
                <a:t>8488</a:t>
              </a:r>
            </a:p>
            <a:p>
              <a:r>
                <a:rPr lang="es-MX" dirty="0">
                  <a:latin typeface="Gill Sans"/>
                  <a:cs typeface="Gill Sans"/>
                </a:rPr>
                <a:t>8489</a:t>
              </a:r>
            </a:p>
            <a:p>
              <a:r>
                <a:rPr lang="es-MX" dirty="0">
                  <a:latin typeface="Gill Sans"/>
                  <a:cs typeface="Gill Sans"/>
                </a:rPr>
                <a:t>17087</a:t>
              </a:r>
            </a:p>
            <a:p>
              <a:r>
                <a:rPr lang="es-MX" dirty="0">
                  <a:latin typeface="Gill Sans"/>
                  <a:cs typeface="Gill Sans"/>
                </a:rPr>
                <a:t>18014</a:t>
              </a:r>
            </a:p>
            <a:p>
              <a:r>
                <a:rPr lang="es-MX" dirty="0">
                  <a:latin typeface="Gill Sans"/>
                  <a:cs typeface="Gill Sans"/>
                </a:rPr>
                <a:t>18015</a:t>
              </a:r>
            </a:p>
            <a:p>
              <a:r>
                <a:rPr lang="es-MX" dirty="0">
                  <a:latin typeface="Gill Sans"/>
                  <a:cs typeface="Gill Sans"/>
                </a:rPr>
                <a:t>19727</a:t>
              </a:r>
            </a:p>
            <a:p>
              <a:r>
                <a:rPr lang="es-MX" dirty="0">
                  <a:latin typeface="Gill Sans"/>
                  <a:cs typeface="Gill Sans"/>
                </a:rPr>
                <a:t>20096</a:t>
              </a:r>
            </a:p>
          </p:txBody>
        </p:sp>
        <p:sp>
          <p:nvSpPr>
            <p:cNvPr id="50" name="CuadroTexto 49">
              <a:extLst>
                <a:ext uri="{FF2B5EF4-FFF2-40B4-BE49-F238E27FC236}">
                  <a16:creationId xmlns:a16="http://schemas.microsoft.com/office/drawing/2014/main" xmlns="" id="{6B2C854E-9CE2-4B72-8E87-059A9BCDCC4E}"/>
                </a:ext>
              </a:extLst>
            </p:cNvPr>
            <p:cNvSpPr txBox="1"/>
            <p:nvPr/>
          </p:nvSpPr>
          <p:spPr>
            <a:xfrm>
              <a:off x="7763408" y="2105818"/>
              <a:ext cx="674131" cy="772073"/>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r>
                <a:rPr lang="es-MX" dirty="0">
                  <a:latin typeface="Gill Sans"/>
                  <a:cs typeface="Gill Sans"/>
                </a:rPr>
                <a:t>20103</a:t>
              </a:r>
            </a:p>
            <a:p>
              <a:r>
                <a:rPr lang="es-MX" dirty="0">
                  <a:latin typeface="Gill Sans"/>
                  <a:cs typeface="Gill Sans"/>
                </a:rPr>
                <a:t>20109</a:t>
              </a:r>
            </a:p>
            <a:p>
              <a:r>
                <a:rPr lang="es-MX" dirty="0">
                  <a:latin typeface="Gill Sans"/>
                  <a:cs typeface="Gill Sans"/>
                </a:rPr>
                <a:t>20116</a:t>
              </a:r>
            </a:p>
            <a:p>
              <a:r>
                <a:rPr lang="es-MX" dirty="0">
                  <a:latin typeface="Gill Sans"/>
                  <a:cs typeface="Gill Sans"/>
                </a:rPr>
                <a:t>20321</a:t>
              </a:r>
            </a:p>
            <a:p>
              <a:r>
                <a:rPr lang="es-MX" dirty="0">
                  <a:latin typeface="Gill Sans"/>
                  <a:cs typeface="Gill Sans"/>
                </a:rPr>
                <a:t>20323</a:t>
              </a:r>
            </a:p>
            <a:p>
              <a:r>
                <a:rPr lang="es-MX" dirty="0">
                  <a:latin typeface="Gill Sans"/>
                  <a:cs typeface="Gill Sans"/>
                </a:rPr>
                <a:t>20324</a:t>
              </a:r>
            </a:p>
            <a:p>
              <a:r>
                <a:rPr lang="es-MX" dirty="0">
                  <a:latin typeface="Gill Sans"/>
                  <a:cs typeface="Gill Sans"/>
                </a:rPr>
                <a:t>20337</a:t>
              </a:r>
            </a:p>
          </p:txBody>
        </p:sp>
        <p:sp>
          <p:nvSpPr>
            <p:cNvPr id="51" name="CuadroTexto 50">
              <a:extLst>
                <a:ext uri="{FF2B5EF4-FFF2-40B4-BE49-F238E27FC236}">
                  <a16:creationId xmlns:a16="http://schemas.microsoft.com/office/drawing/2014/main" xmlns="" id="{5AB8A130-F805-4627-97E5-97258DD9C7F9}"/>
                </a:ext>
              </a:extLst>
            </p:cNvPr>
            <p:cNvSpPr txBox="1"/>
            <p:nvPr/>
          </p:nvSpPr>
          <p:spPr>
            <a:xfrm>
              <a:off x="8316569" y="2109699"/>
              <a:ext cx="674131" cy="154415"/>
            </a:xfrm>
            <a:prstGeom prst="rect">
              <a:avLst/>
            </a:prstGeom>
            <a:noFill/>
          </p:spPr>
          <p:txBody>
            <a:bodyPr wrap="square" rtlCol="0">
              <a:spAutoFit/>
            </a:bodyPr>
            <a:lstStyle>
              <a:defPPr>
                <a:defRPr lang="es-ES"/>
              </a:defPPr>
              <a:lvl1pPr>
                <a:defRPr sz="1200">
                  <a:latin typeface="Gill Sans MT" panose="020B0502020104020203" pitchFamily="34" charset="0"/>
                </a:defRPr>
              </a:lvl1pPr>
            </a:lstStyle>
            <a:p>
              <a:endParaRPr lang="es-MX" dirty="0">
                <a:latin typeface="Gill Sans"/>
                <a:cs typeface="Gill Sans"/>
              </a:endParaRPr>
            </a:p>
          </p:txBody>
        </p:sp>
      </p:grpSp>
      <p:sp>
        <p:nvSpPr>
          <p:cNvPr id="52" name="CuadroTexto 51">
            <a:extLst>
              <a:ext uri="{FF2B5EF4-FFF2-40B4-BE49-F238E27FC236}">
                <a16:creationId xmlns:a16="http://schemas.microsoft.com/office/drawing/2014/main" xmlns="" id="{9C3B7893-2C80-45C6-857B-012007FE44B2}"/>
              </a:ext>
            </a:extLst>
          </p:cNvPr>
          <p:cNvSpPr txBox="1"/>
          <p:nvPr/>
        </p:nvSpPr>
        <p:spPr>
          <a:xfrm>
            <a:off x="6362793" y="4187331"/>
            <a:ext cx="1259457" cy="253916"/>
          </a:xfrm>
          <a:prstGeom prst="rect">
            <a:avLst/>
          </a:prstGeom>
          <a:noFill/>
        </p:spPr>
        <p:txBody>
          <a:bodyPr wrap="square" rtlCol="0">
            <a:spAutoFit/>
          </a:bodyPr>
          <a:lstStyle/>
          <a:p>
            <a:r>
              <a:rPr lang="es-MX" sz="1050" dirty="0">
                <a:latin typeface="Gill Sans"/>
                <a:cs typeface="Gill Sans"/>
              </a:rPr>
              <a:t>TR 100</a:t>
            </a:r>
          </a:p>
        </p:txBody>
      </p:sp>
      <p:pic>
        <p:nvPicPr>
          <p:cNvPr id="54" name="Imagen 53">
            <a:extLst>
              <a:ext uri="{FF2B5EF4-FFF2-40B4-BE49-F238E27FC236}">
                <a16:creationId xmlns:a16="http://schemas.microsoft.com/office/drawing/2014/main" xmlns="" id="{BF220CBD-0955-46E7-89A2-E33F7D4BF1CE}"/>
              </a:ext>
            </a:extLst>
          </p:cNvPr>
          <p:cNvPicPr>
            <a:picLocks noChangeAspect="1"/>
          </p:cNvPicPr>
          <p:nvPr/>
        </p:nvPicPr>
        <p:blipFill rotWithShape="1">
          <a:blip r:embed="rId2"/>
          <a:srcRect l="54046" t="13297" r="42594" b="84285"/>
          <a:stretch/>
        </p:blipFill>
        <p:spPr>
          <a:xfrm>
            <a:off x="6085529" y="4247816"/>
            <a:ext cx="342351" cy="152400"/>
          </a:xfrm>
          <a:prstGeom prst="rect">
            <a:avLst/>
          </a:prstGeom>
        </p:spPr>
      </p:pic>
      <p:cxnSp>
        <p:nvCxnSpPr>
          <p:cNvPr id="56" name="Conector recto 55">
            <a:extLst>
              <a:ext uri="{FF2B5EF4-FFF2-40B4-BE49-F238E27FC236}">
                <a16:creationId xmlns:a16="http://schemas.microsoft.com/office/drawing/2014/main" xmlns="" id="{C920DF82-3C13-4368-86D9-21588DB147A0}"/>
              </a:ext>
            </a:extLst>
          </p:cNvPr>
          <p:cNvCxnSpPr>
            <a:cxnSpLocks/>
          </p:cNvCxnSpPr>
          <p:nvPr/>
        </p:nvCxnSpPr>
        <p:spPr>
          <a:xfrm>
            <a:off x="6115959" y="4109993"/>
            <a:ext cx="270961" cy="0"/>
          </a:xfrm>
          <a:prstGeom prst="line">
            <a:avLst/>
          </a:prstGeom>
          <a:ln w="19050">
            <a:solidFill>
              <a:srgbClr val="CD0000"/>
            </a:solidFill>
            <a:prstDash val="sysDash"/>
          </a:ln>
        </p:spPr>
        <p:style>
          <a:lnRef idx="1">
            <a:schemeClr val="dk1"/>
          </a:lnRef>
          <a:fillRef idx="0">
            <a:schemeClr val="dk1"/>
          </a:fillRef>
          <a:effectRef idx="0">
            <a:schemeClr val="dk1"/>
          </a:effectRef>
          <a:fontRef idx="minor">
            <a:schemeClr val="tx1"/>
          </a:fontRef>
        </p:style>
      </p:cxnSp>
      <p:sp>
        <p:nvSpPr>
          <p:cNvPr id="57" name="CuadroTexto 56">
            <a:extLst>
              <a:ext uri="{FF2B5EF4-FFF2-40B4-BE49-F238E27FC236}">
                <a16:creationId xmlns:a16="http://schemas.microsoft.com/office/drawing/2014/main" xmlns="" id="{14AC5826-6CD0-409D-8DE7-B9EBCB9BA1FB}"/>
              </a:ext>
            </a:extLst>
          </p:cNvPr>
          <p:cNvSpPr txBox="1"/>
          <p:nvPr/>
        </p:nvSpPr>
        <p:spPr>
          <a:xfrm>
            <a:off x="6362793" y="3977695"/>
            <a:ext cx="1396283" cy="253916"/>
          </a:xfrm>
          <a:prstGeom prst="rect">
            <a:avLst/>
          </a:prstGeom>
          <a:noFill/>
        </p:spPr>
        <p:txBody>
          <a:bodyPr wrap="square" rtlCol="0">
            <a:spAutoFit/>
          </a:bodyPr>
          <a:lstStyle>
            <a:defPPr>
              <a:defRPr lang="es-ES"/>
            </a:defPPr>
            <a:lvl1pPr>
              <a:defRPr sz="1050">
                <a:latin typeface="Gill Sans MT" panose="020B0502020104020203" pitchFamily="34" charset="0"/>
              </a:defRPr>
            </a:lvl1pPr>
          </a:lstStyle>
          <a:p>
            <a:r>
              <a:rPr lang="es-MX" dirty="0">
                <a:latin typeface="Gill Sans"/>
                <a:cs typeface="Gill Sans"/>
              </a:rPr>
              <a:t>Triángulo</a:t>
            </a:r>
          </a:p>
        </p:txBody>
      </p:sp>
      <p:cxnSp>
        <p:nvCxnSpPr>
          <p:cNvPr id="64" name="Conector recto 63">
            <a:extLst>
              <a:ext uri="{FF2B5EF4-FFF2-40B4-BE49-F238E27FC236}">
                <a16:creationId xmlns:a16="http://schemas.microsoft.com/office/drawing/2014/main" xmlns="" id="{A9396970-DA01-48D2-B916-3F1F9660350D}"/>
              </a:ext>
            </a:extLst>
          </p:cNvPr>
          <p:cNvCxnSpPr>
            <a:cxnSpLocks/>
          </p:cNvCxnSpPr>
          <p:nvPr/>
        </p:nvCxnSpPr>
        <p:spPr>
          <a:xfrm flipH="1">
            <a:off x="6085529" y="4537947"/>
            <a:ext cx="320547" cy="0"/>
          </a:xfrm>
          <a:prstGeom prst="line">
            <a:avLst/>
          </a:prstGeom>
          <a:ln>
            <a:solidFill>
              <a:srgbClr val="010101"/>
            </a:solidFill>
          </a:ln>
          <a:effectLst/>
        </p:spPr>
        <p:style>
          <a:lnRef idx="2">
            <a:schemeClr val="accent1"/>
          </a:lnRef>
          <a:fillRef idx="0">
            <a:schemeClr val="accent1"/>
          </a:fillRef>
          <a:effectRef idx="1">
            <a:schemeClr val="accent1"/>
          </a:effectRef>
          <a:fontRef idx="minor">
            <a:schemeClr val="tx1"/>
          </a:fontRef>
        </p:style>
      </p:cxnSp>
      <p:sp>
        <p:nvSpPr>
          <p:cNvPr id="75" name="Title 1">
            <a:extLst>
              <a:ext uri="{FF2B5EF4-FFF2-40B4-BE49-F238E27FC236}">
                <a16:creationId xmlns:a16="http://schemas.microsoft.com/office/drawing/2014/main" xmlns="" id="{DEE5491F-93C2-40D6-AA64-57A4EE59A950}"/>
              </a:ext>
            </a:extLst>
          </p:cNvPr>
          <p:cNvSpPr txBox="1">
            <a:spLocks/>
          </p:cNvSpPr>
          <p:nvPr/>
        </p:nvSpPr>
        <p:spPr bwMode="auto">
          <a:xfrm>
            <a:off x="255680" y="153030"/>
            <a:ext cx="6172200" cy="73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r>
              <a:rPr lang="es-MX" sz="2400" dirty="0">
                <a:latin typeface="Gill Sans"/>
                <a:cs typeface="Gill Sans"/>
              </a:rPr>
              <a:t>Ejemplo de propuesta de aportación por obra de </a:t>
            </a:r>
            <a:r>
              <a:rPr lang="es-MX" sz="2400" dirty="0" smtClean="0">
                <a:latin typeface="Gill Sans"/>
                <a:cs typeface="Gill Sans"/>
              </a:rPr>
              <a:t>mitigación: Continuación </a:t>
            </a:r>
            <a:r>
              <a:rPr lang="es-MX" sz="2400" dirty="0">
                <a:latin typeface="Gill Sans"/>
                <a:cs typeface="Gill Sans"/>
              </a:rPr>
              <a:t>de Bordo</a:t>
            </a:r>
          </a:p>
        </p:txBody>
      </p:sp>
      <p:sp>
        <p:nvSpPr>
          <p:cNvPr id="78" name="CuadroTexto 77">
            <a:extLst>
              <a:ext uri="{FF2B5EF4-FFF2-40B4-BE49-F238E27FC236}">
                <a16:creationId xmlns:a16="http://schemas.microsoft.com/office/drawing/2014/main" xmlns="" id="{E15AC9C1-64EC-4489-9A90-033BA88B9155}"/>
              </a:ext>
            </a:extLst>
          </p:cNvPr>
          <p:cNvSpPr txBox="1"/>
          <p:nvPr/>
        </p:nvSpPr>
        <p:spPr>
          <a:xfrm>
            <a:off x="6362792" y="4441247"/>
            <a:ext cx="2032276" cy="461665"/>
          </a:xfrm>
          <a:prstGeom prst="rect">
            <a:avLst/>
          </a:prstGeom>
          <a:noFill/>
        </p:spPr>
        <p:txBody>
          <a:bodyPr wrap="square" rtlCol="0">
            <a:spAutoFit/>
          </a:bodyPr>
          <a:lstStyle>
            <a:defPPr>
              <a:defRPr lang="es-ES"/>
            </a:defPPr>
            <a:lvl1pPr>
              <a:defRPr sz="1050">
                <a:latin typeface="Gill Sans MT" panose="020B0502020104020203" pitchFamily="34" charset="0"/>
              </a:defRPr>
            </a:lvl1pPr>
          </a:lstStyle>
          <a:p>
            <a:r>
              <a:rPr lang="es-MX" dirty="0">
                <a:latin typeface="Gill Sans"/>
                <a:cs typeface="Gill Sans"/>
              </a:rPr>
              <a:t>Bordo </a:t>
            </a:r>
          </a:p>
          <a:p>
            <a:endParaRPr lang="es-MX" sz="300" dirty="0">
              <a:latin typeface="Gill Sans"/>
              <a:cs typeface="Gill Sans"/>
            </a:endParaRPr>
          </a:p>
          <a:p>
            <a:r>
              <a:rPr lang="es-MX" dirty="0">
                <a:latin typeface="Gill Sans"/>
                <a:cs typeface="Gill Sans"/>
              </a:rPr>
              <a:t>Continuación de Bordo</a:t>
            </a:r>
          </a:p>
        </p:txBody>
      </p:sp>
      <p:cxnSp>
        <p:nvCxnSpPr>
          <p:cNvPr id="79" name="Conector recto 78">
            <a:extLst>
              <a:ext uri="{FF2B5EF4-FFF2-40B4-BE49-F238E27FC236}">
                <a16:creationId xmlns:a16="http://schemas.microsoft.com/office/drawing/2014/main" xmlns="" id="{32D72936-3A9A-4E96-A3B0-7A8C2C8C6BFA}"/>
              </a:ext>
            </a:extLst>
          </p:cNvPr>
          <p:cNvCxnSpPr>
            <a:cxnSpLocks/>
          </p:cNvCxnSpPr>
          <p:nvPr/>
        </p:nvCxnSpPr>
        <p:spPr>
          <a:xfrm flipH="1">
            <a:off x="6084888" y="4785238"/>
            <a:ext cx="320547" cy="0"/>
          </a:xfrm>
          <a:prstGeom prst="line">
            <a:avLst/>
          </a:prstGeom>
          <a:ln>
            <a:solidFill>
              <a:srgbClr val="010101"/>
            </a:solidFill>
            <a:prstDash val="sysDash"/>
          </a:ln>
          <a:effectLst/>
        </p:spPr>
        <p:style>
          <a:lnRef idx="2">
            <a:schemeClr val="accent1"/>
          </a:lnRef>
          <a:fillRef idx="0">
            <a:schemeClr val="accent1"/>
          </a:fillRef>
          <a:effectRef idx="1">
            <a:schemeClr val="accent1"/>
          </a:effectRef>
          <a:fontRef idx="minor">
            <a:schemeClr val="tx1"/>
          </a:fontRef>
        </p:style>
      </p:cxnSp>
      <p:pic>
        <p:nvPicPr>
          <p:cNvPr id="80" name="Imagen 79">
            <a:extLst>
              <a:ext uri="{FF2B5EF4-FFF2-40B4-BE49-F238E27FC236}">
                <a16:creationId xmlns:a16="http://schemas.microsoft.com/office/drawing/2014/main" xmlns="" id="{90D0F05A-84B0-49A6-B7D6-F2DE4F45A112}"/>
              </a:ext>
            </a:extLst>
          </p:cNvPr>
          <p:cNvPicPr>
            <a:picLocks noChangeAspect="1"/>
          </p:cNvPicPr>
          <p:nvPr/>
        </p:nvPicPr>
        <p:blipFill rotWithShape="1">
          <a:blip r:embed="rId3">
            <a:clrChange>
              <a:clrFrom>
                <a:srgbClr val="FFFFFF"/>
              </a:clrFrom>
              <a:clrTo>
                <a:srgbClr val="FFFFFF">
                  <a:alpha val="0"/>
                </a:srgbClr>
              </a:clrTo>
            </a:clrChange>
          </a:blip>
          <a:srcRect l="3510" t="1144"/>
          <a:stretch/>
        </p:blipFill>
        <p:spPr>
          <a:xfrm>
            <a:off x="0" y="889105"/>
            <a:ext cx="6453278" cy="5972783"/>
          </a:xfrm>
          <a:prstGeom prst="rect">
            <a:avLst/>
          </a:prstGeom>
          <a:ln>
            <a:noFill/>
          </a:ln>
        </p:spPr>
      </p:pic>
    </p:spTree>
    <p:extLst>
      <p:ext uri="{BB962C8B-B14F-4D97-AF65-F5344CB8AC3E}">
        <p14:creationId xmlns:p14="http://schemas.microsoft.com/office/powerpoint/2010/main" val="415303310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xmlns="" id="{1A16CA08-6F94-4B53-A97E-3E02BD62081B}"/>
              </a:ext>
            </a:extLst>
          </p:cNvPr>
          <p:cNvSpPr txBox="1">
            <a:spLocks/>
          </p:cNvSpPr>
          <p:nvPr/>
        </p:nvSpPr>
        <p:spPr bwMode="auto">
          <a:xfrm>
            <a:off x="255680" y="153030"/>
            <a:ext cx="6172200" cy="73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eaLnBrk="0" fontAlgn="base" hangingPunct="0">
              <a:spcBef>
                <a:spcPct val="0"/>
              </a:spcBef>
              <a:spcAft>
                <a:spcPct val="0"/>
              </a:spcAft>
              <a:defRPr sz="3200" kern="1200">
                <a:solidFill>
                  <a:srgbClr val="CD0000"/>
                </a:solidFill>
                <a:latin typeface="Myriad Pro"/>
                <a:ea typeface="MS PGothic" panose="020B0600070205080204" pitchFamily="34" charset="-128"/>
                <a:cs typeface="Myriad Pro"/>
              </a:defRPr>
            </a:lvl1pPr>
            <a:lvl2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2pPr>
            <a:lvl3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3pPr>
            <a:lvl4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4pPr>
            <a:lvl5pPr algn="l" defTabSz="457200" rtl="0" eaLnBrk="0" fontAlgn="base" hangingPunct="0">
              <a:spcBef>
                <a:spcPct val="0"/>
              </a:spcBef>
              <a:spcAft>
                <a:spcPct val="0"/>
              </a:spcAft>
              <a:defRPr sz="3200">
                <a:solidFill>
                  <a:srgbClr val="CD0000"/>
                </a:solidFill>
                <a:latin typeface="Myriad Pro" charset="0"/>
                <a:ea typeface="MS PGothic" panose="020B0600070205080204" pitchFamily="34" charset="-128"/>
                <a:cs typeface="Myriad Pro" charset="0"/>
              </a:defRPr>
            </a:lvl5pPr>
            <a:lvl6pPr marL="457200" algn="l" defTabSz="457200" rtl="0" fontAlgn="base">
              <a:spcBef>
                <a:spcPct val="0"/>
              </a:spcBef>
              <a:spcAft>
                <a:spcPct val="0"/>
              </a:spcAft>
              <a:defRPr sz="3200">
                <a:solidFill>
                  <a:srgbClr val="CD0000"/>
                </a:solidFill>
                <a:latin typeface="Myriad Pro" charset="0"/>
                <a:ea typeface="ＭＳ Ｐゴシック" charset="0"/>
                <a:cs typeface="Myriad Pro" charset="0"/>
              </a:defRPr>
            </a:lvl6pPr>
            <a:lvl7pPr marL="914400" algn="l" defTabSz="457200" rtl="0" fontAlgn="base">
              <a:spcBef>
                <a:spcPct val="0"/>
              </a:spcBef>
              <a:spcAft>
                <a:spcPct val="0"/>
              </a:spcAft>
              <a:defRPr sz="3200">
                <a:solidFill>
                  <a:srgbClr val="CD0000"/>
                </a:solidFill>
                <a:latin typeface="Myriad Pro" charset="0"/>
                <a:ea typeface="ＭＳ Ｐゴシック" charset="0"/>
                <a:cs typeface="Myriad Pro" charset="0"/>
              </a:defRPr>
            </a:lvl7pPr>
            <a:lvl8pPr marL="1371600" algn="l" defTabSz="457200" rtl="0" fontAlgn="base">
              <a:spcBef>
                <a:spcPct val="0"/>
              </a:spcBef>
              <a:spcAft>
                <a:spcPct val="0"/>
              </a:spcAft>
              <a:defRPr sz="3200">
                <a:solidFill>
                  <a:srgbClr val="CD0000"/>
                </a:solidFill>
                <a:latin typeface="Myriad Pro" charset="0"/>
                <a:ea typeface="ＭＳ Ｐゴシック" charset="0"/>
                <a:cs typeface="Myriad Pro" charset="0"/>
              </a:defRPr>
            </a:lvl8pPr>
            <a:lvl9pPr marL="1828800" algn="l" defTabSz="457200" rtl="0" fontAlgn="base">
              <a:spcBef>
                <a:spcPct val="0"/>
              </a:spcBef>
              <a:spcAft>
                <a:spcPct val="0"/>
              </a:spcAft>
              <a:defRPr sz="3200">
                <a:solidFill>
                  <a:srgbClr val="CD0000"/>
                </a:solidFill>
                <a:latin typeface="Myriad Pro" charset="0"/>
                <a:ea typeface="ＭＳ Ｐゴシック" charset="0"/>
                <a:cs typeface="Myriad Pro" charset="0"/>
              </a:defRPr>
            </a:lvl9pPr>
          </a:lstStyle>
          <a:p>
            <a:r>
              <a:rPr lang="es-MX" sz="2400" dirty="0">
                <a:latin typeface="Gill Sans"/>
                <a:cs typeface="Gill Sans"/>
              </a:rPr>
              <a:t>Ejemplo de propuesta de aportación por obra de </a:t>
            </a:r>
            <a:r>
              <a:rPr lang="es-MX" sz="2400" dirty="0" smtClean="0">
                <a:latin typeface="Gill Sans"/>
                <a:cs typeface="Gill Sans"/>
              </a:rPr>
              <a:t>mitigación: Continuación </a:t>
            </a:r>
            <a:r>
              <a:rPr lang="es-MX" sz="2400" dirty="0">
                <a:latin typeface="Gill Sans"/>
                <a:cs typeface="Gill Sans"/>
              </a:rPr>
              <a:t>de Bordo</a:t>
            </a:r>
          </a:p>
        </p:txBody>
      </p:sp>
      <p:graphicFrame>
        <p:nvGraphicFramePr>
          <p:cNvPr id="5" name="Gráfico 4">
            <a:extLst>
              <a:ext uri="{FF2B5EF4-FFF2-40B4-BE49-F238E27FC236}">
                <a16:creationId xmlns:a16="http://schemas.microsoft.com/office/drawing/2014/main" xmlns="" id="{8A131CE6-CF22-4113-8599-CAB152D65677}"/>
              </a:ext>
            </a:extLst>
          </p:cNvPr>
          <p:cNvGraphicFramePr>
            <a:graphicFrameLocks/>
          </p:cNvGraphicFramePr>
          <p:nvPr>
            <p:extLst>
              <p:ext uri="{D42A27DB-BD31-4B8C-83A1-F6EECF244321}">
                <p14:modId xmlns:p14="http://schemas.microsoft.com/office/powerpoint/2010/main" val="1569949576"/>
              </p:ext>
            </p:extLst>
          </p:nvPr>
        </p:nvGraphicFramePr>
        <p:xfrm>
          <a:off x="-1289675" y="1166218"/>
          <a:ext cx="10433675" cy="55771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5021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0847" y="3279058"/>
            <a:ext cx="7108822" cy="523220"/>
          </a:xfrm>
          <a:prstGeom prst="rect">
            <a:avLst/>
          </a:prstGeom>
          <a:noFill/>
        </p:spPr>
        <p:txBody>
          <a:bodyPr wrap="square">
            <a:spAutoFit/>
          </a:bodyPr>
          <a:lstStyle/>
          <a:p>
            <a:pPr>
              <a:defRPr/>
            </a:pPr>
            <a:r>
              <a:rPr lang="es-MX" sz="2800" dirty="0">
                <a:solidFill>
                  <a:schemeClr val="bg1">
                    <a:lumMod val="50000"/>
                  </a:schemeClr>
                </a:solidFill>
                <a:latin typeface="Gill Sans MT" panose="020B0502020104020203" pitchFamily="34" charset="0"/>
                <a:ea typeface="ＭＳ Ｐゴシック" pitchFamily="-109" charset="-128"/>
              </a:rPr>
              <a:t>Calendario de reuniones</a:t>
            </a:r>
          </a:p>
        </p:txBody>
      </p:sp>
    </p:spTree>
    <p:extLst>
      <p:ext uri="{BB962C8B-B14F-4D97-AF65-F5344CB8AC3E}">
        <p14:creationId xmlns:p14="http://schemas.microsoft.com/office/powerpoint/2010/main" val="245311480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3441B07-8C93-4EBC-B46E-2A9AF507ABC2}"/>
              </a:ext>
            </a:extLst>
          </p:cNvPr>
          <p:cNvSpPr>
            <a:spLocks noGrp="1"/>
          </p:cNvSpPr>
          <p:nvPr>
            <p:ph type="title"/>
          </p:nvPr>
        </p:nvSpPr>
        <p:spPr>
          <a:xfrm>
            <a:off x="351182" y="340222"/>
            <a:ext cx="7321827" cy="631825"/>
          </a:xfrm>
          <a:noFill/>
          <a:ln>
            <a:noFill/>
          </a:ln>
        </p:spPr>
        <p:txBody>
          <a:bodyPr vert="horz" wrap="square" lIns="91440" tIns="45720" rIns="91440" bIns="45720" numCol="1" anchor="ctr" anchorCtr="0" compatLnSpc="1">
            <a:prstTxWarp prst="textNoShape">
              <a:avLst/>
            </a:prstTxWarp>
            <a:noAutofit/>
          </a:bodyPr>
          <a:lstStyle/>
          <a:p>
            <a:r>
              <a:rPr lang="es-MX" sz="2400" dirty="0">
                <a:latin typeface="Gill Sans"/>
                <a:cs typeface="Gill Sans"/>
              </a:rPr>
              <a:t>Calendario de acercamiento por desarrollador</a:t>
            </a:r>
            <a:br>
              <a:rPr lang="es-MX" sz="2400" dirty="0">
                <a:latin typeface="Gill Sans"/>
                <a:cs typeface="Gill Sans"/>
              </a:rPr>
            </a:br>
            <a:endParaRPr lang="es-MX" sz="2400" dirty="0">
              <a:latin typeface="Gill Sans"/>
              <a:cs typeface="Gill Sans"/>
            </a:endParaRPr>
          </a:p>
        </p:txBody>
      </p:sp>
      <p:sp>
        <p:nvSpPr>
          <p:cNvPr id="5" name="Rectángulo 4">
            <a:extLst>
              <a:ext uri="{FF2B5EF4-FFF2-40B4-BE49-F238E27FC236}">
                <a16:creationId xmlns:a16="http://schemas.microsoft.com/office/drawing/2014/main" xmlns="" id="{439F0600-8B8D-419A-8DBF-FA94126CAEC8}"/>
              </a:ext>
            </a:extLst>
          </p:cNvPr>
          <p:cNvSpPr/>
          <p:nvPr/>
        </p:nvSpPr>
        <p:spPr>
          <a:xfrm>
            <a:off x="351182" y="996227"/>
            <a:ext cx="4572000" cy="323165"/>
          </a:xfrm>
          <a:prstGeom prst="rect">
            <a:avLst/>
          </a:prstGeom>
        </p:spPr>
        <p:txBody>
          <a:bodyPr>
            <a:spAutoFit/>
          </a:bodyPr>
          <a:lstStyle/>
          <a:p>
            <a:r>
              <a:rPr lang="es-MX" sz="1500" b="1" dirty="0">
                <a:latin typeface="Gill Sans"/>
              </a:rPr>
              <a:t>Primeras reuniones con desarrolladores</a:t>
            </a:r>
          </a:p>
        </p:txBody>
      </p:sp>
      <p:graphicFrame>
        <p:nvGraphicFramePr>
          <p:cNvPr id="8" name="Tabla 7">
            <a:extLst>
              <a:ext uri="{FF2B5EF4-FFF2-40B4-BE49-F238E27FC236}">
                <a16:creationId xmlns:a16="http://schemas.microsoft.com/office/drawing/2014/main" xmlns="" id="{478BE76F-D70D-4B97-8671-5722D5A5FD06}"/>
              </a:ext>
            </a:extLst>
          </p:cNvPr>
          <p:cNvGraphicFramePr>
            <a:graphicFrameLocks noGrp="1"/>
          </p:cNvGraphicFramePr>
          <p:nvPr>
            <p:extLst>
              <p:ext uri="{D42A27DB-BD31-4B8C-83A1-F6EECF244321}">
                <p14:modId xmlns:p14="http://schemas.microsoft.com/office/powerpoint/2010/main" val="459715695"/>
              </p:ext>
            </p:extLst>
          </p:nvPr>
        </p:nvGraphicFramePr>
        <p:xfrm>
          <a:off x="457199" y="1485942"/>
          <a:ext cx="5440018" cy="3293644"/>
        </p:xfrm>
        <a:graphic>
          <a:graphicData uri="http://schemas.openxmlformats.org/drawingml/2006/table">
            <a:tbl>
              <a:tblPr firstRow="1" firstCol="1" bandRow="1"/>
              <a:tblGrid>
                <a:gridCol w="2291451">
                  <a:extLst>
                    <a:ext uri="{9D8B030D-6E8A-4147-A177-3AD203B41FA5}">
                      <a16:colId xmlns:a16="http://schemas.microsoft.com/office/drawing/2014/main" xmlns="" val="2651640017"/>
                    </a:ext>
                  </a:extLst>
                </a:gridCol>
                <a:gridCol w="3148567">
                  <a:extLst>
                    <a:ext uri="{9D8B030D-6E8A-4147-A177-3AD203B41FA5}">
                      <a16:colId xmlns:a16="http://schemas.microsoft.com/office/drawing/2014/main" xmlns="" val="3109292690"/>
                    </a:ext>
                  </a:extLst>
                </a:gridCol>
              </a:tblGrid>
              <a:tr h="272707">
                <a:tc>
                  <a:txBody>
                    <a:bodyPr/>
                    <a:lstStyle/>
                    <a:p>
                      <a:pPr>
                        <a:lnSpc>
                          <a:spcPct val="115000"/>
                        </a:lnSpc>
                        <a:spcAft>
                          <a:spcPts val="0"/>
                        </a:spcAft>
                      </a:pPr>
                      <a:r>
                        <a:rPr lang="es-MX" sz="1400" b="1" dirty="0">
                          <a:solidFill>
                            <a:srgbClr val="FFFFFF"/>
                          </a:solidFill>
                          <a:effectLst/>
                          <a:latin typeface="Gill Sans"/>
                          <a:ea typeface="Times New Roman" panose="02020603050405020304" pitchFamily="18" charset="0"/>
                          <a:cs typeface="Times New Roman" panose="02020603050405020304" pitchFamily="18" charset="0"/>
                        </a:rPr>
                        <a:t>DESARROLLADOR</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C0504D"/>
                    </a:solidFill>
                  </a:tcPr>
                </a:tc>
                <a:tc>
                  <a:txBody>
                    <a:bodyPr/>
                    <a:lstStyle/>
                    <a:p>
                      <a:pPr>
                        <a:lnSpc>
                          <a:spcPct val="115000"/>
                        </a:lnSpc>
                        <a:spcAft>
                          <a:spcPts val="0"/>
                        </a:spcAft>
                      </a:pPr>
                      <a:r>
                        <a:rPr lang="es-MX" sz="1400" b="1" dirty="0">
                          <a:solidFill>
                            <a:srgbClr val="FFFFFF"/>
                          </a:solidFill>
                          <a:effectLst/>
                          <a:latin typeface="Gill Sans"/>
                          <a:ea typeface="Times New Roman" panose="02020603050405020304" pitchFamily="18" charset="0"/>
                          <a:cs typeface="Times New Roman" panose="02020603050405020304" pitchFamily="18" charset="0"/>
                        </a:rPr>
                        <a:t>FECHA</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C0504D"/>
                    </a:solidFill>
                  </a:tcPr>
                </a:tc>
                <a:extLst>
                  <a:ext uri="{0D108BD9-81ED-4DB2-BD59-A6C34878D82A}">
                    <a16:rowId xmlns:a16="http://schemas.microsoft.com/office/drawing/2014/main" xmlns="" val="1172318215"/>
                  </a:ext>
                </a:extLst>
              </a:tr>
              <a:tr h="474314">
                <a:tc>
                  <a:txBody>
                    <a:bodyPr/>
                    <a:lstStyle/>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GRUPO SADASI</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15 de agosto de 2018  a las 10:00 am</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1230941760"/>
                  </a:ext>
                </a:extLst>
              </a:tr>
              <a:tr h="432679">
                <a:tc>
                  <a:txBody>
                    <a:bodyPr/>
                    <a:lstStyle/>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CONSTRUCCIONES ARYVE</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16 de agosto de 2018 a las 10:00 am</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4241556472"/>
                  </a:ext>
                </a:extLst>
              </a:tr>
              <a:tr h="508774">
                <a:tc>
                  <a:txBody>
                    <a:bodyPr/>
                    <a:lstStyle/>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URBI</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17 de agosto de 2018 a las 10:00 am</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2147631593"/>
                  </a:ext>
                </a:extLst>
              </a:tr>
              <a:tr h="556591">
                <a:tc>
                  <a:txBody>
                    <a:bodyPr/>
                    <a:lstStyle/>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GRUPO RUBA</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20 de agosto de 2018 a las 10:00 am</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655796714"/>
                  </a:ext>
                </a:extLst>
              </a:tr>
              <a:tr h="728753">
                <a:tc>
                  <a:txBody>
                    <a:bodyPr/>
                    <a:lstStyle/>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nSpc>
                          <a:spcPct val="115000"/>
                        </a:lnSpc>
                        <a:spcAft>
                          <a:spcPts val="0"/>
                        </a:spcAft>
                      </a:pPr>
                      <a:r>
                        <a:rPr lang="es-MX" sz="1400" b="1" dirty="0">
                          <a:solidFill>
                            <a:srgbClr val="000000"/>
                          </a:solidFill>
                          <a:effectLst/>
                          <a:latin typeface="Gill Sans"/>
                          <a:ea typeface="Times New Roman" panose="02020603050405020304" pitchFamily="18" charset="0"/>
                          <a:cs typeface="Times New Roman" panose="02020603050405020304" pitchFamily="18" charset="0"/>
                        </a:rPr>
                        <a:t>YVASA</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 </a:t>
                      </a:r>
                      <a:endParaRPr lang="es-MX" sz="1400" dirty="0">
                        <a:effectLst/>
                        <a:latin typeface="Gill Sans"/>
                        <a:ea typeface="Times New Roman" panose="02020603050405020304" pitchFamily="18" charset="0"/>
                        <a:cs typeface="Times New Roman" panose="02020603050405020304" pitchFamily="18" charset="0"/>
                      </a:endParaRPr>
                    </a:p>
                    <a:p>
                      <a:pPr algn="just">
                        <a:lnSpc>
                          <a:spcPct val="115000"/>
                        </a:lnSpc>
                        <a:spcAft>
                          <a:spcPts val="0"/>
                        </a:spcAft>
                      </a:pPr>
                      <a:r>
                        <a:rPr lang="es-MX" sz="1400" dirty="0">
                          <a:solidFill>
                            <a:srgbClr val="000000"/>
                          </a:solidFill>
                          <a:effectLst/>
                          <a:latin typeface="Gill Sans"/>
                          <a:ea typeface="Times New Roman" panose="02020603050405020304" pitchFamily="18" charset="0"/>
                          <a:cs typeface="Times New Roman" panose="02020603050405020304" pitchFamily="18" charset="0"/>
                        </a:rPr>
                        <a:t>21 de agosto de 2018 a las 10:00 am</a:t>
                      </a:r>
                      <a:endParaRPr lang="es-MX" sz="1400" dirty="0">
                        <a:effectLst/>
                        <a:latin typeface="Gill Sans"/>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2184587572"/>
                  </a:ext>
                </a:extLst>
              </a:tr>
            </a:tbl>
          </a:graphicData>
        </a:graphic>
      </p:graphicFrame>
      <p:sp>
        <p:nvSpPr>
          <p:cNvPr id="9" name="Rectángulo 8">
            <a:extLst>
              <a:ext uri="{FF2B5EF4-FFF2-40B4-BE49-F238E27FC236}">
                <a16:creationId xmlns:a16="http://schemas.microsoft.com/office/drawing/2014/main" xmlns="" id="{EAC0047D-4916-4AE4-B446-54C17F101AAA}"/>
              </a:ext>
            </a:extLst>
          </p:cNvPr>
          <p:cNvSpPr/>
          <p:nvPr/>
        </p:nvSpPr>
        <p:spPr>
          <a:xfrm>
            <a:off x="457199" y="4803767"/>
            <a:ext cx="8517835" cy="1938992"/>
          </a:xfrm>
          <a:prstGeom prst="rect">
            <a:avLst/>
          </a:prstGeom>
        </p:spPr>
        <p:txBody>
          <a:bodyPr wrap="square">
            <a:spAutoFit/>
          </a:bodyPr>
          <a:lstStyle/>
          <a:p>
            <a:pPr algn="just">
              <a:lnSpc>
                <a:spcPct val="115000"/>
              </a:lnSpc>
              <a:spcAft>
                <a:spcPts val="0"/>
              </a:spcAft>
            </a:pPr>
            <a:r>
              <a:rPr lang="es-MX" sz="1600" dirty="0">
                <a:latin typeface="Gill Sans"/>
                <a:ea typeface="Times New Roman" panose="02020603050405020304" pitchFamily="18" charset="0"/>
                <a:cs typeface="Times New Roman" panose="02020603050405020304" pitchFamily="18" charset="0"/>
              </a:rPr>
              <a:t> </a:t>
            </a:r>
          </a:p>
          <a:p>
            <a:pPr algn="just">
              <a:lnSpc>
                <a:spcPct val="115000"/>
              </a:lnSpc>
              <a:spcAft>
                <a:spcPts val="0"/>
              </a:spcAft>
            </a:pPr>
            <a:endParaRPr lang="es-MX" sz="1600" b="1" kern="0" dirty="0">
              <a:latin typeface="Gill Sans"/>
            </a:endParaRPr>
          </a:p>
          <a:p>
            <a:pPr algn="just">
              <a:lnSpc>
                <a:spcPct val="115000"/>
              </a:lnSpc>
              <a:spcAft>
                <a:spcPts val="0"/>
              </a:spcAft>
            </a:pPr>
            <a:r>
              <a:rPr lang="es-MX" sz="1600" b="1" kern="0" dirty="0">
                <a:latin typeface="Gill Sans"/>
              </a:rPr>
              <a:t>Propuesta de orden del día</a:t>
            </a:r>
          </a:p>
          <a:p>
            <a:pPr>
              <a:lnSpc>
                <a:spcPct val="115000"/>
              </a:lnSpc>
              <a:spcAft>
                <a:spcPts val="0"/>
              </a:spcAft>
            </a:pPr>
            <a:r>
              <a:rPr lang="es-MX" sz="1600" dirty="0">
                <a:latin typeface="Gill Sans"/>
                <a:ea typeface="Times New Roman" panose="02020603050405020304" pitchFamily="18" charset="0"/>
                <a:cs typeface="Times New Roman" panose="02020603050405020304" pitchFamily="18" charset="0"/>
              </a:rPr>
              <a:t> </a:t>
            </a:r>
          </a:p>
          <a:p>
            <a:pPr marL="342900" lvl="0" indent="-342900" algn="just">
              <a:lnSpc>
                <a:spcPct val="115000"/>
              </a:lnSpc>
              <a:spcAft>
                <a:spcPts val="1200"/>
              </a:spcAft>
              <a:buFont typeface="+mj-lt"/>
              <a:buAutoNum type="arabicPeriod"/>
            </a:pPr>
            <a:r>
              <a:rPr lang="es-MX" sz="1600" dirty="0">
                <a:latin typeface="Gill Sans"/>
              </a:rPr>
              <a:t>Informe de la ubicación y número de los polígonos afectados identificados. </a:t>
            </a:r>
          </a:p>
          <a:p>
            <a:pPr marL="342900" lvl="0" indent="-342900" algn="just">
              <a:lnSpc>
                <a:spcPct val="115000"/>
              </a:lnSpc>
              <a:spcAft>
                <a:spcPts val="1200"/>
              </a:spcAft>
              <a:buFont typeface="+mj-lt"/>
              <a:buAutoNum type="arabicPeriod"/>
            </a:pPr>
            <a:r>
              <a:rPr lang="es-MX" sz="1600" dirty="0">
                <a:latin typeface="Gill Sans"/>
              </a:rPr>
              <a:t>Reporte de las obras de mitigación por  polígono y monto aproximado.</a:t>
            </a:r>
            <a:endParaRPr lang="es-MX" sz="1600" dirty="0">
              <a:effectLst/>
              <a:latin typeface="Gill Sans"/>
            </a:endParaRPr>
          </a:p>
        </p:txBody>
      </p:sp>
    </p:spTree>
    <p:extLst>
      <p:ext uri="{BB962C8B-B14F-4D97-AF65-F5344CB8AC3E}">
        <p14:creationId xmlns:p14="http://schemas.microsoft.com/office/powerpoint/2010/main" val="25160196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8383</TotalTime>
  <Words>3156</Words>
  <Application>Microsoft Macintosh PowerPoint</Application>
  <PresentationFormat>Carta (216 x 279 mm)</PresentationFormat>
  <Paragraphs>441</Paragraphs>
  <Slides>43</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43</vt:i4>
      </vt:variant>
    </vt:vector>
  </HeadingPairs>
  <TitlesOfParts>
    <vt:vector size="45" baseType="lpstr">
      <vt:lpstr>Tema de Office</vt:lpstr>
      <vt:lpstr>Hoja de cálculo de Microsoft Excel</vt:lpstr>
      <vt:lpstr>Presentación de PowerPoint</vt:lpstr>
      <vt:lpstr>Presentación de PowerPoint</vt:lpstr>
      <vt:lpstr>Preguntas recibidas en tiempo y forma </vt:lpstr>
      <vt:lpstr>Preguntas recibidas en tiempo y forma </vt:lpstr>
      <vt:lpstr>Preguntas recibidas en tiempo y forma </vt:lpstr>
      <vt:lpstr>Preguntas recibidas en tiempo y forma </vt:lpstr>
      <vt:lpstr>Preguntas recibidas en tiempo y forma </vt:lpstr>
      <vt:lpstr>Preguntas recibidas en tiempo y forma </vt:lpstr>
      <vt:lpstr>Preguntas recibidas en tiempo y forma </vt:lpstr>
      <vt:lpstr>Preguntas recibidas en tiempo y forma </vt:lpstr>
      <vt:lpstr>Preguntas recibidas en tiempo y forma </vt:lpstr>
      <vt:lpstr>Presentación de PowerPoint</vt:lpstr>
      <vt:lpstr>Ubicación de los 83 polígonos afectados</vt:lpstr>
      <vt:lpstr>Definición de zonas con riesgo</vt:lpstr>
      <vt:lpstr>Definición de zonas con riesgo medio, alto y muy alto</vt:lpstr>
      <vt:lpstr>Colocación de créditos en Ciudad Juárez Chihuahua actual Administración</vt:lpstr>
      <vt:lpstr>Colocación de créditos en Ciudad Juárez Chihuahua actual Administración</vt:lpstr>
      <vt:lpstr>Colocación de créditos en Ciudad Juárez Chihuahua actual Administración</vt:lpstr>
      <vt:lpstr>Originación de créditos del 30 de junio 2017 al 05 de agosto 2018</vt:lpstr>
      <vt:lpstr>Originación de créditos por oferente del 30 de junio 2017 al 05 de agosto 2018</vt:lpstr>
      <vt:lpstr>Presentación de PowerPoint</vt:lpstr>
      <vt:lpstr>Obras de Mitigación</vt:lpstr>
      <vt:lpstr>Obras de Mitigación</vt:lpstr>
      <vt:lpstr>Obras de Mitigación</vt:lpstr>
      <vt:lpstr>Obras de Mitigación</vt:lpstr>
      <vt:lpstr>Obras de Mitigación 83 Polígonos</vt:lpstr>
      <vt:lpstr>Continuación del Bordo Miguel de la Madrid Hurtado</vt:lpstr>
      <vt:lpstr>Actores Obras de Mitigación Continuación del Bordo</vt:lpstr>
      <vt:lpstr>Preservación y Enrocamiento del Bordo Miguel de la Madrid Hurtado</vt:lpstr>
      <vt:lpstr>Actores Obras de Mitigación Preservación y Enrocamiento del Bordo</vt:lpstr>
      <vt:lpstr>Actores Obras de Mitigación Incorporación de Diques</vt:lpstr>
      <vt:lpstr>Presentación de PowerPoint</vt:lpstr>
      <vt:lpstr>Actores Obras de Mitigación Preservación de Lagunas Subsidiarias</vt:lpstr>
      <vt:lpstr>Actores Obras de Mitigación Preservación de Lagunas Subsidiarias</vt:lpstr>
      <vt:lpstr>Presentación de PowerPoint</vt:lpstr>
      <vt:lpstr>Estrategia inicial</vt:lpstr>
      <vt:lpstr>Estrategia inicial</vt:lpstr>
      <vt:lpstr>Estrategia inicial</vt:lpstr>
      <vt:lpstr>Presentación de PowerPoint</vt:lpstr>
      <vt:lpstr>Presentación de PowerPoint</vt:lpstr>
      <vt:lpstr>Presentación de PowerPoint</vt:lpstr>
      <vt:lpstr>Presentación de PowerPoint</vt:lpstr>
      <vt:lpstr>Calendario de acercamiento por desarrollador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Gomez Candela Julia</cp:lastModifiedBy>
  <cp:revision>427</cp:revision>
  <dcterms:created xsi:type="dcterms:W3CDTF">2015-01-27T17:54:18Z</dcterms:created>
  <dcterms:modified xsi:type="dcterms:W3CDTF">2018-08-10T22:34:13Z</dcterms:modified>
</cp:coreProperties>
</file>