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85" r:id="rId2"/>
    <p:sldId id="308" r:id="rId3"/>
    <p:sldId id="296" r:id="rId4"/>
    <p:sldId id="310" r:id="rId5"/>
    <p:sldId id="311" r:id="rId6"/>
    <p:sldId id="312" r:id="rId7"/>
    <p:sldId id="288" r:id="rId8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derico Franco Urrueta" initials="FFU" lastIdx="4" clrIdx="0">
    <p:extLst/>
  </p:cmAuthor>
  <p:cmAuthor id="2" name="Rodrigo Ortega Valle" initials="ROV" lastIdx="1" clrIdx="1">
    <p:extLst/>
  </p:cmAuthor>
  <p:cmAuthor id="3" name="Carlos Galvan Alvarez" initials="CGA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FF00"/>
    <a:srgbClr val="32879E"/>
    <a:srgbClr val="2B7589"/>
    <a:srgbClr val="9999FF"/>
    <a:srgbClr val="2E7D92"/>
    <a:srgbClr val="CA7474"/>
    <a:srgbClr val="FFC000"/>
    <a:srgbClr val="F8E9E9"/>
    <a:srgbClr val="E8D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57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2046757-D718-416F-BBD5-86A0A2C4984C}" type="datetimeFigureOut">
              <a:rPr lang="es-MX" smtClean="0"/>
              <a:t>13/08/2018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E2CE6E-2B6D-418D-9EAE-011E5C3C5B6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456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68027-BD1A-49E0-94FC-CB85D543F08D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029A3-EC5C-4E6C-9588-C9969B7CD29F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7831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F1779-FA2A-40F9-9909-A934A48970D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9CC24-C2EA-407C-A075-F5CD86100A58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87700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07A36-51DE-43AC-8746-231E607BCE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8DFE6-5837-4DBD-B7AB-266E7DE59EA8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51155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49B96-2FC9-43E3-87B6-F9313FDEF24F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85EE3-AEC6-4ECA-A3B4-F58E03915C46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30208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E11B5-B9B1-4084-BB6A-52BEAC0C643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8525F-2E55-41AE-B157-C65C742CFBBA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2337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9C25A-DC7B-4D66-BA24-8817AFB6CE18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DAC26-7887-4530-89F1-567411F65BD5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93735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8DCBE-D33B-45A4-B464-F424963173BB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220FE-65B3-49FF-ACC1-CA481E94DA8C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70575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D9231-FDA9-4808-9E65-5872B7BA9F7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B946D-DF2E-4489-88FF-34AB70A9C28E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12680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4408B-DC3B-4774-B380-F558DBCA4038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DBB71-0343-4A1D-ADEC-2FC6263A5675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78265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fld id="{DD252D60-FAC3-49BD-8F0C-19262935D1AD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13/08/2018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 panose="020B0503030403020204" pitchFamily="34" charset="0"/>
                <a:ea typeface="Myriad Pro" panose="020B0503030403020204" pitchFamily="34" charset="0"/>
                <a:cs typeface="Myriad Pro" panose="020B0503030403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CD2660A2-338E-4FC6-B7E0-263F76311B5A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11713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 Light"/>
          <a:ea typeface="Myriad Pro Light"/>
          <a:cs typeface="Myriad Pro Light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/>
          <a:cs typeface="Myriad Pro Ligh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/>
          <a:cs typeface="Myriad Pro Ligh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 Light"/>
          <a:ea typeface="Myriad Pro Light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/>
          <p:cNvSpPr txBox="1">
            <a:spLocks/>
          </p:cNvSpPr>
          <p:nvPr/>
        </p:nvSpPr>
        <p:spPr bwMode="auto">
          <a:xfrm>
            <a:off x="5289551" y="6051246"/>
            <a:ext cx="2925536" cy="5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Myriad Pro"/>
                <a:ea typeface="Myriad Pro Light"/>
                <a:cs typeface="Myriad Pro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Myriad Pro Light"/>
                <a:ea typeface="Myriad Pro Light"/>
                <a:cs typeface="Myriad Pro Light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Abril 2018</a:t>
            </a:r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2226669" y="2917371"/>
            <a:ext cx="4696645" cy="1422400"/>
          </a:xfrm>
        </p:spPr>
        <p:txBody>
          <a:bodyPr/>
          <a:lstStyle/>
          <a:p>
            <a:pPr algn="ctr"/>
            <a:r>
              <a:rPr lang="es-MX" sz="2400" dirty="0"/>
              <a:t>Modelo de Operación de la Coordinación General de Delegaciones</a:t>
            </a:r>
          </a:p>
        </p:txBody>
      </p:sp>
    </p:spTree>
    <p:extLst>
      <p:ext uri="{BB962C8B-B14F-4D97-AF65-F5344CB8AC3E}">
        <p14:creationId xmlns:p14="http://schemas.microsoft.com/office/powerpoint/2010/main" val="41924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rco"/>
          <p:cNvSpPr/>
          <p:nvPr/>
        </p:nvSpPr>
        <p:spPr>
          <a:xfrm>
            <a:off x="-2419732" y="986964"/>
            <a:ext cx="4437213" cy="5820227"/>
          </a:xfrm>
          <a:prstGeom prst="arc">
            <a:avLst>
              <a:gd name="adj1" fmla="val 16516156"/>
              <a:gd name="adj2" fmla="val 5093615"/>
            </a:avLst>
          </a:prstGeom>
          <a:ln>
            <a:solidFill>
              <a:schemeClr val="bg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6 CuadroTexto"/>
          <p:cNvSpPr txBox="1">
            <a:spLocks noChangeArrowheads="1"/>
          </p:cNvSpPr>
          <p:nvPr/>
        </p:nvSpPr>
        <p:spPr bwMode="auto">
          <a:xfrm>
            <a:off x="1741950" y="1728987"/>
            <a:ext cx="6458630" cy="41036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10000"/>
              <a:buFontTx/>
              <a:buNone/>
              <a:defRPr/>
            </a:pPr>
            <a:r>
              <a:rPr lang="es-MX" altLang="es-MX" sz="1800" b="1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</a:rPr>
              <a:t>Objetivo de la CGD </a:t>
            </a:r>
            <a:endParaRPr lang="es-MX" altLang="es-MX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Helvetica Neue Light"/>
              <a:cs typeface="Arial" panose="020B0604020202020204" pitchFamily="34" charset="0"/>
            </a:endParaRPr>
          </a:p>
        </p:txBody>
      </p:sp>
      <p:sp>
        <p:nvSpPr>
          <p:cNvPr id="5" name="7 Elipse"/>
          <p:cNvSpPr/>
          <p:nvPr/>
        </p:nvSpPr>
        <p:spPr bwMode="auto">
          <a:xfrm>
            <a:off x="1316032" y="1814880"/>
            <a:ext cx="295044" cy="32142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7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6" name="7 Elipse"/>
          <p:cNvSpPr/>
          <p:nvPr/>
        </p:nvSpPr>
        <p:spPr bwMode="auto">
          <a:xfrm>
            <a:off x="1751452" y="2891886"/>
            <a:ext cx="295044" cy="32142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7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7" name="7 Elipse"/>
          <p:cNvSpPr/>
          <p:nvPr/>
        </p:nvSpPr>
        <p:spPr bwMode="auto">
          <a:xfrm>
            <a:off x="1867564" y="3968892"/>
            <a:ext cx="295044" cy="32142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7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8" name="7 Elipse"/>
          <p:cNvSpPr/>
          <p:nvPr/>
        </p:nvSpPr>
        <p:spPr bwMode="auto">
          <a:xfrm>
            <a:off x="1635340" y="5045898"/>
            <a:ext cx="295044" cy="32142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7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9" name="7 Elipse"/>
          <p:cNvSpPr/>
          <p:nvPr/>
        </p:nvSpPr>
        <p:spPr bwMode="auto">
          <a:xfrm>
            <a:off x="909640" y="6122906"/>
            <a:ext cx="295044" cy="32142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7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587826" y="318180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Contenido</a:t>
            </a:r>
          </a:p>
        </p:txBody>
      </p:sp>
      <p:sp>
        <p:nvSpPr>
          <p:cNvPr id="11" name="6 CuadroTexto"/>
          <p:cNvSpPr txBox="1">
            <a:spLocks noChangeArrowheads="1"/>
          </p:cNvSpPr>
          <p:nvPr/>
        </p:nvSpPr>
        <p:spPr bwMode="auto">
          <a:xfrm>
            <a:off x="2097546" y="2882853"/>
            <a:ext cx="6458630" cy="41036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10000"/>
              <a:buFontTx/>
              <a:buNone/>
              <a:defRPr/>
            </a:pPr>
            <a:r>
              <a:rPr lang="es-MX" altLang="es-MX" sz="1800" b="1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</a:rPr>
              <a:t>Alcance  de la CGD</a:t>
            </a:r>
            <a:endParaRPr lang="es-MX" altLang="es-MX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Helvetica Neue Light"/>
              <a:cs typeface="Arial" panose="020B0604020202020204" pitchFamily="34" charset="0"/>
            </a:endParaRPr>
          </a:p>
        </p:txBody>
      </p:sp>
      <p:sp>
        <p:nvSpPr>
          <p:cNvPr id="12" name="6 CuadroTexto"/>
          <p:cNvSpPr txBox="1">
            <a:spLocks noChangeArrowheads="1"/>
          </p:cNvSpPr>
          <p:nvPr/>
        </p:nvSpPr>
        <p:spPr bwMode="auto">
          <a:xfrm>
            <a:off x="2249946" y="3923987"/>
            <a:ext cx="6458630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10000"/>
              <a:buFontTx/>
              <a:buNone/>
              <a:defRPr/>
            </a:pPr>
            <a:r>
              <a:rPr lang="es-MX" sz="1800" b="1" dirty="0"/>
              <a:t>Modelo de Operación de la CGD</a:t>
            </a:r>
            <a:endParaRPr lang="es-MX" altLang="es-MX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Helvetica Neue Light"/>
              <a:cs typeface="Arial" panose="020B0604020202020204" pitchFamily="34" charset="0"/>
            </a:endParaRPr>
          </a:p>
        </p:txBody>
      </p:sp>
      <p:sp>
        <p:nvSpPr>
          <p:cNvPr id="13" name="6 CuadroTexto"/>
          <p:cNvSpPr txBox="1">
            <a:spLocks noChangeArrowheads="1"/>
          </p:cNvSpPr>
          <p:nvPr/>
        </p:nvSpPr>
        <p:spPr bwMode="auto">
          <a:xfrm>
            <a:off x="2068524" y="5048825"/>
            <a:ext cx="6458630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10000"/>
              <a:buFontTx/>
              <a:buNone/>
              <a:defRPr/>
            </a:pPr>
            <a:r>
              <a:rPr lang="es-MX" altLang="es-MX" sz="1800" b="1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</a:rPr>
              <a:t>Principios y Funciones de la CGD</a:t>
            </a:r>
            <a:endParaRPr lang="es-MX" altLang="es-MX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Helvetica Neue Light"/>
              <a:cs typeface="Arial" panose="020B0604020202020204" pitchFamily="34" charset="0"/>
            </a:endParaRPr>
          </a:p>
        </p:txBody>
      </p:sp>
      <p:sp>
        <p:nvSpPr>
          <p:cNvPr id="14" name="6 CuadroTexto"/>
          <p:cNvSpPr txBox="1">
            <a:spLocks noChangeArrowheads="1"/>
          </p:cNvSpPr>
          <p:nvPr/>
        </p:nvSpPr>
        <p:spPr bwMode="auto">
          <a:xfrm>
            <a:off x="1321056" y="6112227"/>
            <a:ext cx="6458630" cy="41036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>
                <a:solidFill>
                  <a:schemeClr val="tx1"/>
                </a:solidFill>
                <a:latin typeface="Myriad Pro Light"/>
                <a:ea typeface="MS PGothic" pitchFamily="34" charset="-128"/>
                <a:cs typeface="Myriad Pro Light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10000"/>
              <a:buFontTx/>
              <a:buNone/>
              <a:defRPr/>
            </a:pPr>
            <a:r>
              <a:rPr lang="es-MX" altLang="es-MX" sz="1800" b="1" dirty="0">
                <a:latin typeface="Arial" panose="020B0604020202020204" pitchFamily="34" charset="0"/>
                <a:ea typeface="Helvetica Neue Light"/>
                <a:cs typeface="Arial" panose="020B0604020202020204" pitchFamily="34" charset="0"/>
              </a:rPr>
              <a:t>Status </a:t>
            </a:r>
            <a:endParaRPr lang="es-MX" altLang="es-MX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Helvetica Neue Ligh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22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587826" y="318180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Objetivos de la CGD</a:t>
            </a:r>
          </a:p>
        </p:txBody>
      </p:sp>
      <p:sp>
        <p:nvSpPr>
          <p:cNvPr id="10" name="Rectángulo 7"/>
          <p:cNvSpPr/>
          <p:nvPr/>
        </p:nvSpPr>
        <p:spPr>
          <a:xfrm>
            <a:off x="275772" y="1405183"/>
            <a:ext cx="8127999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Fortalecer el enlace e interacción entre la Dirección General y las áreas centrales con las delegaciones y la comunicación e intercambio de experiencias entre las mismas, para favorecer las condiciones requeridas para el logro de las metas y objetivos institucionales. 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Asegurar que las políticas y estrategias diseñadas por la Dirección General y las áreas normativas, establecidas en el Plan Estratégico, se comuniquen adecuadamente y conduzcan las líneas de actuación de las delegaciones,  acordes con  la visión, misión y objetivos institucionales.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Empoderar a las delegaciones para una mejor representación y vinculación con la sociedad y las autoridades locales, que refleje la fortaleza y autoridad institucional, y de las políticas, programas y proyectos en favor de los trabajadores derechohabientes y del desarrollo económico y social en su ámbito de acción. </a:t>
            </a:r>
          </a:p>
          <a:p>
            <a:pPr algn="just">
              <a:buClr>
                <a:srgbClr val="C00000"/>
              </a:buClr>
            </a:pP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Reforzar la participación de las Delegaciones en los procesos de planeación, programación y presupuestación de sus actividades, mediante el diálogo, intercambio de opiniones, comentarios y propuestas.</a:t>
            </a: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Brindar un mejor apoyo y respaldo a las actividades de las delegaciones, mediante la atención expedita y efectiva de trámites administrativos y operativos ante las áreas de soporte del Instituto.</a:t>
            </a:r>
          </a:p>
        </p:txBody>
      </p:sp>
    </p:spTree>
    <p:extLst>
      <p:ext uri="{BB962C8B-B14F-4D97-AF65-F5344CB8AC3E}">
        <p14:creationId xmlns:p14="http://schemas.microsoft.com/office/powerpoint/2010/main" val="398207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587826" y="318180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Alcance de la CGD</a:t>
            </a:r>
          </a:p>
        </p:txBody>
      </p:sp>
      <p:sp>
        <p:nvSpPr>
          <p:cNvPr id="3" name="Rectángulo 7"/>
          <p:cNvSpPr/>
          <p:nvPr/>
        </p:nvSpPr>
        <p:spPr>
          <a:xfrm>
            <a:off x="275773" y="1497951"/>
            <a:ext cx="79538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Comprende a la Dirección General, Secretaria General y Jurídica, Contraloría General, Subdirecciones y Coordinaciones Generales,  Centro de Investigación y Desarrollo Sostenible y las propias Delegaciones, así como autoridades locales y organizaciones civiles 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Particularmente en coordinación y colaboración con la Subdirección General de Planeación y Finanzas y la Subdirección General de Administración y Recursos Humanos, se brinda orientación, apoyo y respaldo transversal a las actividades y operación de las delegaciones. </a:t>
            </a: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 Coordinación General de Delegaciones se constituye como área de enlace, vinculación y comunicación transversal entre las delegaciones y de éstas con la Dirección General y las áreas centrales para favorecer el logro de los objetivos y metas institucionales.</a:t>
            </a:r>
          </a:p>
        </p:txBody>
      </p:sp>
    </p:spTree>
    <p:extLst>
      <p:ext uri="{BB962C8B-B14F-4D97-AF65-F5344CB8AC3E}">
        <p14:creationId xmlns:p14="http://schemas.microsoft.com/office/powerpoint/2010/main" val="407838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587826" y="318180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Modelo de Operación</a:t>
            </a:r>
          </a:p>
        </p:txBody>
      </p:sp>
      <p:graphicFrame>
        <p:nvGraphicFramePr>
          <p:cNvPr id="16" name="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297436"/>
              </p:ext>
            </p:extLst>
          </p:nvPr>
        </p:nvGraphicFramePr>
        <p:xfrm>
          <a:off x="6781823" y="5573599"/>
          <a:ext cx="1346597" cy="1127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65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1468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Modelo de operación</a:t>
                      </a:r>
                    </a:p>
                  </a:txBody>
                  <a:tcPr marL="68626" marR="68626" marT="45700" marB="45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34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Macroproceso</a:t>
                      </a:r>
                    </a:p>
                  </a:txBody>
                  <a:tcPr marL="68626" marR="68626" marT="45700" marB="457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5341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Proceso</a:t>
                      </a:r>
                    </a:p>
                  </a:txBody>
                  <a:tcPr marL="68626" marR="68626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" name="Oval 84"/>
          <p:cNvSpPr>
            <a:spLocks noChangeArrowheads="1"/>
          </p:cNvSpPr>
          <p:nvPr/>
        </p:nvSpPr>
        <p:spPr bwMode="auto">
          <a:xfrm>
            <a:off x="6551202" y="5695362"/>
            <a:ext cx="174657" cy="2286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Times New Roman" panose="02020603050405020304" pitchFamily="18" charset="0"/>
              </a:rPr>
              <a:t>1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  <a:cs typeface="Times New Roman" panose="02020603050405020304" pitchFamily="18" charset="0"/>
            </a:endParaRPr>
          </a:p>
        </p:txBody>
      </p:sp>
      <p:sp>
        <p:nvSpPr>
          <p:cNvPr id="18" name="Oval 84"/>
          <p:cNvSpPr>
            <a:spLocks noChangeArrowheads="1"/>
          </p:cNvSpPr>
          <p:nvPr/>
        </p:nvSpPr>
        <p:spPr bwMode="auto">
          <a:xfrm>
            <a:off x="6551202" y="6050048"/>
            <a:ext cx="174657" cy="2286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Arabic Typesetting" panose="03020402040406030203" pitchFamily="66" charset="-78"/>
              </a:rPr>
              <a:t>2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  <a:cs typeface="Arabic Typesetting" panose="03020402040406030203" pitchFamily="66" charset="-78"/>
            </a:endParaRPr>
          </a:p>
        </p:txBody>
      </p:sp>
      <p:sp>
        <p:nvSpPr>
          <p:cNvPr id="19" name="Oval 84"/>
          <p:cNvSpPr>
            <a:spLocks noChangeArrowheads="1"/>
          </p:cNvSpPr>
          <p:nvPr/>
        </p:nvSpPr>
        <p:spPr bwMode="auto">
          <a:xfrm>
            <a:off x="6551202" y="6404735"/>
            <a:ext cx="174657" cy="228636"/>
          </a:xfrm>
          <a:prstGeom prst="ellipse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_tradn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</a:rPr>
              <a:t>3</a:t>
            </a:r>
            <a:endParaRPr lang="es-E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Geneva" pitchFamily="-109" charset="-128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568284" y="1302654"/>
            <a:ext cx="7647428" cy="4106917"/>
            <a:chOff x="568284" y="1302654"/>
            <a:chExt cx="7647428" cy="4106917"/>
          </a:xfrm>
        </p:grpSpPr>
        <p:sp>
          <p:nvSpPr>
            <p:cNvPr id="3" name="4 Forma libre"/>
            <p:cNvSpPr/>
            <p:nvPr/>
          </p:nvSpPr>
          <p:spPr>
            <a:xfrm>
              <a:off x="610952" y="1302654"/>
              <a:ext cx="7604760" cy="4106917"/>
            </a:xfrm>
            <a:custGeom>
              <a:avLst/>
              <a:gdLst>
                <a:gd name="connsiteX0" fmla="*/ 0 w 6983622"/>
                <a:gd name="connsiteY0" fmla="*/ 245376 h 2886772"/>
                <a:gd name="connsiteX1" fmla="*/ 245376 w 6983622"/>
                <a:gd name="connsiteY1" fmla="*/ 0 h 2886772"/>
                <a:gd name="connsiteX2" fmla="*/ 6738246 w 6983622"/>
                <a:gd name="connsiteY2" fmla="*/ 0 h 2886772"/>
                <a:gd name="connsiteX3" fmla="*/ 6983622 w 6983622"/>
                <a:gd name="connsiteY3" fmla="*/ 245376 h 2886772"/>
                <a:gd name="connsiteX4" fmla="*/ 6983622 w 6983622"/>
                <a:gd name="connsiteY4" fmla="*/ 2641396 h 2886772"/>
                <a:gd name="connsiteX5" fmla="*/ 6738246 w 6983622"/>
                <a:gd name="connsiteY5" fmla="*/ 2886772 h 2886772"/>
                <a:gd name="connsiteX6" fmla="*/ 245376 w 6983622"/>
                <a:gd name="connsiteY6" fmla="*/ 2886772 h 2886772"/>
                <a:gd name="connsiteX7" fmla="*/ 0 w 6983622"/>
                <a:gd name="connsiteY7" fmla="*/ 2641396 h 2886772"/>
                <a:gd name="connsiteX8" fmla="*/ 0 w 6983622"/>
                <a:gd name="connsiteY8" fmla="*/ 245376 h 288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83622" h="2886772">
                  <a:moveTo>
                    <a:pt x="0" y="245376"/>
                  </a:moveTo>
                  <a:cubicBezTo>
                    <a:pt x="0" y="109859"/>
                    <a:pt x="109859" y="0"/>
                    <a:pt x="245376" y="0"/>
                  </a:cubicBezTo>
                  <a:lnTo>
                    <a:pt x="6738246" y="0"/>
                  </a:lnTo>
                  <a:cubicBezTo>
                    <a:pt x="6873763" y="0"/>
                    <a:pt x="6983622" y="109859"/>
                    <a:pt x="6983622" y="245376"/>
                  </a:cubicBezTo>
                  <a:lnTo>
                    <a:pt x="6983622" y="2641396"/>
                  </a:lnTo>
                  <a:cubicBezTo>
                    <a:pt x="6983622" y="2776913"/>
                    <a:pt x="6873763" y="2886772"/>
                    <a:pt x="6738246" y="2886772"/>
                  </a:cubicBezTo>
                  <a:lnTo>
                    <a:pt x="245376" y="2886772"/>
                  </a:lnTo>
                  <a:cubicBezTo>
                    <a:pt x="109859" y="2886772"/>
                    <a:pt x="0" y="2776913"/>
                    <a:pt x="0" y="2641396"/>
                  </a:cubicBezTo>
                  <a:lnTo>
                    <a:pt x="0" y="245376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448" tIns="140448" rIns="140448" bIns="2312324" numCol="1" spcCol="1270" anchor="t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s-MX" b="1" dirty="0">
                  <a:latin typeface="Arial" pitchFamily="34" charset="0"/>
                  <a:cs typeface="Arial" pitchFamily="34" charset="0"/>
                </a:rPr>
                <a:t>Modelo de Operación de la Coordinación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s-MX" b="1" dirty="0">
                  <a:latin typeface="Arial" pitchFamily="34" charset="0"/>
                  <a:cs typeface="Arial" pitchFamily="34" charset="0"/>
                </a:rPr>
                <a:t> General de Delegaciones</a:t>
              </a:r>
            </a:p>
          </p:txBody>
        </p:sp>
        <p:sp>
          <p:nvSpPr>
            <p:cNvPr id="4" name="5 Forma libre"/>
            <p:cNvSpPr/>
            <p:nvPr/>
          </p:nvSpPr>
          <p:spPr>
            <a:xfrm>
              <a:off x="1305714" y="2119989"/>
              <a:ext cx="1955646" cy="3137315"/>
            </a:xfrm>
            <a:custGeom>
              <a:avLst/>
              <a:gdLst>
                <a:gd name="connsiteX0" fmla="*/ 0 w 1572694"/>
                <a:gd name="connsiteY0" fmla="*/ 165133 h 2020740"/>
                <a:gd name="connsiteX1" fmla="*/ 165133 w 1572694"/>
                <a:gd name="connsiteY1" fmla="*/ 0 h 2020740"/>
                <a:gd name="connsiteX2" fmla="*/ 1407561 w 1572694"/>
                <a:gd name="connsiteY2" fmla="*/ 0 h 2020740"/>
                <a:gd name="connsiteX3" fmla="*/ 1572694 w 1572694"/>
                <a:gd name="connsiteY3" fmla="*/ 165133 h 2020740"/>
                <a:gd name="connsiteX4" fmla="*/ 1572694 w 1572694"/>
                <a:gd name="connsiteY4" fmla="*/ 1855607 h 2020740"/>
                <a:gd name="connsiteX5" fmla="*/ 1407561 w 1572694"/>
                <a:gd name="connsiteY5" fmla="*/ 2020740 h 2020740"/>
                <a:gd name="connsiteX6" fmla="*/ 165133 w 1572694"/>
                <a:gd name="connsiteY6" fmla="*/ 2020740 h 2020740"/>
                <a:gd name="connsiteX7" fmla="*/ 0 w 1572694"/>
                <a:gd name="connsiteY7" fmla="*/ 1855607 h 2020740"/>
                <a:gd name="connsiteX8" fmla="*/ 0 w 1572694"/>
                <a:gd name="connsiteY8" fmla="*/ 165133 h 202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2694" h="2020740">
                  <a:moveTo>
                    <a:pt x="0" y="165133"/>
                  </a:moveTo>
                  <a:cubicBezTo>
                    <a:pt x="0" y="73933"/>
                    <a:pt x="73933" y="0"/>
                    <a:pt x="165133" y="0"/>
                  </a:cubicBezTo>
                  <a:lnTo>
                    <a:pt x="1407561" y="0"/>
                  </a:lnTo>
                  <a:cubicBezTo>
                    <a:pt x="1498761" y="0"/>
                    <a:pt x="1572694" y="73933"/>
                    <a:pt x="1572694" y="165133"/>
                  </a:cubicBezTo>
                  <a:lnTo>
                    <a:pt x="1572694" y="1855607"/>
                  </a:lnTo>
                  <a:cubicBezTo>
                    <a:pt x="1572694" y="1946807"/>
                    <a:pt x="1498761" y="2020740"/>
                    <a:pt x="1407561" y="2020740"/>
                  </a:cubicBezTo>
                  <a:lnTo>
                    <a:pt x="165133" y="2020740"/>
                  </a:lnTo>
                  <a:cubicBezTo>
                    <a:pt x="73933" y="2020740"/>
                    <a:pt x="0" y="1946807"/>
                    <a:pt x="0" y="1855607"/>
                  </a:cubicBezTo>
                  <a:lnTo>
                    <a:pt x="0" y="16513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276" tIns="90276" rIns="90276" bIns="1331536" numCol="1" spcCol="1270" anchor="t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2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MCP-CGD-001 Planeación Estratégica de Delegaciones</a:t>
              </a:r>
              <a:endParaRPr lang="es-MX" altLang="es-MX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5 Forma libre"/>
            <p:cNvSpPr/>
            <p:nvPr/>
          </p:nvSpPr>
          <p:spPr>
            <a:xfrm>
              <a:off x="3446934" y="2089509"/>
              <a:ext cx="1955646" cy="3137315"/>
            </a:xfrm>
            <a:custGeom>
              <a:avLst/>
              <a:gdLst>
                <a:gd name="connsiteX0" fmla="*/ 0 w 1572694"/>
                <a:gd name="connsiteY0" fmla="*/ 165133 h 2020740"/>
                <a:gd name="connsiteX1" fmla="*/ 165133 w 1572694"/>
                <a:gd name="connsiteY1" fmla="*/ 0 h 2020740"/>
                <a:gd name="connsiteX2" fmla="*/ 1407561 w 1572694"/>
                <a:gd name="connsiteY2" fmla="*/ 0 h 2020740"/>
                <a:gd name="connsiteX3" fmla="*/ 1572694 w 1572694"/>
                <a:gd name="connsiteY3" fmla="*/ 165133 h 2020740"/>
                <a:gd name="connsiteX4" fmla="*/ 1572694 w 1572694"/>
                <a:gd name="connsiteY4" fmla="*/ 1855607 h 2020740"/>
                <a:gd name="connsiteX5" fmla="*/ 1407561 w 1572694"/>
                <a:gd name="connsiteY5" fmla="*/ 2020740 h 2020740"/>
                <a:gd name="connsiteX6" fmla="*/ 165133 w 1572694"/>
                <a:gd name="connsiteY6" fmla="*/ 2020740 h 2020740"/>
                <a:gd name="connsiteX7" fmla="*/ 0 w 1572694"/>
                <a:gd name="connsiteY7" fmla="*/ 1855607 h 2020740"/>
                <a:gd name="connsiteX8" fmla="*/ 0 w 1572694"/>
                <a:gd name="connsiteY8" fmla="*/ 165133 h 202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2694" h="2020740">
                  <a:moveTo>
                    <a:pt x="0" y="165133"/>
                  </a:moveTo>
                  <a:cubicBezTo>
                    <a:pt x="0" y="73933"/>
                    <a:pt x="73933" y="0"/>
                    <a:pt x="165133" y="0"/>
                  </a:cubicBezTo>
                  <a:lnTo>
                    <a:pt x="1407561" y="0"/>
                  </a:lnTo>
                  <a:cubicBezTo>
                    <a:pt x="1498761" y="0"/>
                    <a:pt x="1572694" y="73933"/>
                    <a:pt x="1572694" y="165133"/>
                  </a:cubicBezTo>
                  <a:lnTo>
                    <a:pt x="1572694" y="1855607"/>
                  </a:lnTo>
                  <a:cubicBezTo>
                    <a:pt x="1572694" y="1946807"/>
                    <a:pt x="1498761" y="2020740"/>
                    <a:pt x="1407561" y="2020740"/>
                  </a:cubicBezTo>
                  <a:lnTo>
                    <a:pt x="165133" y="2020740"/>
                  </a:lnTo>
                  <a:cubicBezTo>
                    <a:pt x="73933" y="2020740"/>
                    <a:pt x="0" y="1946807"/>
                    <a:pt x="0" y="1855607"/>
                  </a:cubicBezTo>
                  <a:lnTo>
                    <a:pt x="0" y="16513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276" tIns="90276" rIns="90276" bIns="1331536" numCol="1" spcCol="1270" anchor="t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2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MCP-CGD-002 Apoyo y Vinculación con Delegaciones</a:t>
              </a:r>
              <a:endParaRPr lang="es-MX" altLang="es-MX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5 Forma libre"/>
            <p:cNvSpPr/>
            <p:nvPr/>
          </p:nvSpPr>
          <p:spPr>
            <a:xfrm>
              <a:off x="5588154" y="2089509"/>
              <a:ext cx="1955646" cy="3137315"/>
            </a:xfrm>
            <a:custGeom>
              <a:avLst/>
              <a:gdLst>
                <a:gd name="connsiteX0" fmla="*/ 0 w 1572694"/>
                <a:gd name="connsiteY0" fmla="*/ 165133 h 2020740"/>
                <a:gd name="connsiteX1" fmla="*/ 165133 w 1572694"/>
                <a:gd name="connsiteY1" fmla="*/ 0 h 2020740"/>
                <a:gd name="connsiteX2" fmla="*/ 1407561 w 1572694"/>
                <a:gd name="connsiteY2" fmla="*/ 0 h 2020740"/>
                <a:gd name="connsiteX3" fmla="*/ 1572694 w 1572694"/>
                <a:gd name="connsiteY3" fmla="*/ 165133 h 2020740"/>
                <a:gd name="connsiteX4" fmla="*/ 1572694 w 1572694"/>
                <a:gd name="connsiteY4" fmla="*/ 1855607 h 2020740"/>
                <a:gd name="connsiteX5" fmla="*/ 1407561 w 1572694"/>
                <a:gd name="connsiteY5" fmla="*/ 2020740 h 2020740"/>
                <a:gd name="connsiteX6" fmla="*/ 165133 w 1572694"/>
                <a:gd name="connsiteY6" fmla="*/ 2020740 h 2020740"/>
                <a:gd name="connsiteX7" fmla="*/ 0 w 1572694"/>
                <a:gd name="connsiteY7" fmla="*/ 1855607 h 2020740"/>
                <a:gd name="connsiteX8" fmla="*/ 0 w 1572694"/>
                <a:gd name="connsiteY8" fmla="*/ 165133 h 202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2694" h="2020740">
                  <a:moveTo>
                    <a:pt x="0" y="165133"/>
                  </a:moveTo>
                  <a:cubicBezTo>
                    <a:pt x="0" y="73933"/>
                    <a:pt x="73933" y="0"/>
                    <a:pt x="165133" y="0"/>
                  </a:cubicBezTo>
                  <a:lnTo>
                    <a:pt x="1407561" y="0"/>
                  </a:lnTo>
                  <a:cubicBezTo>
                    <a:pt x="1498761" y="0"/>
                    <a:pt x="1572694" y="73933"/>
                    <a:pt x="1572694" y="165133"/>
                  </a:cubicBezTo>
                  <a:lnTo>
                    <a:pt x="1572694" y="1855607"/>
                  </a:lnTo>
                  <a:cubicBezTo>
                    <a:pt x="1572694" y="1946807"/>
                    <a:pt x="1498761" y="2020740"/>
                    <a:pt x="1407561" y="2020740"/>
                  </a:cubicBezTo>
                  <a:lnTo>
                    <a:pt x="165133" y="2020740"/>
                  </a:lnTo>
                  <a:cubicBezTo>
                    <a:pt x="73933" y="2020740"/>
                    <a:pt x="0" y="1946807"/>
                    <a:pt x="0" y="1855607"/>
                  </a:cubicBezTo>
                  <a:lnTo>
                    <a:pt x="0" y="16513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276" tIns="90276" rIns="90276" bIns="1331536" numCol="1" spcCol="1270" anchor="t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2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MCP-CGD-003 Comunicación y soporte a Delegaciones</a:t>
              </a:r>
              <a:endParaRPr lang="es-MX" altLang="es-MX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52 Forma libre"/>
            <p:cNvSpPr/>
            <p:nvPr/>
          </p:nvSpPr>
          <p:spPr>
            <a:xfrm>
              <a:off x="1507602" y="294430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PRO-CGD-001 Diseño </a:t>
              </a:r>
              <a:r>
                <a:rPr lang="es-MX" altLang="es-MX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 Plan Estratégico de Delegaciones </a:t>
              </a:r>
            </a:p>
          </p:txBody>
        </p:sp>
        <p:sp>
          <p:nvSpPr>
            <p:cNvPr id="9" name="52 Forma libre"/>
            <p:cNvSpPr/>
            <p:nvPr/>
          </p:nvSpPr>
          <p:spPr>
            <a:xfrm>
              <a:off x="1507602" y="366820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PRO-CDG-002 Diseño de acciones de mejora </a:t>
              </a:r>
            </a:p>
          </p:txBody>
        </p:sp>
        <p:sp>
          <p:nvSpPr>
            <p:cNvPr id="10" name="52 Forma libre"/>
            <p:cNvSpPr/>
            <p:nvPr/>
          </p:nvSpPr>
          <p:spPr>
            <a:xfrm>
              <a:off x="1507602" y="439210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PRO-CDG-003 Gestión del Comité de Delegaciones  </a:t>
              </a:r>
              <a:endParaRPr lang="es-MX" altLang="es-MX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52 Forma libre"/>
            <p:cNvSpPr/>
            <p:nvPr/>
          </p:nvSpPr>
          <p:spPr>
            <a:xfrm>
              <a:off x="3641202" y="292906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PRO-CDG-004 Apoyo a Solicitudes de Delegaciones</a:t>
              </a:r>
              <a:endParaRPr lang="es-MX" altLang="es-MX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52 Forma libre"/>
            <p:cNvSpPr/>
            <p:nvPr/>
          </p:nvSpPr>
          <p:spPr>
            <a:xfrm>
              <a:off x="3641202" y="365296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PRO-CDG-005 Análisis de operación y de negocio  </a:t>
              </a:r>
              <a:endParaRPr lang="es-MX" alt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52 Forma libre"/>
            <p:cNvSpPr/>
            <p:nvPr/>
          </p:nvSpPr>
          <p:spPr>
            <a:xfrm>
              <a:off x="3641202" y="437686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PRO-CDG-006 Gestión de casos especiales </a:t>
              </a:r>
              <a:endParaRPr lang="es-MX" alt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52 Forma libre"/>
            <p:cNvSpPr/>
            <p:nvPr/>
          </p:nvSpPr>
          <p:spPr>
            <a:xfrm>
              <a:off x="5790042" y="323386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PRO-CDG-007 Gestión de la Comunicación </a:t>
              </a:r>
              <a:endParaRPr lang="es-MX" alt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52 Forma libre"/>
            <p:cNvSpPr/>
            <p:nvPr/>
          </p:nvSpPr>
          <p:spPr>
            <a:xfrm>
              <a:off x="5790042" y="3965384"/>
              <a:ext cx="1570877" cy="658127"/>
            </a:xfrm>
            <a:custGeom>
              <a:avLst/>
              <a:gdLst>
                <a:gd name="connsiteX0" fmla="*/ 0 w 1326888"/>
                <a:gd name="connsiteY0" fmla="*/ 58320 h 555432"/>
                <a:gd name="connsiteX1" fmla="*/ 58320 w 1326888"/>
                <a:gd name="connsiteY1" fmla="*/ 0 h 555432"/>
                <a:gd name="connsiteX2" fmla="*/ 1268568 w 1326888"/>
                <a:gd name="connsiteY2" fmla="*/ 0 h 555432"/>
                <a:gd name="connsiteX3" fmla="*/ 1326888 w 1326888"/>
                <a:gd name="connsiteY3" fmla="*/ 58320 h 555432"/>
                <a:gd name="connsiteX4" fmla="*/ 1326888 w 1326888"/>
                <a:gd name="connsiteY4" fmla="*/ 497112 h 555432"/>
                <a:gd name="connsiteX5" fmla="*/ 1268568 w 1326888"/>
                <a:gd name="connsiteY5" fmla="*/ 555432 h 555432"/>
                <a:gd name="connsiteX6" fmla="*/ 58320 w 1326888"/>
                <a:gd name="connsiteY6" fmla="*/ 555432 h 555432"/>
                <a:gd name="connsiteX7" fmla="*/ 0 w 1326888"/>
                <a:gd name="connsiteY7" fmla="*/ 497112 h 555432"/>
                <a:gd name="connsiteX8" fmla="*/ 0 w 1326888"/>
                <a:gd name="connsiteY8" fmla="*/ 58320 h 55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888" h="555432">
                  <a:moveTo>
                    <a:pt x="0" y="58320"/>
                  </a:moveTo>
                  <a:cubicBezTo>
                    <a:pt x="0" y="26111"/>
                    <a:pt x="26111" y="0"/>
                    <a:pt x="58320" y="0"/>
                  </a:cubicBezTo>
                  <a:lnTo>
                    <a:pt x="1268568" y="0"/>
                  </a:lnTo>
                  <a:cubicBezTo>
                    <a:pt x="1300777" y="0"/>
                    <a:pt x="1326888" y="26111"/>
                    <a:pt x="1326888" y="58320"/>
                  </a:cubicBezTo>
                  <a:lnTo>
                    <a:pt x="1326888" y="497112"/>
                  </a:lnTo>
                  <a:cubicBezTo>
                    <a:pt x="1326888" y="529321"/>
                    <a:pt x="1300777" y="555432"/>
                    <a:pt x="1268568" y="555432"/>
                  </a:cubicBezTo>
                  <a:lnTo>
                    <a:pt x="58320" y="555432"/>
                  </a:lnTo>
                  <a:cubicBezTo>
                    <a:pt x="26111" y="555432"/>
                    <a:pt x="0" y="529321"/>
                    <a:pt x="0" y="497112"/>
                  </a:cubicBezTo>
                  <a:lnTo>
                    <a:pt x="0" y="5832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181" tIns="55181" rIns="55181" bIns="55181" numCol="1" spcCol="1270" anchor="ctr" anchorCtr="0">
              <a:no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PRO-CDG-008 Apoyo Administrativo a Delegaciones </a:t>
              </a:r>
              <a:endParaRPr lang="es-MX" altLang="es-MX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Oval 84"/>
            <p:cNvSpPr>
              <a:spLocks noChangeArrowheads="1"/>
            </p:cNvSpPr>
            <p:nvPr/>
          </p:nvSpPr>
          <p:spPr bwMode="auto">
            <a:xfrm>
              <a:off x="568284" y="1318377"/>
              <a:ext cx="174657" cy="228636"/>
            </a:xfrm>
            <a:prstGeom prst="ellipse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>
                <a:defRPr/>
              </a:pPr>
              <a:r>
                <a:rPr lang="es-ES_tradnl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Geneva" pitchFamily="-109" charset="-128"/>
                  <a:cs typeface="Times New Roman" panose="02020603050405020304" pitchFamily="18" charset="0"/>
                </a:rPr>
                <a:t>1</a:t>
              </a:r>
              <a:endParaRPr lang="es-E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Times New Roman" panose="02020603050405020304" pitchFamily="18" charset="0"/>
              </a:endParaRPr>
            </a:p>
          </p:txBody>
        </p:sp>
        <p:sp>
          <p:nvSpPr>
            <p:cNvPr id="21" name="Oval 84"/>
            <p:cNvSpPr>
              <a:spLocks noChangeArrowheads="1"/>
            </p:cNvSpPr>
            <p:nvPr/>
          </p:nvSpPr>
          <p:spPr bwMode="auto">
            <a:xfrm>
              <a:off x="1262182" y="2075625"/>
              <a:ext cx="174657" cy="228636"/>
            </a:xfrm>
            <a:prstGeom prst="ellipse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>
                <a:defRPr/>
              </a:pPr>
              <a:r>
                <a:rPr lang="es-ES_tradnl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Geneva" pitchFamily="-109" charset="-128"/>
                  <a:cs typeface="Arabic Typesetting" panose="03020402040406030203" pitchFamily="66" charset="-78"/>
                </a:rPr>
                <a:t>2</a:t>
              </a:r>
              <a:endParaRPr lang="es-E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  <a:cs typeface="Arabic Typesetting" panose="03020402040406030203" pitchFamily="66" charset="-78"/>
              </a:endParaRPr>
            </a:p>
          </p:txBody>
        </p:sp>
        <p:sp>
          <p:nvSpPr>
            <p:cNvPr id="22" name="Oval 84"/>
            <p:cNvSpPr>
              <a:spLocks noChangeArrowheads="1"/>
            </p:cNvSpPr>
            <p:nvPr/>
          </p:nvSpPr>
          <p:spPr bwMode="auto">
            <a:xfrm>
              <a:off x="1424990" y="2826459"/>
              <a:ext cx="174657" cy="228636"/>
            </a:xfrm>
            <a:prstGeom prst="ellipse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>
                <a:defRPr/>
              </a:pPr>
              <a:r>
                <a:rPr lang="es-ES_tradnl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Geneva" pitchFamily="-109" charset="-128"/>
                </a:rPr>
                <a:t>3</a:t>
              </a:r>
              <a:endParaRPr lang="es-E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Geneva" pitchFamily="-10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7660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1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64" y="1691227"/>
            <a:ext cx="4284585" cy="2638318"/>
          </a:xfrm>
          <a:prstGeom prst="rect">
            <a:avLst/>
          </a:prstGeom>
        </p:spPr>
      </p:pic>
      <p:sp>
        <p:nvSpPr>
          <p:cNvPr id="5" name="Marcador de contenido 8"/>
          <p:cNvSpPr>
            <a:spLocks noGrp="1"/>
          </p:cNvSpPr>
          <p:nvPr>
            <p:ph idx="1"/>
          </p:nvPr>
        </p:nvSpPr>
        <p:spPr>
          <a:xfrm>
            <a:off x="200660" y="1263395"/>
            <a:ext cx="4917440" cy="296986"/>
          </a:xfrm>
        </p:spPr>
        <p:txBody>
          <a:bodyPr/>
          <a:lstStyle/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000CC"/>
                </a:solidFill>
              </a:rPr>
              <a:t>MO de la Coordinación General de Delegaciones</a:t>
            </a:r>
            <a:endParaRPr lang="es-MX" sz="1100" b="1" dirty="0">
              <a:solidFill>
                <a:srgbClr val="0000CC"/>
              </a:solidFill>
            </a:endParaRPr>
          </a:p>
        </p:txBody>
      </p:sp>
      <p:sp>
        <p:nvSpPr>
          <p:cNvPr id="6" name="Cheurón 8"/>
          <p:cNvSpPr/>
          <p:nvPr/>
        </p:nvSpPr>
        <p:spPr>
          <a:xfrm>
            <a:off x="6094026" y="2689973"/>
            <a:ext cx="2032774" cy="611160"/>
          </a:xfrm>
          <a:prstGeom prst="chevron">
            <a:avLst/>
          </a:prstGeom>
          <a:solidFill>
            <a:srgbClr val="C00000">
              <a:alpha val="58039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7" name="CuadroTexto 9">
            <a:extLst>
              <a:ext uri="{FF2B5EF4-FFF2-40B4-BE49-F238E27FC236}">
                <a16:creationId xmlns:a16="http://schemas.microsoft.com/office/drawing/2014/main" xmlns="" id="{0EB56725-11C2-425A-B988-47539CCCA969}"/>
              </a:ext>
            </a:extLst>
          </p:cNvPr>
          <p:cNvSpPr txBox="1"/>
          <p:nvPr/>
        </p:nvSpPr>
        <p:spPr>
          <a:xfrm>
            <a:off x="6353188" y="2820412"/>
            <a:ext cx="1564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SGPF</a:t>
            </a:r>
          </a:p>
        </p:txBody>
      </p:sp>
      <p:sp>
        <p:nvSpPr>
          <p:cNvPr id="8" name="Cheurón 10"/>
          <p:cNvSpPr/>
          <p:nvPr/>
        </p:nvSpPr>
        <p:spPr>
          <a:xfrm>
            <a:off x="6105538" y="3380514"/>
            <a:ext cx="2032774" cy="611160"/>
          </a:xfrm>
          <a:prstGeom prst="chevron">
            <a:avLst/>
          </a:prstGeom>
          <a:solidFill>
            <a:srgbClr val="0070C0"/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9" name="CuadroTexto 11">
            <a:extLst>
              <a:ext uri="{FF2B5EF4-FFF2-40B4-BE49-F238E27FC236}">
                <a16:creationId xmlns:a16="http://schemas.microsoft.com/office/drawing/2014/main" xmlns="" id="{0EB56725-11C2-425A-B988-47539CCCA969}"/>
              </a:ext>
            </a:extLst>
          </p:cNvPr>
          <p:cNvSpPr txBox="1"/>
          <p:nvPr/>
        </p:nvSpPr>
        <p:spPr>
          <a:xfrm>
            <a:off x="6353962" y="3490051"/>
            <a:ext cx="139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SGARH</a:t>
            </a:r>
          </a:p>
        </p:txBody>
      </p:sp>
      <p:sp>
        <p:nvSpPr>
          <p:cNvPr id="10" name="Cheurón 12"/>
          <p:cNvSpPr/>
          <p:nvPr/>
        </p:nvSpPr>
        <p:spPr>
          <a:xfrm>
            <a:off x="6108507" y="4051764"/>
            <a:ext cx="2032774" cy="611160"/>
          </a:xfrm>
          <a:prstGeom prst="chevron">
            <a:avLst/>
          </a:prstGeom>
          <a:solidFill>
            <a:srgbClr val="C00000">
              <a:alpha val="58039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1" name="CuadroTexto 13">
            <a:extLst>
              <a:ext uri="{FF2B5EF4-FFF2-40B4-BE49-F238E27FC236}">
                <a16:creationId xmlns:a16="http://schemas.microsoft.com/office/drawing/2014/main" xmlns="" id="{0EB56725-11C2-425A-B988-47539CCCA969}"/>
              </a:ext>
            </a:extLst>
          </p:cNvPr>
          <p:cNvSpPr txBox="1"/>
          <p:nvPr/>
        </p:nvSpPr>
        <p:spPr>
          <a:xfrm>
            <a:off x="6442862" y="4115528"/>
            <a:ext cx="1390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chemeClr val="bg1"/>
                </a:solidFill>
              </a:rPr>
              <a:t>Áreas internas del Instituto</a:t>
            </a:r>
          </a:p>
        </p:txBody>
      </p:sp>
      <p:sp>
        <p:nvSpPr>
          <p:cNvPr id="12" name="Marcador de contenido 8"/>
          <p:cNvSpPr txBox="1">
            <a:spLocks/>
          </p:cNvSpPr>
          <p:nvPr/>
        </p:nvSpPr>
        <p:spPr bwMode="auto">
          <a:xfrm>
            <a:off x="5941626" y="1599733"/>
            <a:ext cx="2371725" cy="38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s-MX" sz="1600" b="1" dirty="0"/>
              <a:t>Normativa del Instituto</a:t>
            </a:r>
            <a:endParaRPr lang="es-MX" sz="1100" b="1" dirty="0"/>
          </a:p>
        </p:txBody>
      </p:sp>
      <p:pic>
        <p:nvPicPr>
          <p:cNvPr id="13" name="Imagen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256" y="2518304"/>
            <a:ext cx="1514770" cy="1241452"/>
          </a:xfrm>
          <a:prstGeom prst="rect">
            <a:avLst/>
          </a:prstGeom>
        </p:spPr>
      </p:pic>
      <p:sp>
        <p:nvSpPr>
          <p:cNvPr id="14" name="Elipse 20"/>
          <p:cNvSpPr/>
          <p:nvPr/>
        </p:nvSpPr>
        <p:spPr>
          <a:xfrm>
            <a:off x="2029991" y="2655468"/>
            <a:ext cx="946121" cy="49977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15" name="Conector curvado 22"/>
          <p:cNvCxnSpPr>
            <a:stCxn id="14" idx="7"/>
          </p:cNvCxnSpPr>
          <p:nvPr/>
        </p:nvCxnSpPr>
        <p:spPr>
          <a:xfrm rot="16200000" flipH="1">
            <a:off x="3247835" y="2318378"/>
            <a:ext cx="957435" cy="1777995"/>
          </a:xfrm>
          <a:prstGeom prst="curvedConnector4">
            <a:avLst>
              <a:gd name="adj1" fmla="val -450"/>
              <a:gd name="adj2" fmla="val 80096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contenido 8"/>
          <p:cNvSpPr txBox="1">
            <a:spLocks/>
          </p:cNvSpPr>
          <p:nvPr/>
        </p:nvSpPr>
        <p:spPr bwMode="auto">
          <a:xfrm>
            <a:off x="217714" y="4700502"/>
            <a:ext cx="8723085" cy="170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 Light"/>
                <a:ea typeface="Myriad Pro Light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s-MX" sz="1200" b="1" dirty="0"/>
              <a:t>Estatuto Orgánico del Infonavit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es-MX" sz="500" dirty="0"/>
          </a:p>
          <a:p>
            <a:pPr marL="17780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s-MX" sz="1200" dirty="0"/>
              <a:t>ARTÍCULO 66. Las facultades y funciones de la Coordinación General de Delegaciones son: 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es-MX" sz="200" dirty="0"/>
          </a:p>
          <a:p>
            <a:pPr marL="723900" indent="-266700" algn="just">
              <a:lnSpc>
                <a:spcPct val="107000"/>
              </a:lnSpc>
              <a:spcAft>
                <a:spcPts val="0"/>
              </a:spcAft>
              <a:buAutoNum type="romanUcPeriod"/>
            </a:pPr>
            <a:r>
              <a:rPr lang="es-MX" sz="1200" dirty="0"/>
              <a:t>Apoyar a la Dirección General como </a:t>
            </a:r>
            <a:r>
              <a:rPr lang="es-MX" sz="1200" b="1" dirty="0"/>
              <a:t>enlace entre las Delegaciones y la Dirección General</a:t>
            </a:r>
            <a:r>
              <a:rPr lang="es-MX" sz="1200" dirty="0"/>
              <a:t>, </a:t>
            </a:r>
          </a:p>
          <a:p>
            <a:pPr marL="723900" indent="-266700" algn="just">
              <a:lnSpc>
                <a:spcPct val="107000"/>
              </a:lnSpc>
              <a:spcAft>
                <a:spcPts val="0"/>
              </a:spcAft>
              <a:buAutoNum type="romanUcPeriod"/>
            </a:pPr>
            <a:r>
              <a:rPr lang="es-MX" sz="1200" b="1" dirty="0"/>
              <a:t>Supervisar e integrar las actividades de las Delegaciones </a:t>
            </a:r>
            <a:r>
              <a:rPr lang="es-MX" sz="1200" dirty="0"/>
              <a:t>con el objetivo de llevar a cabo las tareas compartidas que se juzgue conveniente, e </a:t>
            </a:r>
          </a:p>
          <a:p>
            <a:pPr marL="723900" indent="-266700" algn="just">
              <a:lnSpc>
                <a:spcPct val="107000"/>
              </a:lnSpc>
              <a:spcAft>
                <a:spcPts val="0"/>
              </a:spcAft>
              <a:buAutoNum type="romanUcPeriod"/>
            </a:pPr>
            <a:r>
              <a:rPr lang="es-MX" sz="1200" b="1" dirty="0"/>
              <a:t>Impulsar acciones al nivel local de las Delegaciones</a:t>
            </a:r>
            <a:r>
              <a:rPr lang="es-MX" sz="1200" dirty="0"/>
              <a:t>, que contribuyan al logro de los objetivos institucionales.</a:t>
            </a:r>
            <a:endParaRPr lang="es-MX" sz="1000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587826" y="318180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dirty="0"/>
              <a:t>Modelo de Operación</a:t>
            </a:r>
          </a:p>
        </p:txBody>
      </p:sp>
    </p:spTree>
    <p:extLst>
      <p:ext uri="{BB962C8B-B14F-4D97-AF65-F5344CB8AC3E}">
        <p14:creationId xmlns:p14="http://schemas.microsoft.com/office/powerpoint/2010/main" val="2789679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573486" y="1232022"/>
            <a:ext cx="3294741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dirty="0">
                <a:latin typeface="Myriad Pro"/>
              </a:rPr>
              <a:t>ARTÍCULO 66. Las facultades y funciones de la Coordinación General de Delegaciones son: </a:t>
            </a:r>
          </a:p>
          <a:p>
            <a:pPr algn="just"/>
            <a:endParaRPr lang="es-MX" sz="1400" dirty="0">
              <a:latin typeface="Myriad Pro"/>
            </a:endParaRPr>
          </a:p>
          <a:p>
            <a:pPr marL="400050" indent="-400050" algn="just">
              <a:buAutoNum type="romanUcPeriod"/>
            </a:pPr>
            <a:r>
              <a:rPr lang="es-MX" sz="1400" dirty="0">
                <a:latin typeface="Myriad Pro"/>
              </a:rPr>
              <a:t>Apoyar a la Dirección General como enlace entre las Delegaciones y la Dirección General, </a:t>
            </a:r>
          </a:p>
          <a:p>
            <a:pPr algn="just"/>
            <a:endParaRPr lang="es-MX" sz="1400" dirty="0">
              <a:latin typeface="Myriad Pro"/>
            </a:endParaRPr>
          </a:p>
          <a:p>
            <a:pPr marL="400050" indent="-400050" algn="just">
              <a:buFont typeface="+mj-lt"/>
              <a:buAutoNum type="romanUcPeriod" startAt="2"/>
            </a:pPr>
            <a:r>
              <a:rPr lang="es-MX" sz="1400" dirty="0">
                <a:latin typeface="Myriad Pro"/>
              </a:rPr>
              <a:t>Supervisar e integrar las actividades de las Delegaciones con el objetivo de llevar a cabo las tareas compartidas que se juzgue conveniente, e </a:t>
            </a:r>
          </a:p>
          <a:p>
            <a:pPr algn="just"/>
            <a:endParaRPr lang="es-MX" sz="1400" dirty="0">
              <a:latin typeface="Myriad Pro"/>
            </a:endParaRPr>
          </a:p>
          <a:p>
            <a:pPr marL="400050" indent="-400050" algn="just">
              <a:buFont typeface="+mj-lt"/>
              <a:buAutoNum type="romanUcPeriod" startAt="3"/>
            </a:pPr>
            <a:r>
              <a:rPr lang="es-MX" sz="1400" dirty="0">
                <a:latin typeface="Myriad Pro"/>
              </a:rPr>
              <a:t>Impulsar acciones al nivel local de las Delegaciones, que contribuyan al logro de los objetivos institucionales.</a:t>
            </a:r>
            <a:endParaRPr lang="es-MX" sz="1400" dirty="0">
              <a:latin typeface="Myriad Pro"/>
              <a:ea typeface="Myriad Pro Light"/>
              <a:cs typeface="Myriad Pro Light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173038"/>
            <a:ext cx="6553200" cy="631825"/>
          </a:xfrm>
        </p:spPr>
        <p:txBody>
          <a:bodyPr/>
          <a:lstStyle/>
          <a:p>
            <a:r>
              <a:rPr lang="es-MX" dirty="0"/>
              <a:t>Relación con el Estatuto Orgánico</a:t>
            </a:r>
          </a:p>
        </p:txBody>
      </p:sp>
      <p:grpSp>
        <p:nvGrpSpPr>
          <p:cNvPr id="2" name="1 Grupo"/>
          <p:cNvGrpSpPr/>
          <p:nvPr/>
        </p:nvGrpSpPr>
        <p:grpSpPr>
          <a:xfrm>
            <a:off x="514066" y="1139380"/>
            <a:ext cx="4672967" cy="4080973"/>
            <a:chOff x="78646" y="1371604"/>
            <a:chExt cx="4672967" cy="4080973"/>
          </a:xfrm>
        </p:grpSpPr>
        <p:grpSp>
          <p:nvGrpSpPr>
            <p:cNvPr id="12" name="Grupo 11"/>
            <p:cNvGrpSpPr/>
            <p:nvPr/>
          </p:nvGrpSpPr>
          <p:grpSpPr>
            <a:xfrm>
              <a:off x="116112" y="1371604"/>
              <a:ext cx="4635501" cy="4080973"/>
              <a:chOff x="431800" y="1535000"/>
              <a:chExt cx="4356101" cy="3443401"/>
            </a:xfrm>
          </p:grpSpPr>
          <p:pic>
            <p:nvPicPr>
              <p:cNvPr id="9" name="Imagen 8"/>
              <p:cNvPicPr>
                <a:picLocks/>
              </p:cNvPicPr>
              <p:nvPr/>
            </p:nvPicPr>
            <p:blipFill rotWithShape="1">
              <a:blip r:embed="rId2"/>
              <a:srcRect l="17275" t="39300" r="18740" b="32469"/>
              <a:stretch/>
            </p:blipFill>
            <p:spPr>
              <a:xfrm>
                <a:off x="431800" y="2692401"/>
                <a:ext cx="4356100" cy="119380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</p:pic>
          <p:pic>
            <p:nvPicPr>
              <p:cNvPr id="10" name="Imagen 9"/>
              <p:cNvPicPr>
                <a:picLocks/>
              </p:cNvPicPr>
              <p:nvPr/>
            </p:nvPicPr>
            <p:blipFill rotWithShape="1">
              <a:blip r:embed="rId2"/>
              <a:srcRect l="17275" t="8065" r="18740" b="64339"/>
              <a:stretch/>
            </p:blipFill>
            <p:spPr>
              <a:xfrm>
                <a:off x="431801" y="1535000"/>
                <a:ext cx="4356100" cy="116692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</p:pic>
          <p:pic>
            <p:nvPicPr>
              <p:cNvPr id="11" name="Imagen 10"/>
              <p:cNvPicPr>
                <a:picLocks/>
              </p:cNvPicPr>
              <p:nvPr/>
            </p:nvPicPr>
            <p:blipFill rotWithShape="1">
              <a:blip r:embed="rId2"/>
              <a:srcRect l="17276" t="68858" r="18740" b="5314"/>
              <a:stretch/>
            </p:blipFill>
            <p:spPr>
              <a:xfrm>
                <a:off x="431801" y="3886201"/>
                <a:ext cx="4356100" cy="109220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</p:pic>
        </p:grpSp>
        <p:sp>
          <p:nvSpPr>
            <p:cNvPr id="13" name="Elipse 12"/>
            <p:cNvSpPr/>
            <p:nvPr/>
          </p:nvSpPr>
          <p:spPr>
            <a:xfrm>
              <a:off x="156117" y="2958521"/>
              <a:ext cx="342900" cy="37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rgbClr val="0000CC"/>
                </a:solidFill>
              </a:endParaRPr>
            </a:p>
          </p:txBody>
        </p:sp>
        <p:sp>
          <p:nvSpPr>
            <p:cNvPr id="14" name="Elipse 13"/>
            <p:cNvSpPr/>
            <p:nvPr/>
          </p:nvSpPr>
          <p:spPr>
            <a:xfrm>
              <a:off x="3146967" y="2958521"/>
              <a:ext cx="342900" cy="37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>
                <a:solidFill>
                  <a:srgbClr val="0000CC"/>
                </a:solidFill>
              </a:endParaRPr>
            </a:p>
          </p:txBody>
        </p:sp>
        <p:sp>
          <p:nvSpPr>
            <p:cNvPr id="15" name="Elipse 14"/>
            <p:cNvSpPr/>
            <p:nvPr/>
          </p:nvSpPr>
          <p:spPr>
            <a:xfrm>
              <a:off x="1651542" y="2958368"/>
              <a:ext cx="342900" cy="37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700" dirty="0">
                <a:solidFill>
                  <a:srgbClr val="0000CC"/>
                </a:solidFill>
              </a:endParaRP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224697" y="2958368"/>
              <a:ext cx="148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000CC"/>
                  </a:solidFill>
                </a:rPr>
                <a:t>I</a:t>
              </a: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3224437" y="2958368"/>
              <a:ext cx="148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000CC"/>
                  </a:solidFill>
                </a:rPr>
                <a:t>I</a:t>
              </a:r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1678846" y="2958368"/>
              <a:ext cx="393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000CC"/>
                  </a:solidFill>
                </a:rPr>
                <a:t>II</a:t>
              </a:r>
            </a:p>
          </p:txBody>
        </p:sp>
        <p:sp>
          <p:nvSpPr>
            <p:cNvPr id="20" name="Elipse 19"/>
            <p:cNvSpPr/>
            <p:nvPr/>
          </p:nvSpPr>
          <p:spPr>
            <a:xfrm>
              <a:off x="2451642" y="4329968"/>
              <a:ext cx="342900" cy="37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700" dirty="0">
                <a:solidFill>
                  <a:srgbClr val="0000CC"/>
                </a:solidFill>
              </a:endParaRP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2478946" y="4329968"/>
              <a:ext cx="393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000CC"/>
                  </a:solidFill>
                </a:rPr>
                <a:t>II</a:t>
              </a:r>
            </a:p>
          </p:txBody>
        </p:sp>
        <p:sp>
          <p:nvSpPr>
            <p:cNvPr id="22" name="Elipse 21"/>
            <p:cNvSpPr/>
            <p:nvPr/>
          </p:nvSpPr>
          <p:spPr>
            <a:xfrm>
              <a:off x="1574073" y="1574795"/>
              <a:ext cx="342900" cy="37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700" dirty="0">
                <a:solidFill>
                  <a:srgbClr val="0000CC"/>
                </a:solidFill>
              </a:endParaRP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1570897" y="1574795"/>
              <a:ext cx="393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000CC"/>
                  </a:solidFill>
                </a:rPr>
                <a:t>III</a:t>
              </a:r>
            </a:p>
          </p:txBody>
        </p:sp>
        <p:sp>
          <p:nvSpPr>
            <p:cNvPr id="24" name="Elipse 23"/>
            <p:cNvSpPr/>
            <p:nvPr/>
          </p:nvSpPr>
          <p:spPr>
            <a:xfrm>
              <a:off x="81822" y="1574127"/>
              <a:ext cx="342900" cy="37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700" dirty="0">
                <a:solidFill>
                  <a:srgbClr val="0000CC"/>
                </a:solidFill>
              </a:endParaRPr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78646" y="1574127"/>
              <a:ext cx="393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000CC"/>
                  </a:solidFill>
                </a:rPr>
                <a:t>III</a:t>
              </a:r>
            </a:p>
          </p:txBody>
        </p:sp>
      </p:grpSp>
      <p:sp>
        <p:nvSpPr>
          <p:cNvPr id="26" name="Rectángulo 25"/>
          <p:cNvSpPr/>
          <p:nvPr/>
        </p:nvSpPr>
        <p:spPr>
          <a:xfrm>
            <a:off x="40005" y="5441721"/>
            <a:ext cx="884999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400" dirty="0">
                <a:latin typeface="Myriad Pro"/>
              </a:rPr>
              <a:t>Los procesos PRO-CGD-001 y PRO-CGD-002 se alinea al proceso de Planeación y Programación Institucional de la Subdirección General de Planeación y Finanzas.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400" dirty="0">
              <a:latin typeface="Myriad Pro"/>
              <a:ea typeface="Myriad Pro Light"/>
              <a:cs typeface="Myriad Pro Ligh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400" dirty="0">
                <a:latin typeface="Myriad Pro"/>
                <a:ea typeface="Myriad Pro Light"/>
                <a:cs typeface="Myriad Pro Light"/>
              </a:rPr>
              <a:t>El proceso PRO-CGD-008 se alinea a la normativa de la Subdirección General de Administración y Recursos Humanos en temas de: inducción, capacitación, administración de plazas y actas de entrega.</a:t>
            </a:r>
          </a:p>
        </p:txBody>
      </p:sp>
    </p:spTree>
    <p:extLst>
      <p:ext uri="{BB962C8B-B14F-4D97-AF65-F5344CB8AC3E}">
        <p14:creationId xmlns:p14="http://schemas.microsoft.com/office/powerpoint/2010/main" val="44640271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15212</TotalTime>
  <Words>683</Words>
  <Application>Microsoft Office PowerPoint</Application>
  <PresentationFormat>Presentación en pantalla (4:3)</PresentationFormat>
  <Paragraphs>77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8" baseType="lpstr">
      <vt:lpstr>MS PGothic</vt:lpstr>
      <vt:lpstr>Arabic Typesetting</vt:lpstr>
      <vt:lpstr>Arial</vt:lpstr>
      <vt:lpstr>Calibri</vt:lpstr>
      <vt:lpstr>Geneva</vt:lpstr>
      <vt:lpstr>Helvetica Neue Light</vt:lpstr>
      <vt:lpstr>Myriad Pro</vt:lpstr>
      <vt:lpstr>Myriad Pro Light</vt:lpstr>
      <vt:lpstr>Times New Roman</vt:lpstr>
      <vt:lpstr>Wingdings</vt:lpstr>
      <vt:lpstr>1_Tema de Office</vt:lpstr>
      <vt:lpstr>Modelo de Operación de la Coordinación General de Delegaciones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Relación con el Estatuto Orgánico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Integral de Quejas</dc:title>
  <dc:creator>Oscar Gutierrez Rodriguez</dc:creator>
  <cp:lastModifiedBy>T Blue</cp:lastModifiedBy>
  <cp:revision>513</cp:revision>
  <cp:lastPrinted>2017-07-10T16:08:32Z</cp:lastPrinted>
  <dcterms:created xsi:type="dcterms:W3CDTF">2017-06-08T15:28:56Z</dcterms:created>
  <dcterms:modified xsi:type="dcterms:W3CDTF">2018-08-13T22:32:08Z</dcterms:modified>
</cp:coreProperties>
</file>