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4" r:id="rId1"/>
  </p:sldMasterIdLst>
  <p:notesMasterIdLst>
    <p:notesMasterId r:id="rId32"/>
  </p:notesMasterIdLst>
  <p:handoutMasterIdLst>
    <p:handoutMasterId r:id="rId33"/>
  </p:handoutMasterIdLst>
  <p:sldIdLst>
    <p:sldId id="531" r:id="rId2"/>
    <p:sldId id="532" r:id="rId3"/>
    <p:sldId id="560" r:id="rId4"/>
    <p:sldId id="561" r:id="rId5"/>
    <p:sldId id="562" r:id="rId6"/>
    <p:sldId id="535" r:id="rId7"/>
    <p:sldId id="559" r:id="rId8"/>
    <p:sldId id="537" r:id="rId9"/>
    <p:sldId id="538" r:id="rId10"/>
    <p:sldId id="563" r:id="rId11"/>
    <p:sldId id="539" r:id="rId12"/>
    <p:sldId id="564" r:id="rId13"/>
    <p:sldId id="540" r:id="rId14"/>
    <p:sldId id="565" r:id="rId15"/>
    <p:sldId id="541" r:id="rId16"/>
    <p:sldId id="566" r:id="rId17"/>
    <p:sldId id="543" r:id="rId18"/>
    <p:sldId id="544" r:id="rId19"/>
    <p:sldId id="546" r:id="rId20"/>
    <p:sldId id="558" r:id="rId21"/>
    <p:sldId id="555" r:id="rId22"/>
    <p:sldId id="547" r:id="rId23"/>
    <p:sldId id="548" r:id="rId24"/>
    <p:sldId id="549" r:id="rId25"/>
    <p:sldId id="550" r:id="rId26"/>
    <p:sldId id="551" r:id="rId27"/>
    <p:sldId id="552" r:id="rId28"/>
    <p:sldId id="553" r:id="rId29"/>
    <p:sldId id="554" r:id="rId30"/>
    <p:sldId id="515" r:id="rId31"/>
  </p:sldIdLst>
  <p:sldSz cx="9144000" cy="6858000" type="screen4x3"/>
  <p:notesSz cx="7010400" cy="9296400"/>
  <p:defaultTextStyle>
    <a:defPPr>
      <a:defRPr lang="es-ES"/>
    </a:defPPr>
    <a:lvl1pPr algn="l" defTabSz="457200" rtl="0" fontAlgn="base">
      <a:spcBef>
        <a:spcPct val="0"/>
      </a:spcBef>
      <a:spcAft>
        <a:spcPct val="0"/>
      </a:spcAft>
      <a:defRPr kern="1200">
        <a:solidFill>
          <a:schemeClr val="tx1"/>
        </a:solidFill>
        <a:latin typeface="Calibri" pitchFamily="34" charset="0"/>
        <a:ea typeface="+mn-ea"/>
        <a:cs typeface="Arial" pitchFamily="34" charset="0"/>
      </a:defRPr>
    </a:lvl1pPr>
    <a:lvl2pPr marL="457200" algn="l" defTabSz="457200"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defTabSz="457200"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defTabSz="457200"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defTabSz="457200"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tello Carmona Maria De Los Angeles" initials="BCMDLA"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0000"/>
    <a:srgbClr val="E1E6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76" autoAdjust="0"/>
    <p:restoredTop sz="99112" autoAdjust="0"/>
  </p:normalViewPr>
  <p:slideViewPr>
    <p:cSldViewPr snapToGrid="0" snapToObjects="1">
      <p:cViewPr varScale="1">
        <p:scale>
          <a:sx n="72" d="100"/>
          <a:sy n="72" d="100"/>
        </p:scale>
        <p:origin x="1116" y="54"/>
      </p:cViewPr>
      <p:guideLst>
        <p:guide orient="horz" pos="2160"/>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604"/>
    </p:cViewPr>
  </p:sorterViewPr>
  <p:notesViewPr>
    <p:cSldViewPr snapToGrid="0" snapToObjects="1">
      <p:cViewPr varScale="1">
        <p:scale>
          <a:sx n="52" d="100"/>
          <a:sy n="52" d="100"/>
        </p:scale>
        <p:origin x="-2856" y="-96"/>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2" y="2"/>
            <a:ext cx="3038475" cy="465138"/>
          </a:xfrm>
          <a:prstGeom prst="rect">
            <a:avLst/>
          </a:prstGeom>
        </p:spPr>
        <p:txBody>
          <a:bodyPr vert="horz" lIns="91436" tIns="45718" rIns="91436" bIns="45718" rtlCol="0"/>
          <a:lstStyle>
            <a:lvl1pPr algn="l" fontAlgn="auto">
              <a:spcBef>
                <a:spcPts val="0"/>
              </a:spcBef>
              <a:spcAft>
                <a:spcPts val="0"/>
              </a:spcAft>
              <a:defRPr sz="1200">
                <a:latin typeface="+mn-lt"/>
                <a:cs typeface="+mn-cs"/>
              </a:defRPr>
            </a:lvl1pPr>
          </a:lstStyle>
          <a:p>
            <a:pPr>
              <a:defRPr/>
            </a:pPr>
            <a:endParaRPr lang="es-MX" dirty="0"/>
          </a:p>
        </p:txBody>
      </p:sp>
      <p:sp>
        <p:nvSpPr>
          <p:cNvPr id="3" name="2 Marcador de fecha"/>
          <p:cNvSpPr>
            <a:spLocks noGrp="1"/>
          </p:cNvSpPr>
          <p:nvPr>
            <p:ph type="dt" sz="quarter" idx="1"/>
          </p:nvPr>
        </p:nvSpPr>
        <p:spPr>
          <a:xfrm>
            <a:off x="3970338" y="2"/>
            <a:ext cx="3038475" cy="465138"/>
          </a:xfrm>
          <a:prstGeom prst="rect">
            <a:avLst/>
          </a:prstGeom>
        </p:spPr>
        <p:txBody>
          <a:bodyPr vert="horz" lIns="91436" tIns="45718" rIns="91436" bIns="45718" rtlCol="0"/>
          <a:lstStyle>
            <a:lvl1pPr algn="r" fontAlgn="auto">
              <a:spcBef>
                <a:spcPts val="0"/>
              </a:spcBef>
              <a:spcAft>
                <a:spcPts val="0"/>
              </a:spcAft>
              <a:defRPr sz="1200">
                <a:latin typeface="+mn-lt"/>
                <a:cs typeface="+mn-cs"/>
              </a:defRPr>
            </a:lvl1pPr>
          </a:lstStyle>
          <a:p>
            <a:pPr>
              <a:defRPr/>
            </a:pPr>
            <a:fld id="{3D7F7A16-A51A-48A5-8BB6-5048C2B30C6C}" type="datetimeFigureOut">
              <a:rPr lang="es-MX"/>
              <a:pPr>
                <a:defRPr/>
              </a:pPr>
              <a:t>24/08/2018</a:t>
            </a:fld>
            <a:endParaRPr lang="es-MX" dirty="0"/>
          </a:p>
        </p:txBody>
      </p:sp>
      <p:sp>
        <p:nvSpPr>
          <p:cNvPr id="4" name="3 Marcador de pie de página"/>
          <p:cNvSpPr>
            <a:spLocks noGrp="1"/>
          </p:cNvSpPr>
          <p:nvPr>
            <p:ph type="ftr" sz="quarter" idx="2"/>
          </p:nvPr>
        </p:nvSpPr>
        <p:spPr>
          <a:xfrm>
            <a:off x="2" y="8829675"/>
            <a:ext cx="3038475" cy="465138"/>
          </a:xfrm>
          <a:prstGeom prst="rect">
            <a:avLst/>
          </a:prstGeom>
        </p:spPr>
        <p:txBody>
          <a:bodyPr vert="horz" lIns="91436" tIns="45718" rIns="91436" bIns="45718" rtlCol="0" anchor="b"/>
          <a:lstStyle>
            <a:lvl1pPr algn="l" fontAlgn="auto">
              <a:spcBef>
                <a:spcPts val="0"/>
              </a:spcBef>
              <a:spcAft>
                <a:spcPts val="0"/>
              </a:spcAft>
              <a:defRPr sz="1200">
                <a:latin typeface="+mn-lt"/>
                <a:cs typeface="+mn-cs"/>
              </a:defRPr>
            </a:lvl1pPr>
          </a:lstStyle>
          <a:p>
            <a:pPr>
              <a:defRPr/>
            </a:pPr>
            <a:endParaRPr lang="es-MX" dirty="0"/>
          </a:p>
        </p:txBody>
      </p:sp>
      <p:sp>
        <p:nvSpPr>
          <p:cNvPr id="5" name="4 Marcador de número de diapositiva"/>
          <p:cNvSpPr>
            <a:spLocks noGrp="1"/>
          </p:cNvSpPr>
          <p:nvPr>
            <p:ph type="sldNum" sz="quarter" idx="3"/>
          </p:nvPr>
        </p:nvSpPr>
        <p:spPr>
          <a:xfrm>
            <a:off x="3970338" y="8829675"/>
            <a:ext cx="3038475" cy="465138"/>
          </a:xfrm>
          <a:prstGeom prst="rect">
            <a:avLst/>
          </a:prstGeom>
        </p:spPr>
        <p:txBody>
          <a:bodyPr vert="horz" lIns="91436" tIns="45718" rIns="91436" bIns="45718" rtlCol="0" anchor="b"/>
          <a:lstStyle>
            <a:lvl1pPr algn="r" fontAlgn="auto">
              <a:spcBef>
                <a:spcPts val="0"/>
              </a:spcBef>
              <a:spcAft>
                <a:spcPts val="0"/>
              </a:spcAft>
              <a:defRPr sz="1200">
                <a:latin typeface="+mn-lt"/>
                <a:cs typeface="+mn-cs"/>
              </a:defRPr>
            </a:lvl1pPr>
          </a:lstStyle>
          <a:p>
            <a:pPr>
              <a:defRPr/>
            </a:pPr>
            <a:fld id="{79560A57-B58A-49EE-A563-0B51188935BE}" type="slidenum">
              <a:rPr lang="es-MX"/>
              <a:pPr>
                <a:defRPr/>
              </a:pPr>
              <a:t>‹Nº›</a:t>
            </a:fld>
            <a:endParaRPr lang="es-MX" dirty="0"/>
          </a:p>
        </p:txBody>
      </p:sp>
    </p:spTree>
    <p:extLst>
      <p:ext uri="{BB962C8B-B14F-4D97-AF65-F5344CB8AC3E}">
        <p14:creationId xmlns:p14="http://schemas.microsoft.com/office/powerpoint/2010/main" val="208765999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2" y="2"/>
            <a:ext cx="3038475" cy="465138"/>
          </a:xfrm>
          <a:prstGeom prst="rect">
            <a:avLst/>
          </a:prstGeom>
        </p:spPr>
        <p:txBody>
          <a:bodyPr vert="horz" lIns="91436" tIns="45718" rIns="91436" bIns="45718" rtlCol="0"/>
          <a:lstStyle>
            <a:lvl1pPr algn="l" fontAlgn="auto">
              <a:spcBef>
                <a:spcPts val="0"/>
              </a:spcBef>
              <a:spcAft>
                <a:spcPts val="0"/>
              </a:spcAft>
              <a:defRPr sz="1200">
                <a:latin typeface="+mn-lt"/>
                <a:cs typeface="+mn-cs"/>
              </a:defRPr>
            </a:lvl1pPr>
          </a:lstStyle>
          <a:p>
            <a:pPr>
              <a:defRPr/>
            </a:pPr>
            <a:endParaRPr lang="es-MX" dirty="0"/>
          </a:p>
        </p:txBody>
      </p:sp>
      <p:sp>
        <p:nvSpPr>
          <p:cNvPr id="3" name="2 Marcador de fecha"/>
          <p:cNvSpPr>
            <a:spLocks noGrp="1"/>
          </p:cNvSpPr>
          <p:nvPr>
            <p:ph type="dt" idx="1"/>
          </p:nvPr>
        </p:nvSpPr>
        <p:spPr>
          <a:xfrm>
            <a:off x="3970338" y="2"/>
            <a:ext cx="3038475" cy="465138"/>
          </a:xfrm>
          <a:prstGeom prst="rect">
            <a:avLst/>
          </a:prstGeom>
        </p:spPr>
        <p:txBody>
          <a:bodyPr vert="horz" lIns="91436" tIns="45718" rIns="91436" bIns="45718" rtlCol="0"/>
          <a:lstStyle>
            <a:lvl1pPr algn="r" fontAlgn="auto">
              <a:spcBef>
                <a:spcPts val="0"/>
              </a:spcBef>
              <a:spcAft>
                <a:spcPts val="0"/>
              </a:spcAft>
              <a:defRPr sz="1200">
                <a:latin typeface="+mn-lt"/>
                <a:cs typeface="+mn-cs"/>
              </a:defRPr>
            </a:lvl1pPr>
          </a:lstStyle>
          <a:p>
            <a:pPr>
              <a:defRPr/>
            </a:pPr>
            <a:fld id="{6A99E63B-B241-463D-B530-2D5063DB7A56}" type="datetimeFigureOut">
              <a:rPr lang="es-MX"/>
              <a:pPr>
                <a:defRPr/>
              </a:pPr>
              <a:t>24/08/2018</a:t>
            </a:fld>
            <a:endParaRPr lang="es-MX" dirty="0"/>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36" tIns="45718" rIns="91436" bIns="45718" rtlCol="0" anchor="ctr"/>
          <a:lstStyle/>
          <a:p>
            <a:pPr lvl="0"/>
            <a:endParaRPr lang="es-MX" noProof="0" dirty="0"/>
          </a:p>
        </p:txBody>
      </p:sp>
      <p:sp>
        <p:nvSpPr>
          <p:cNvPr id="5" name="4 Marcador de notas"/>
          <p:cNvSpPr>
            <a:spLocks noGrp="1"/>
          </p:cNvSpPr>
          <p:nvPr>
            <p:ph type="body" sz="quarter" idx="3"/>
          </p:nvPr>
        </p:nvSpPr>
        <p:spPr>
          <a:xfrm>
            <a:off x="701675" y="4416425"/>
            <a:ext cx="5607050" cy="4183063"/>
          </a:xfrm>
          <a:prstGeom prst="rect">
            <a:avLst/>
          </a:prstGeom>
        </p:spPr>
        <p:txBody>
          <a:bodyPr vert="horz" lIns="91436" tIns="45718" rIns="91436" bIns="45718" rtlCol="0"/>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s-MX" noProof="0"/>
          </a:p>
        </p:txBody>
      </p:sp>
      <p:sp>
        <p:nvSpPr>
          <p:cNvPr id="6" name="5 Marcador de pie de página"/>
          <p:cNvSpPr>
            <a:spLocks noGrp="1"/>
          </p:cNvSpPr>
          <p:nvPr>
            <p:ph type="ftr" sz="quarter" idx="4"/>
          </p:nvPr>
        </p:nvSpPr>
        <p:spPr>
          <a:xfrm>
            <a:off x="2" y="8829675"/>
            <a:ext cx="3038475" cy="465138"/>
          </a:xfrm>
          <a:prstGeom prst="rect">
            <a:avLst/>
          </a:prstGeom>
        </p:spPr>
        <p:txBody>
          <a:bodyPr vert="horz" lIns="91436" tIns="45718" rIns="91436" bIns="45718" rtlCol="0" anchor="b"/>
          <a:lstStyle>
            <a:lvl1pPr algn="l" fontAlgn="auto">
              <a:spcBef>
                <a:spcPts val="0"/>
              </a:spcBef>
              <a:spcAft>
                <a:spcPts val="0"/>
              </a:spcAft>
              <a:defRPr sz="1200">
                <a:latin typeface="+mn-lt"/>
                <a:cs typeface="+mn-cs"/>
              </a:defRPr>
            </a:lvl1pPr>
          </a:lstStyle>
          <a:p>
            <a:pPr>
              <a:defRPr/>
            </a:pPr>
            <a:endParaRPr lang="es-MX" dirty="0"/>
          </a:p>
        </p:txBody>
      </p:sp>
      <p:sp>
        <p:nvSpPr>
          <p:cNvPr id="7" name="6 Marcador de número de diapositiva"/>
          <p:cNvSpPr>
            <a:spLocks noGrp="1"/>
          </p:cNvSpPr>
          <p:nvPr>
            <p:ph type="sldNum" sz="quarter" idx="5"/>
          </p:nvPr>
        </p:nvSpPr>
        <p:spPr>
          <a:xfrm>
            <a:off x="3970338" y="8829675"/>
            <a:ext cx="3038475" cy="465138"/>
          </a:xfrm>
          <a:prstGeom prst="rect">
            <a:avLst/>
          </a:prstGeom>
        </p:spPr>
        <p:txBody>
          <a:bodyPr vert="horz" lIns="91436" tIns="45718" rIns="91436" bIns="45718" rtlCol="0" anchor="b"/>
          <a:lstStyle>
            <a:lvl1pPr algn="r" fontAlgn="auto">
              <a:spcBef>
                <a:spcPts val="0"/>
              </a:spcBef>
              <a:spcAft>
                <a:spcPts val="0"/>
              </a:spcAft>
              <a:defRPr sz="1200">
                <a:latin typeface="+mn-lt"/>
                <a:cs typeface="+mn-cs"/>
              </a:defRPr>
            </a:lvl1pPr>
          </a:lstStyle>
          <a:p>
            <a:pPr>
              <a:defRPr/>
            </a:pPr>
            <a:fld id="{2F42E161-7EFC-48A9-BCFF-8E848686EBC0}" type="slidenum">
              <a:rPr lang="es-MX"/>
              <a:pPr>
                <a:defRPr/>
              </a:pPr>
              <a:t>‹Nº›</a:t>
            </a:fld>
            <a:endParaRPr lang="es-MX" dirty="0"/>
          </a:p>
        </p:txBody>
      </p:sp>
    </p:spTree>
    <p:extLst>
      <p:ext uri="{BB962C8B-B14F-4D97-AF65-F5344CB8AC3E}">
        <p14:creationId xmlns:p14="http://schemas.microsoft.com/office/powerpoint/2010/main" val="46451777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dirty="0"/>
          </a:p>
        </p:txBody>
      </p:sp>
      <p:sp>
        <p:nvSpPr>
          <p:cNvPr id="34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10" indent="-285736">
              <a:defRPr>
                <a:solidFill>
                  <a:schemeClr val="tx1"/>
                </a:solidFill>
                <a:latin typeface="Calibri" pitchFamily="34" charset="0"/>
              </a:defRPr>
            </a:lvl2pPr>
            <a:lvl3pPr marL="1142939" indent="-228588">
              <a:defRPr>
                <a:solidFill>
                  <a:schemeClr val="tx1"/>
                </a:solidFill>
                <a:latin typeface="Calibri" pitchFamily="34" charset="0"/>
              </a:defRPr>
            </a:lvl3pPr>
            <a:lvl4pPr marL="1600115" indent="-228588">
              <a:defRPr>
                <a:solidFill>
                  <a:schemeClr val="tx1"/>
                </a:solidFill>
                <a:latin typeface="Calibri" pitchFamily="34" charset="0"/>
              </a:defRPr>
            </a:lvl4pPr>
            <a:lvl5pPr marL="2057291" indent="-228588">
              <a:defRPr>
                <a:solidFill>
                  <a:schemeClr val="tx1"/>
                </a:solidFill>
                <a:latin typeface="Calibri" pitchFamily="34" charset="0"/>
              </a:defRPr>
            </a:lvl5pPr>
            <a:lvl6pPr marL="2514466" indent="-228588" defTabSz="457175" fontAlgn="base">
              <a:spcBef>
                <a:spcPct val="0"/>
              </a:spcBef>
              <a:spcAft>
                <a:spcPct val="0"/>
              </a:spcAft>
              <a:defRPr>
                <a:solidFill>
                  <a:schemeClr val="tx1"/>
                </a:solidFill>
                <a:latin typeface="Calibri" pitchFamily="34" charset="0"/>
              </a:defRPr>
            </a:lvl6pPr>
            <a:lvl7pPr marL="2971642" indent="-228588" defTabSz="457175" fontAlgn="base">
              <a:spcBef>
                <a:spcPct val="0"/>
              </a:spcBef>
              <a:spcAft>
                <a:spcPct val="0"/>
              </a:spcAft>
              <a:defRPr>
                <a:solidFill>
                  <a:schemeClr val="tx1"/>
                </a:solidFill>
                <a:latin typeface="Calibri" pitchFamily="34" charset="0"/>
              </a:defRPr>
            </a:lvl7pPr>
            <a:lvl8pPr marL="3428818" indent="-228588" defTabSz="457175" fontAlgn="base">
              <a:spcBef>
                <a:spcPct val="0"/>
              </a:spcBef>
              <a:spcAft>
                <a:spcPct val="0"/>
              </a:spcAft>
              <a:defRPr>
                <a:solidFill>
                  <a:schemeClr val="tx1"/>
                </a:solidFill>
                <a:latin typeface="Calibri" pitchFamily="34" charset="0"/>
              </a:defRPr>
            </a:lvl8pPr>
            <a:lvl9pPr marL="3885994" indent="-228588" defTabSz="457175" fontAlgn="base">
              <a:spcBef>
                <a:spcPct val="0"/>
              </a:spcBef>
              <a:spcAft>
                <a:spcPct val="0"/>
              </a:spcAft>
              <a:defRPr>
                <a:solidFill>
                  <a:schemeClr val="tx1"/>
                </a:solidFill>
                <a:latin typeface="Calibri" pitchFamily="34" charset="0"/>
              </a:defRPr>
            </a:lvl9pPr>
          </a:lstStyle>
          <a:p>
            <a:pPr>
              <a:defRPr/>
            </a:pPr>
            <a:fld id="{870A75A9-BD7E-482F-9437-65C9982EEE8B}" type="slidenum">
              <a:rPr lang="es-MX" smtClean="0">
                <a:solidFill>
                  <a:prstClr val="black"/>
                </a:solidFill>
              </a:rPr>
              <a:pPr>
                <a:defRPr/>
              </a:pPr>
              <a:t>1</a:t>
            </a:fld>
            <a:endParaRPr lang="es-MX" dirty="0">
              <a:solidFill>
                <a:prstClr val="black"/>
              </a:solidFill>
            </a:endParaRPr>
          </a:p>
        </p:txBody>
      </p:sp>
    </p:spTree>
    <p:extLst>
      <p:ext uri="{BB962C8B-B14F-4D97-AF65-F5344CB8AC3E}">
        <p14:creationId xmlns:p14="http://schemas.microsoft.com/office/powerpoint/2010/main" val="3908757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476C9627-65D3-448B-9635-F329EED4CE64}" type="slidenum">
              <a:rPr lang="es-MX" smtClean="0">
                <a:solidFill>
                  <a:prstClr val="black"/>
                </a:solidFill>
              </a:rPr>
              <a:pPr/>
              <a:t>5</a:t>
            </a:fld>
            <a:endParaRPr lang="es-MX" dirty="0">
              <a:solidFill>
                <a:prstClr val="black"/>
              </a:solidFill>
            </a:endParaRPr>
          </a:p>
        </p:txBody>
      </p:sp>
    </p:spTree>
    <p:extLst>
      <p:ext uri="{BB962C8B-B14F-4D97-AF65-F5344CB8AC3E}">
        <p14:creationId xmlns:p14="http://schemas.microsoft.com/office/powerpoint/2010/main" val="3873519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476C9627-65D3-448B-9635-F329EED4CE64}" type="slidenum">
              <a:rPr lang="es-MX" smtClean="0">
                <a:solidFill>
                  <a:prstClr val="black"/>
                </a:solidFill>
              </a:rPr>
              <a:pPr/>
              <a:t>6</a:t>
            </a:fld>
            <a:endParaRPr lang="es-MX" dirty="0">
              <a:solidFill>
                <a:prstClr val="black"/>
              </a:solidFill>
            </a:endParaRPr>
          </a:p>
        </p:txBody>
      </p:sp>
    </p:spTree>
    <p:extLst>
      <p:ext uri="{BB962C8B-B14F-4D97-AF65-F5344CB8AC3E}">
        <p14:creationId xmlns:p14="http://schemas.microsoft.com/office/powerpoint/2010/main" val="13961617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pPr>
              <a:defRPr/>
            </a:pPr>
            <a:fld id="{9BD349B0-DA22-4F95-AB66-C0B10524CDFD}" type="slidenum">
              <a:rPr lang="es-MX" smtClean="0"/>
              <a:pPr>
                <a:defRPr/>
              </a:pPr>
              <a:t>7</a:t>
            </a:fld>
            <a:endParaRPr lang="es-MX" dirty="0"/>
          </a:p>
        </p:txBody>
      </p:sp>
    </p:spTree>
    <p:extLst>
      <p:ext uri="{BB962C8B-B14F-4D97-AF65-F5344CB8AC3E}">
        <p14:creationId xmlns:p14="http://schemas.microsoft.com/office/powerpoint/2010/main" val="13680203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fld id="{159B8E50-2913-534B-9255-2DC851564FC5}" type="datetimeFigureOut">
              <a:rPr lang="es-ES" smtClean="0">
                <a:solidFill>
                  <a:prstClr val="black">
                    <a:tint val="75000"/>
                  </a:prstClr>
                </a:solidFill>
              </a:rPr>
              <a:pPr/>
              <a:t>24/08/2018</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191B142E-A6B0-244E-803D-F5EC44FE6CFD}" type="slidenum">
              <a:rPr lang="es-ES" smtClean="0"/>
              <a:pPr/>
              <a:t>‹Nº›</a:t>
            </a:fld>
            <a:endParaRPr lang="es-ES"/>
          </a:p>
        </p:txBody>
      </p:sp>
    </p:spTree>
    <p:extLst>
      <p:ext uri="{BB962C8B-B14F-4D97-AF65-F5344CB8AC3E}">
        <p14:creationId xmlns:p14="http://schemas.microsoft.com/office/powerpoint/2010/main" val="542631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lvl1pPr>
              <a:defRPr/>
            </a:lvl1pPr>
          </a:lstStyle>
          <a:p>
            <a:fld id="{159B8E50-2913-534B-9255-2DC851564FC5}" type="datetimeFigureOut">
              <a:rPr lang="es-ES" smtClean="0">
                <a:solidFill>
                  <a:prstClr val="black">
                    <a:tint val="75000"/>
                  </a:prstClr>
                </a:solidFill>
              </a:rPr>
              <a:pPr/>
              <a:t>24/08/2018</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191B142E-A6B0-244E-803D-F5EC44FE6CFD}" type="slidenum">
              <a:rPr lang="es-ES" smtClean="0"/>
              <a:pPr/>
              <a:t>‹Nº›</a:t>
            </a:fld>
            <a:endParaRPr lang="es-ES"/>
          </a:p>
        </p:txBody>
      </p:sp>
    </p:spTree>
    <p:extLst>
      <p:ext uri="{BB962C8B-B14F-4D97-AF65-F5344CB8AC3E}">
        <p14:creationId xmlns:p14="http://schemas.microsoft.com/office/powerpoint/2010/main" val="2132211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lvl1pPr>
              <a:defRPr/>
            </a:lvl1pPr>
          </a:lstStyle>
          <a:p>
            <a:fld id="{159B8E50-2913-534B-9255-2DC851564FC5}" type="datetimeFigureOut">
              <a:rPr lang="es-ES" smtClean="0">
                <a:solidFill>
                  <a:prstClr val="black">
                    <a:tint val="75000"/>
                  </a:prstClr>
                </a:solidFill>
              </a:rPr>
              <a:pPr/>
              <a:t>24/08/2018</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191B142E-A6B0-244E-803D-F5EC44FE6CFD}" type="slidenum">
              <a:rPr lang="es-ES" smtClean="0"/>
              <a:pPr/>
              <a:t>‹Nº›</a:t>
            </a:fld>
            <a:endParaRPr lang="es-ES"/>
          </a:p>
        </p:txBody>
      </p:sp>
    </p:spTree>
    <p:extLst>
      <p:ext uri="{BB962C8B-B14F-4D97-AF65-F5344CB8AC3E}">
        <p14:creationId xmlns:p14="http://schemas.microsoft.com/office/powerpoint/2010/main" val="21269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3"/>
          <p:cNvSpPr>
            <a:spLocks noGrp="1"/>
          </p:cNvSpPr>
          <p:nvPr>
            <p:ph type="dt" sz="half" idx="10"/>
          </p:nvPr>
        </p:nvSpPr>
        <p:spPr/>
        <p:txBody>
          <a:bodyPr/>
          <a:lstStyle>
            <a:lvl1pPr>
              <a:defRPr/>
            </a:lvl1pPr>
          </a:lstStyle>
          <a:p>
            <a:fld id="{159B8E50-2913-534B-9255-2DC851564FC5}" type="datetimeFigureOut">
              <a:rPr lang="es-ES" smtClean="0">
                <a:solidFill>
                  <a:prstClr val="black">
                    <a:tint val="75000"/>
                  </a:prstClr>
                </a:solidFill>
              </a:rPr>
              <a:pPr/>
              <a:t>24/08/2018</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191B142E-A6B0-244E-803D-F5EC44FE6CFD}" type="slidenum">
              <a:rPr lang="es-ES" smtClean="0"/>
              <a:pPr/>
              <a:t>‹Nº›</a:t>
            </a:fld>
            <a:endParaRPr lang="es-ES"/>
          </a:p>
        </p:txBody>
      </p:sp>
    </p:spTree>
    <p:extLst>
      <p:ext uri="{BB962C8B-B14F-4D97-AF65-F5344CB8AC3E}">
        <p14:creationId xmlns:p14="http://schemas.microsoft.com/office/powerpoint/2010/main" val="1600033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3"/>
          <p:cNvSpPr>
            <a:spLocks noGrp="1"/>
          </p:cNvSpPr>
          <p:nvPr>
            <p:ph type="dt" sz="half" idx="10"/>
          </p:nvPr>
        </p:nvSpPr>
        <p:spPr/>
        <p:txBody>
          <a:bodyPr/>
          <a:lstStyle>
            <a:lvl1pPr>
              <a:defRPr/>
            </a:lvl1pPr>
          </a:lstStyle>
          <a:p>
            <a:fld id="{159B8E50-2913-534B-9255-2DC851564FC5}" type="datetimeFigureOut">
              <a:rPr lang="es-ES" smtClean="0">
                <a:solidFill>
                  <a:prstClr val="black">
                    <a:tint val="75000"/>
                  </a:prstClr>
                </a:solidFill>
              </a:rPr>
              <a:pPr/>
              <a:t>24/08/2018</a:t>
            </a:fld>
            <a:endParaRPr lang="es-ES">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fld id="{191B142E-A6B0-244E-803D-F5EC44FE6CFD}" type="slidenum">
              <a:rPr lang="es-ES" smtClean="0"/>
              <a:pPr/>
              <a:t>‹Nº›</a:t>
            </a:fld>
            <a:endParaRPr lang="es-ES"/>
          </a:p>
        </p:txBody>
      </p:sp>
    </p:spTree>
    <p:extLst>
      <p:ext uri="{BB962C8B-B14F-4D97-AF65-F5344CB8AC3E}">
        <p14:creationId xmlns:p14="http://schemas.microsoft.com/office/powerpoint/2010/main" val="755321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3"/>
          <p:cNvSpPr>
            <a:spLocks noGrp="1"/>
          </p:cNvSpPr>
          <p:nvPr>
            <p:ph type="dt" sz="half" idx="10"/>
          </p:nvPr>
        </p:nvSpPr>
        <p:spPr/>
        <p:txBody>
          <a:bodyPr/>
          <a:lstStyle>
            <a:lvl1pPr>
              <a:defRPr/>
            </a:lvl1pPr>
          </a:lstStyle>
          <a:p>
            <a:fld id="{159B8E50-2913-534B-9255-2DC851564FC5}" type="datetimeFigureOut">
              <a:rPr lang="es-ES" smtClean="0">
                <a:solidFill>
                  <a:prstClr val="black">
                    <a:tint val="75000"/>
                  </a:prstClr>
                </a:solidFill>
              </a:rPr>
              <a:pPr/>
              <a:t>24/08/2018</a:t>
            </a:fld>
            <a:endParaRPr lang="es-ES">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fld id="{191B142E-A6B0-244E-803D-F5EC44FE6CFD}" type="slidenum">
              <a:rPr lang="es-ES" smtClean="0"/>
              <a:pPr/>
              <a:t>‹Nº›</a:t>
            </a:fld>
            <a:endParaRPr lang="es-ES"/>
          </a:p>
        </p:txBody>
      </p:sp>
    </p:spTree>
    <p:extLst>
      <p:ext uri="{BB962C8B-B14F-4D97-AF65-F5344CB8AC3E}">
        <p14:creationId xmlns:p14="http://schemas.microsoft.com/office/powerpoint/2010/main" val="3565565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fld id="{159B8E50-2913-534B-9255-2DC851564FC5}" type="datetimeFigureOut">
              <a:rPr lang="es-ES" smtClean="0">
                <a:solidFill>
                  <a:prstClr val="black">
                    <a:tint val="75000"/>
                  </a:prstClr>
                </a:solidFill>
              </a:rPr>
              <a:pPr/>
              <a:t>24/08/2018</a:t>
            </a:fld>
            <a:endParaRPr lang="es-ES">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fld id="{191B142E-A6B0-244E-803D-F5EC44FE6CFD}" type="slidenum">
              <a:rPr lang="es-ES" smtClean="0"/>
              <a:pPr/>
              <a:t>‹Nº›</a:t>
            </a:fld>
            <a:endParaRPr lang="es-ES"/>
          </a:p>
        </p:txBody>
      </p:sp>
    </p:spTree>
    <p:extLst>
      <p:ext uri="{BB962C8B-B14F-4D97-AF65-F5344CB8AC3E}">
        <p14:creationId xmlns:p14="http://schemas.microsoft.com/office/powerpoint/2010/main" val="2998461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3"/>
          <p:cNvSpPr>
            <a:spLocks noGrp="1"/>
          </p:cNvSpPr>
          <p:nvPr>
            <p:ph type="dt" sz="half" idx="10"/>
          </p:nvPr>
        </p:nvSpPr>
        <p:spPr/>
        <p:txBody>
          <a:bodyPr/>
          <a:lstStyle>
            <a:lvl1pPr>
              <a:defRPr/>
            </a:lvl1pPr>
          </a:lstStyle>
          <a:p>
            <a:fld id="{159B8E50-2913-534B-9255-2DC851564FC5}" type="datetimeFigureOut">
              <a:rPr lang="es-ES" smtClean="0">
                <a:solidFill>
                  <a:prstClr val="black">
                    <a:tint val="75000"/>
                  </a:prstClr>
                </a:solidFill>
              </a:rPr>
              <a:pPr/>
              <a:t>24/08/2018</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191B142E-A6B0-244E-803D-F5EC44FE6CFD}" type="slidenum">
              <a:rPr lang="es-ES" smtClean="0"/>
              <a:pPr/>
              <a:t>‹Nº›</a:t>
            </a:fld>
            <a:endParaRPr lang="es-ES"/>
          </a:p>
        </p:txBody>
      </p:sp>
    </p:spTree>
    <p:extLst>
      <p:ext uri="{BB962C8B-B14F-4D97-AF65-F5344CB8AC3E}">
        <p14:creationId xmlns:p14="http://schemas.microsoft.com/office/powerpoint/2010/main" val="3100287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3"/>
          <p:cNvSpPr>
            <a:spLocks noGrp="1"/>
          </p:cNvSpPr>
          <p:nvPr>
            <p:ph type="dt" sz="half" idx="10"/>
          </p:nvPr>
        </p:nvSpPr>
        <p:spPr/>
        <p:txBody>
          <a:bodyPr/>
          <a:lstStyle>
            <a:lvl1pPr>
              <a:defRPr/>
            </a:lvl1pPr>
          </a:lstStyle>
          <a:p>
            <a:fld id="{159B8E50-2913-534B-9255-2DC851564FC5}" type="datetimeFigureOut">
              <a:rPr lang="es-ES" smtClean="0">
                <a:solidFill>
                  <a:prstClr val="black">
                    <a:tint val="75000"/>
                  </a:prstClr>
                </a:solidFill>
              </a:rPr>
              <a:pPr/>
              <a:t>24/08/2018</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191B142E-A6B0-244E-803D-F5EC44FE6CFD}" type="slidenum">
              <a:rPr lang="es-ES" smtClean="0"/>
              <a:pPr/>
              <a:t>‹Nº›</a:t>
            </a:fld>
            <a:endParaRPr lang="es-ES"/>
          </a:p>
        </p:txBody>
      </p:sp>
    </p:spTree>
    <p:extLst>
      <p:ext uri="{BB962C8B-B14F-4D97-AF65-F5344CB8AC3E}">
        <p14:creationId xmlns:p14="http://schemas.microsoft.com/office/powerpoint/2010/main" val="26711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a:t>Haga clic para modificar el estilo de texto del patrón</a:t>
            </a:r>
          </a:p>
          <a:p>
            <a:pPr lvl="1"/>
            <a:r>
              <a:rPr lang="es-ES_tradnl" altLang="es-MX"/>
              <a:t>Segundo nivel</a:t>
            </a:r>
          </a:p>
          <a:p>
            <a:pPr lvl="2"/>
            <a:r>
              <a:rPr lang="es-ES_tradnl" altLang="es-MX"/>
              <a:t>Tercer nivel</a:t>
            </a:r>
          </a:p>
          <a:p>
            <a:pPr lvl="3"/>
            <a:r>
              <a:rPr lang="es-ES_tradnl" altLang="es-MX"/>
              <a:t>Cuarto nivel</a:t>
            </a:r>
          </a:p>
          <a:p>
            <a:pPr lvl="4"/>
            <a:r>
              <a:rPr lang="es-ES_tradnl" altLang="es-MX"/>
              <a:t>Quinto nivel</a:t>
            </a:r>
            <a:endParaRPr lang="es-ES" altLang="es-MX"/>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a:solidFill>
                  <a:schemeClr val="tx1">
                    <a:tint val="75000"/>
                  </a:schemeClr>
                </a:solidFill>
                <a:latin typeface="Myriad Pro"/>
                <a:cs typeface="Myriad Pro"/>
              </a:defRPr>
            </a:lvl1pPr>
          </a:lstStyle>
          <a:p>
            <a:fld id="{159B8E50-2913-534B-9255-2DC851564FC5}" type="datetimeFigureOut">
              <a:rPr lang="es-ES" smtClean="0">
                <a:solidFill>
                  <a:prstClr val="black">
                    <a:tint val="75000"/>
                  </a:prstClr>
                </a:solidFill>
              </a:rPr>
              <a:pPr/>
              <a:t>24/08/2018</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a:solidFill>
                  <a:schemeClr val="tx1">
                    <a:tint val="75000"/>
                  </a:schemeClr>
                </a:solidFill>
                <a:latin typeface="Myriad Pro"/>
                <a:cs typeface="Myriad Pro"/>
              </a:defRPr>
            </a:lvl1pPr>
          </a:lstStyle>
          <a:p>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pPr fontAlgn="auto">
              <a:spcBef>
                <a:spcPts val="0"/>
              </a:spcBef>
              <a:spcAft>
                <a:spcPts val="0"/>
              </a:spcAft>
            </a:pPr>
            <a:fld id="{191B142E-A6B0-244E-803D-F5EC44FE6CFD}" type="slidenum">
              <a:rPr lang="es-ES" smtClean="0"/>
              <a:pPr fontAlgn="auto">
                <a:spcBef>
                  <a:spcPts val="0"/>
                </a:spcBef>
                <a:spcAft>
                  <a:spcPts val="0"/>
                </a:spcAft>
              </a:pPr>
              <a:t>‹Nº›</a:t>
            </a:fld>
            <a:endParaRPr lang="es-ES"/>
          </a:p>
        </p:txBody>
      </p:sp>
    </p:spTree>
    <p:extLst>
      <p:ext uri="{BB962C8B-B14F-4D97-AF65-F5344CB8AC3E}">
        <p14:creationId xmlns:p14="http://schemas.microsoft.com/office/powerpoint/2010/main" val="150815778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Lst>
  <p:txStyles>
    <p:titleStyle>
      <a:lvl1pPr algn="l" defTabSz="457200" rtl="0" eaLnBrk="1" fontAlgn="base" hangingPunct="1">
        <a:spcBef>
          <a:spcPct val="0"/>
        </a:spcBef>
        <a:spcAft>
          <a:spcPct val="0"/>
        </a:spcAft>
        <a:defRPr sz="3200" kern="1200">
          <a:solidFill>
            <a:srgbClr val="CD0000"/>
          </a:solidFill>
          <a:latin typeface="Myriad Pro"/>
          <a:ea typeface="Myriad Pro"/>
          <a:cs typeface="Myriad Pro"/>
        </a:defRPr>
      </a:lvl1pPr>
      <a:lvl2pPr algn="l" defTabSz="457200" rtl="0" eaLnBrk="1" fontAlgn="base" hangingPunct="1">
        <a:spcBef>
          <a:spcPct val="0"/>
        </a:spcBef>
        <a:spcAft>
          <a:spcPct val="0"/>
        </a:spcAft>
        <a:defRPr sz="3200">
          <a:solidFill>
            <a:srgbClr val="CD0000"/>
          </a:solidFill>
          <a:latin typeface="Myriad Pro"/>
          <a:ea typeface="Myriad Pro"/>
          <a:cs typeface="Myriad Pro"/>
        </a:defRPr>
      </a:lvl2pPr>
      <a:lvl3pPr algn="l" defTabSz="457200" rtl="0" eaLnBrk="1" fontAlgn="base" hangingPunct="1">
        <a:spcBef>
          <a:spcPct val="0"/>
        </a:spcBef>
        <a:spcAft>
          <a:spcPct val="0"/>
        </a:spcAft>
        <a:defRPr sz="3200">
          <a:solidFill>
            <a:srgbClr val="CD0000"/>
          </a:solidFill>
          <a:latin typeface="Myriad Pro"/>
          <a:ea typeface="Myriad Pro"/>
          <a:cs typeface="Myriad Pro"/>
        </a:defRPr>
      </a:lvl3pPr>
      <a:lvl4pPr algn="l" defTabSz="457200" rtl="0" eaLnBrk="1" fontAlgn="base" hangingPunct="1">
        <a:spcBef>
          <a:spcPct val="0"/>
        </a:spcBef>
        <a:spcAft>
          <a:spcPct val="0"/>
        </a:spcAft>
        <a:defRPr sz="3200">
          <a:solidFill>
            <a:srgbClr val="CD0000"/>
          </a:solidFill>
          <a:latin typeface="Myriad Pro"/>
          <a:ea typeface="Myriad Pro"/>
          <a:cs typeface="Myriad Pro"/>
        </a:defRPr>
      </a:lvl4pPr>
      <a:lvl5pPr algn="l" defTabSz="457200" rtl="0" eaLnBrk="1" fontAlgn="base" hangingPunct="1">
        <a:spcBef>
          <a:spcPct val="0"/>
        </a:spcBef>
        <a:spcAft>
          <a:spcPct val="0"/>
        </a:spcAft>
        <a:defRPr sz="3200">
          <a:solidFill>
            <a:srgbClr val="CD0000"/>
          </a:solidFill>
          <a:latin typeface="Myriad Pro"/>
          <a:ea typeface="Myriad Pro"/>
          <a:cs typeface="Myriad Pro"/>
        </a:defRPr>
      </a:lvl5pPr>
      <a:lvl6pPr marL="457200" algn="l" defTabSz="457200" rtl="0" eaLnBrk="1" fontAlgn="base" hangingPunct="1">
        <a:spcBef>
          <a:spcPct val="0"/>
        </a:spcBef>
        <a:spcAft>
          <a:spcPct val="0"/>
        </a:spcAft>
        <a:defRPr sz="3200">
          <a:solidFill>
            <a:srgbClr val="CD0000"/>
          </a:solidFill>
          <a:latin typeface="Myriad Pro"/>
          <a:ea typeface="Myriad Pro"/>
          <a:cs typeface="Myriad Pro"/>
        </a:defRPr>
      </a:lvl6pPr>
      <a:lvl7pPr marL="914400" algn="l" defTabSz="457200" rtl="0" eaLnBrk="1" fontAlgn="base" hangingPunct="1">
        <a:spcBef>
          <a:spcPct val="0"/>
        </a:spcBef>
        <a:spcAft>
          <a:spcPct val="0"/>
        </a:spcAft>
        <a:defRPr sz="3200">
          <a:solidFill>
            <a:srgbClr val="CD0000"/>
          </a:solidFill>
          <a:latin typeface="Myriad Pro"/>
          <a:ea typeface="Myriad Pro"/>
          <a:cs typeface="Myriad Pro"/>
        </a:defRPr>
      </a:lvl7pPr>
      <a:lvl8pPr marL="1371600" algn="l" defTabSz="457200" rtl="0" eaLnBrk="1" fontAlgn="base" hangingPunct="1">
        <a:spcBef>
          <a:spcPct val="0"/>
        </a:spcBef>
        <a:spcAft>
          <a:spcPct val="0"/>
        </a:spcAft>
        <a:defRPr sz="3200">
          <a:solidFill>
            <a:srgbClr val="CD0000"/>
          </a:solidFill>
          <a:latin typeface="Myriad Pro"/>
          <a:ea typeface="Myriad Pro"/>
          <a:cs typeface="Myriad Pro"/>
        </a:defRPr>
      </a:lvl8pPr>
      <a:lvl9pPr marL="1828800" algn="l" defTabSz="457200" rtl="0" eaLnBrk="1" fontAlgn="base" hangingPunct="1">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eaLnBrk="1" fontAlgn="base" hangingPunct="1">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eaLnBrk="1" fontAlgn="base" hangingPunct="1">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eaLnBrk="1" fontAlgn="base" hangingPunct="1">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eaLnBrk="1" fontAlgn="base" hangingPunct="1">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eaLnBrk="1" fontAlgn="base" hangingPunct="1">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5.emf"/><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0.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5 CuadroTexto"/>
          <p:cNvSpPr txBox="1">
            <a:spLocks noChangeArrowheads="1"/>
          </p:cNvSpPr>
          <p:nvPr/>
        </p:nvSpPr>
        <p:spPr bwMode="auto">
          <a:xfrm>
            <a:off x="600502" y="3325836"/>
            <a:ext cx="7207224" cy="1113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058" tIns="41029" rIns="82058" bIns="41029">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marL="1609725" algn="just"/>
            <a:r>
              <a:rPr lang="es-MX" dirty="0">
                <a:solidFill>
                  <a:prstClr val="black"/>
                </a:solidFill>
                <a:latin typeface="Century Gothic" panose="020B0502020202020204" pitchFamily="34" charset="0"/>
                <a:ea typeface="MS PGothic" pitchFamily="34" charset="-128"/>
                <a:cs typeface="Myriad Pro"/>
              </a:rPr>
              <a:t>Presentación de los Estados Financieros de las Delegaciones Regionales e Indicadores al 31 de marzo de 2018</a:t>
            </a:r>
            <a:endParaRPr lang="es-MX" sz="2000" i="1" dirty="0">
              <a:solidFill>
                <a:prstClr val="black"/>
              </a:solidFill>
              <a:latin typeface="Century Gothic" panose="020B0502020202020204" pitchFamily="34" charset="0"/>
              <a:ea typeface="MS PGothic" pitchFamily="34" charset="-128"/>
            </a:endParaRPr>
          </a:p>
          <a:p>
            <a:pPr algn="just"/>
            <a:endParaRPr lang="es-MX" sz="1100" i="1" dirty="0">
              <a:solidFill>
                <a:prstClr val="black"/>
              </a:solidFill>
              <a:latin typeface="Century Gothic" panose="020B0502020202020204" pitchFamily="34" charset="0"/>
              <a:ea typeface="MS PGothic" pitchFamily="34" charset="-128"/>
            </a:endParaRPr>
          </a:p>
        </p:txBody>
      </p:sp>
      <p:sp>
        <p:nvSpPr>
          <p:cNvPr id="5" name="Subtítulo 2"/>
          <p:cNvSpPr>
            <a:spLocks noGrp="1"/>
          </p:cNvSpPr>
          <p:nvPr/>
        </p:nvSpPr>
        <p:spPr bwMode="auto">
          <a:xfrm>
            <a:off x="3448604" y="6069151"/>
            <a:ext cx="5695396"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l" defTabSz="457200" rtl="0" eaLnBrk="0" fontAlgn="base" hangingPunct="0">
              <a:spcBef>
                <a:spcPct val="20000"/>
              </a:spcBef>
              <a:spcAft>
                <a:spcPct val="0"/>
              </a:spcAft>
              <a:buFont typeface="Arial" pitchFamily="34" charset="0"/>
              <a:buNone/>
              <a:defRPr sz="2000" b="0" i="0" kern="1200">
                <a:solidFill>
                  <a:schemeClr val="tx1">
                    <a:tint val="75000"/>
                  </a:schemeClr>
                </a:solidFill>
                <a:latin typeface="Myriad Pro"/>
                <a:ea typeface="Myriad Pro Light"/>
                <a:cs typeface="Myriad Pro"/>
              </a:defRPr>
            </a:lvl1pPr>
            <a:lvl2pPr marL="457200" indent="0" algn="ctr" defTabSz="457200" rtl="0" eaLnBrk="0" fontAlgn="base" hangingPunct="0">
              <a:spcBef>
                <a:spcPct val="20000"/>
              </a:spcBef>
              <a:spcAft>
                <a:spcPct val="0"/>
              </a:spcAft>
              <a:buFont typeface="Arial" pitchFamily="34" charset="0"/>
              <a:buNone/>
              <a:defRPr sz="2400" kern="1200">
                <a:solidFill>
                  <a:schemeClr val="tx1">
                    <a:tint val="75000"/>
                  </a:schemeClr>
                </a:solidFill>
                <a:latin typeface="Myriad Pro Light"/>
                <a:ea typeface="Myriad Pro Light"/>
                <a:cs typeface="Myriad Pro Light"/>
              </a:defRPr>
            </a:lvl2pPr>
            <a:lvl3pPr marL="914400" indent="0" algn="ctr" defTabSz="457200" rtl="0" eaLnBrk="0" fontAlgn="base" hangingPunct="0">
              <a:spcBef>
                <a:spcPct val="20000"/>
              </a:spcBef>
              <a:spcAft>
                <a:spcPct val="0"/>
              </a:spcAft>
              <a:buFont typeface="Arial" pitchFamily="34" charset="0"/>
              <a:buNone/>
              <a:defRPr sz="2000" kern="1200">
                <a:solidFill>
                  <a:schemeClr val="tx1">
                    <a:tint val="75000"/>
                  </a:schemeClr>
                </a:solidFill>
                <a:latin typeface="Myriad Pro Light"/>
                <a:ea typeface="Myriad Pro Light"/>
                <a:cs typeface="Myriad Pro Light"/>
              </a:defRPr>
            </a:lvl3pPr>
            <a:lvl4pPr marL="1371600" indent="0" algn="ctr" defTabSz="457200" rtl="0" eaLnBrk="0" fontAlgn="base" hangingPunct="0">
              <a:spcBef>
                <a:spcPct val="20000"/>
              </a:spcBef>
              <a:spcAft>
                <a:spcPct val="0"/>
              </a:spcAft>
              <a:buFont typeface="Arial" pitchFamily="34" charset="0"/>
              <a:buNone/>
              <a:defRPr kern="1200">
                <a:solidFill>
                  <a:schemeClr val="tx1">
                    <a:tint val="75000"/>
                  </a:schemeClr>
                </a:solidFill>
                <a:latin typeface="Myriad Pro Light"/>
                <a:ea typeface="Myriad Pro Light"/>
                <a:cs typeface="Myriad Pro Light"/>
              </a:defRPr>
            </a:lvl4pPr>
            <a:lvl5pPr marL="1828800" indent="0" algn="ctr" defTabSz="457200" rtl="0" eaLnBrk="0" fontAlgn="base" hangingPunct="0">
              <a:spcBef>
                <a:spcPct val="20000"/>
              </a:spcBef>
              <a:spcAft>
                <a:spcPct val="0"/>
              </a:spcAft>
              <a:buFont typeface="Arial" pitchFamily="34" charset="0"/>
              <a:buNone/>
              <a:defRPr kern="1200">
                <a:solidFill>
                  <a:schemeClr val="tx1">
                    <a:tint val="75000"/>
                  </a:schemeClr>
                </a:solidFill>
                <a:latin typeface="Myriad Pro Light"/>
                <a:ea typeface="Myriad Pro Light"/>
                <a:cs typeface="Myriad Pro Light"/>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eaLnBrk="1" fontAlgn="auto" hangingPunct="1">
              <a:spcAft>
                <a:spcPts val="0"/>
              </a:spcAft>
              <a:defRPr/>
            </a:pPr>
            <a:r>
              <a:rPr lang="es-MX" sz="1400" dirty="0">
                <a:solidFill>
                  <a:prstClr val="black"/>
                </a:solidFill>
                <a:latin typeface="Century Gothic" panose="020B0502020202020204" pitchFamily="34" charset="0"/>
                <a:ea typeface="+mn-ea"/>
              </a:rPr>
              <a:t>Subdirección General de Planeación y Finanzas</a:t>
            </a:r>
            <a:r>
              <a:rPr lang="es-MX" sz="1600" dirty="0">
                <a:solidFill>
                  <a:prstClr val="black"/>
                </a:solidFill>
                <a:latin typeface="Century Gothic" panose="020B0502020202020204" pitchFamily="34" charset="0"/>
                <a:ea typeface="+mn-ea"/>
              </a:rPr>
              <a:t/>
            </a:r>
            <a:br>
              <a:rPr lang="es-MX" sz="1600" dirty="0">
                <a:solidFill>
                  <a:prstClr val="black"/>
                </a:solidFill>
                <a:latin typeface="Century Gothic" panose="020B0502020202020204" pitchFamily="34" charset="0"/>
                <a:ea typeface="+mn-ea"/>
              </a:rPr>
            </a:br>
            <a:r>
              <a:rPr lang="es-MX" sz="1200" dirty="0">
                <a:solidFill>
                  <a:prstClr val="black"/>
                </a:solidFill>
                <a:latin typeface="Century Gothic" panose="020B0502020202020204" pitchFamily="34" charset="0"/>
                <a:ea typeface="+mn-ea"/>
              </a:rPr>
              <a:t>Contaduría General</a:t>
            </a:r>
          </a:p>
          <a:p>
            <a:pPr algn="r" eaLnBrk="1" fontAlgn="auto" hangingPunct="1">
              <a:spcAft>
                <a:spcPts val="0"/>
              </a:spcAft>
              <a:defRPr/>
            </a:pPr>
            <a:r>
              <a:rPr lang="es-MX" sz="1200" dirty="0">
                <a:solidFill>
                  <a:prstClr val="black"/>
                </a:solidFill>
                <a:latin typeface="Century Gothic" panose="020B0502020202020204" pitchFamily="34" charset="0"/>
                <a:ea typeface="+mn-ea"/>
              </a:rPr>
              <a:t>Abril 2018</a:t>
            </a:r>
            <a:endParaRPr lang="es-ES" sz="1200" dirty="0">
              <a:solidFill>
                <a:prstClr val="black"/>
              </a:solidFill>
              <a:latin typeface="Century Gothic" panose="020B0502020202020204" pitchFamily="34" charset="0"/>
              <a:ea typeface="+mn-ea"/>
            </a:endParaRPr>
          </a:p>
        </p:txBody>
      </p:sp>
      <p:sp>
        <p:nvSpPr>
          <p:cNvPr id="2" name="1 Rectángulo"/>
          <p:cNvSpPr/>
          <p:nvPr/>
        </p:nvSpPr>
        <p:spPr>
          <a:xfrm>
            <a:off x="1317009" y="2832885"/>
            <a:ext cx="6490717" cy="369332"/>
          </a:xfrm>
          <a:prstGeom prst="rect">
            <a:avLst/>
          </a:prstGeom>
        </p:spPr>
        <p:txBody>
          <a:bodyPr wrap="square">
            <a:spAutoFit/>
          </a:bodyPr>
          <a:lstStyle/>
          <a:p>
            <a:pPr algn="just"/>
            <a:r>
              <a:rPr lang="es-ES_tradnl" b="1" dirty="0">
                <a:solidFill>
                  <a:srgbClr val="CD0000"/>
                </a:solidFill>
                <a:latin typeface="Century Gothic" panose="020B0502020202020204" pitchFamily="34" charset="0"/>
                <a:ea typeface="MS PGothic" pitchFamily="34" charset="-128"/>
                <a:cs typeface="Myriad Pro"/>
              </a:rPr>
              <a:t>Acuerdo </a:t>
            </a:r>
            <a:r>
              <a:rPr lang="es-MX" b="1" dirty="0">
                <a:solidFill>
                  <a:srgbClr val="CD0000"/>
                </a:solidFill>
                <a:latin typeface="Century Gothic" panose="020B0502020202020204" pitchFamily="34" charset="0"/>
                <a:ea typeface="MS PGothic" pitchFamily="34" charset="-128"/>
                <a:cs typeface="Myriad Pro"/>
              </a:rPr>
              <a:t>ACU-0301-05/17 y Resolución RCU-0759-09/16</a:t>
            </a:r>
            <a:r>
              <a:rPr lang="es-MX" dirty="0">
                <a:solidFill>
                  <a:srgbClr val="CD0000"/>
                </a:solidFill>
                <a:latin typeface="Century Gothic" panose="020B0502020202020204" pitchFamily="34" charset="0"/>
                <a:ea typeface="MS PGothic" pitchFamily="34" charset="-128"/>
                <a:cs typeface="Myriad Pro"/>
              </a:rPr>
              <a:t> </a:t>
            </a:r>
          </a:p>
        </p:txBody>
      </p:sp>
    </p:spTree>
    <p:extLst>
      <p:ext uri="{BB962C8B-B14F-4D97-AF65-F5344CB8AC3E}">
        <p14:creationId xmlns:p14="http://schemas.microsoft.com/office/powerpoint/2010/main" val="17127909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2888" y="266700"/>
            <a:ext cx="6813550" cy="677863"/>
          </a:xfrm>
        </p:spPr>
        <p:txBody>
          <a:bodyPr rtlCol="0">
            <a:noAutofit/>
          </a:bodyPr>
          <a:lstStyle/>
          <a:p>
            <a:pPr eaLnBrk="1" fontAlgn="auto" hangingPunct="1">
              <a:spcAft>
                <a:spcPts val="0"/>
              </a:spcAft>
              <a:tabLst>
                <a:tab pos="620713" algn="l"/>
              </a:tabLst>
              <a:defRPr/>
            </a:pPr>
            <a:r>
              <a:rPr lang="es-ES" sz="2400" dirty="0">
                <a:latin typeface="Century Gothic" panose="020B0502020202020204" pitchFamily="34" charset="0"/>
                <a:ea typeface="+mj-ea"/>
                <a:cs typeface="Calibri" pitchFamily="34" charset="0"/>
              </a:rPr>
              <a:t>Contenido</a:t>
            </a:r>
          </a:p>
        </p:txBody>
      </p:sp>
      <p:sp>
        <p:nvSpPr>
          <p:cNvPr id="3" name="Marcador de contenido 2"/>
          <p:cNvSpPr>
            <a:spLocks noGrp="1"/>
          </p:cNvSpPr>
          <p:nvPr>
            <p:ph idx="1"/>
          </p:nvPr>
        </p:nvSpPr>
        <p:spPr>
          <a:xfrm>
            <a:off x="538162" y="1750843"/>
            <a:ext cx="8441245" cy="4525963"/>
          </a:xfrm>
        </p:spPr>
        <p:txBody>
          <a:bodyPr rtlCol="0">
            <a:normAutofit/>
          </a:bodyPr>
          <a:lstStyle/>
          <a:p>
            <a:pPr marL="571500" indent="-571500" eaLnBrk="1" fontAlgn="auto" hangingPunct="1">
              <a:lnSpc>
                <a:spcPct val="150000"/>
              </a:lnSpc>
              <a:spcBef>
                <a:spcPts val="250"/>
              </a:spcBef>
              <a:spcAft>
                <a:spcPts val="0"/>
              </a:spcAft>
              <a:buFont typeface="+mj-lt"/>
              <a:buAutoNum type="romanUcPeriod"/>
              <a:defRPr/>
            </a:pPr>
            <a:r>
              <a:rPr lang="es-ES" sz="1900" dirty="0">
                <a:latin typeface="Century Gothic" panose="020B0502020202020204" pitchFamily="34" charset="0"/>
                <a:ea typeface="+mn-ea"/>
              </a:rPr>
              <a:t>Antecedentes</a:t>
            </a:r>
          </a:p>
          <a:p>
            <a:pPr marL="571500" indent="-571500" eaLnBrk="1" fontAlgn="auto" hangingPunct="1">
              <a:lnSpc>
                <a:spcPct val="150000"/>
              </a:lnSpc>
              <a:spcBef>
                <a:spcPts val="250"/>
              </a:spcBef>
              <a:spcAft>
                <a:spcPts val="0"/>
              </a:spcAft>
              <a:buFont typeface="+mj-lt"/>
              <a:buAutoNum type="romanUcPeriod"/>
              <a:defRPr/>
            </a:pPr>
            <a:r>
              <a:rPr lang="es-ES" sz="1900" dirty="0">
                <a:latin typeface="Century Gothic" panose="020B0502020202020204" pitchFamily="34" charset="0"/>
                <a:ea typeface="+mn-ea"/>
              </a:rPr>
              <a:t>Objetivo del Modelo</a:t>
            </a:r>
          </a:p>
          <a:p>
            <a:pPr marL="571500" indent="-571500" eaLnBrk="1" fontAlgn="auto" hangingPunct="1">
              <a:lnSpc>
                <a:spcPct val="150000"/>
              </a:lnSpc>
              <a:spcBef>
                <a:spcPts val="250"/>
              </a:spcBef>
              <a:spcAft>
                <a:spcPts val="0"/>
              </a:spcAft>
              <a:buFont typeface="+mj-lt"/>
              <a:buAutoNum type="romanUcPeriod"/>
              <a:defRPr/>
            </a:pPr>
            <a:r>
              <a:rPr lang="es-ES" sz="1900" dirty="0">
                <a:latin typeface="Century Gothic" panose="020B0502020202020204" pitchFamily="34" charset="0"/>
                <a:ea typeface="+mn-ea"/>
              </a:rPr>
              <a:t>Acuerdo</a:t>
            </a:r>
          </a:p>
          <a:p>
            <a:pPr marL="571500" indent="-571500" fontAlgn="auto">
              <a:lnSpc>
                <a:spcPct val="150000"/>
              </a:lnSpc>
              <a:spcBef>
                <a:spcPts val="250"/>
              </a:spcBef>
              <a:spcAft>
                <a:spcPts val="0"/>
              </a:spcAft>
              <a:buFont typeface="+mj-lt"/>
              <a:buAutoNum type="romanUcPeriod"/>
              <a:defRPr/>
            </a:pPr>
            <a:r>
              <a:rPr lang="es-MX" sz="1900" dirty="0">
                <a:latin typeface="Century Gothic" panose="020B0502020202020204" pitchFamily="34" charset="0"/>
                <a:cs typeface="Calibri" pitchFamily="34" charset="0"/>
              </a:rPr>
              <a:t>Métrica de evaluación incorporada al TGE</a:t>
            </a:r>
            <a:endParaRPr lang="es-ES" sz="1900" dirty="0">
              <a:latin typeface="Century Gothic" panose="020B0502020202020204" pitchFamily="34" charset="0"/>
              <a:ea typeface="+mn-ea"/>
            </a:endParaRPr>
          </a:p>
          <a:p>
            <a:pPr marL="571500" indent="-571500" eaLnBrk="1" fontAlgn="auto" hangingPunct="1">
              <a:lnSpc>
                <a:spcPct val="150000"/>
              </a:lnSpc>
              <a:spcBef>
                <a:spcPts val="250"/>
              </a:spcBef>
              <a:spcAft>
                <a:spcPts val="0"/>
              </a:spcAft>
              <a:buFont typeface="+mj-lt"/>
              <a:buAutoNum type="romanUcPeriod"/>
              <a:defRPr/>
            </a:pPr>
            <a:r>
              <a:rPr lang="es-ES" sz="1900" dirty="0">
                <a:latin typeface="Century Gothic" panose="020B0502020202020204" pitchFamily="34" charset="0"/>
                <a:ea typeface="+mn-ea"/>
              </a:rPr>
              <a:t>Resultados del Modelo</a:t>
            </a:r>
          </a:p>
          <a:p>
            <a:pPr marL="571500" indent="-571500" fontAlgn="auto">
              <a:lnSpc>
                <a:spcPct val="150000"/>
              </a:lnSpc>
              <a:spcBef>
                <a:spcPts val="250"/>
              </a:spcBef>
              <a:spcAft>
                <a:spcPts val="0"/>
              </a:spcAft>
              <a:buFont typeface="+mj-lt"/>
              <a:buAutoNum type="romanUcPeriod"/>
              <a:defRPr/>
            </a:pPr>
            <a:r>
              <a:rPr lang="es-ES" sz="1900" dirty="0">
                <a:latin typeface="Century Gothic" panose="020B0502020202020204" pitchFamily="34" charset="0"/>
                <a:ea typeface="+mn-ea"/>
              </a:rPr>
              <a:t>Indicadores adicionales solicitados por el H. Comité de Auditoría</a:t>
            </a:r>
          </a:p>
          <a:p>
            <a:pPr marL="571500" indent="-571500" fontAlgn="auto">
              <a:lnSpc>
                <a:spcPct val="150000"/>
              </a:lnSpc>
              <a:spcBef>
                <a:spcPts val="250"/>
              </a:spcBef>
              <a:spcAft>
                <a:spcPts val="0"/>
              </a:spcAft>
              <a:buFont typeface="+mj-lt"/>
              <a:buAutoNum type="romanUcPeriod"/>
              <a:defRPr/>
            </a:pPr>
            <a:r>
              <a:rPr lang="es-ES" sz="1900" dirty="0">
                <a:latin typeface="Century Gothic" panose="020B0502020202020204" pitchFamily="34" charset="0"/>
                <a:ea typeface="+mn-ea"/>
              </a:rPr>
              <a:t>Resumen general</a:t>
            </a:r>
            <a:br>
              <a:rPr lang="es-ES" sz="1900" dirty="0">
                <a:latin typeface="Century Gothic" panose="020B0502020202020204" pitchFamily="34" charset="0"/>
                <a:ea typeface="+mn-ea"/>
              </a:rPr>
            </a:br>
            <a:r>
              <a:rPr lang="es-ES" sz="1900" dirty="0">
                <a:latin typeface="Century Gothic" panose="020B0502020202020204" pitchFamily="34" charset="0"/>
                <a:ea typeface="+mn-ea"/>
              </a:rPr>
              <a:t>Anexo</a:t>
            </a:r>
          </a:p>
          <a:p>
            <a:pPr marL="0" indent="0" eaLnBrk="1" fontAlgn="auto" hangingPunct="1">
              <a:lnSpc>
                <a:spcPct val="150000"/>
              </a:lnSpc>
              <a:spcBef>
                <a:spcPts val="250"/>
              </a:spcBef>
              <a:spcAft>
                <a:spcPts val="0"/>
              </a:spcAft>
              <a:buNone/>
              <a:defRPr/>
            </a:pPr>
            <a:r>
              <a:rPr lang="es-ES" sz="1900" dirty="0">
                <a:latin typeface="Century Gothic" panose="020B0502020202020204" pitchFamily="34" charset="0"/>
                <a:ea typeface="+mn-ea"/>
              </a:rPr>
              <a:t>Base de datos</a:t>
            </a:r>
          </a:p>
          <a:p>
            <a:pPr marL="0" indent="0" eaLnBrk="1" fontAlgn="auto" hangingPunct="1">
              <a:spcAft>
                <a:spcPts val="0"/>
              </a:spcAft>
              <a:buFont typeface="Arial"/>
              <a:buNone/>
              <a:defRPr/>
            </a:pPr>
            <a:endParaRPr lang="es-ES" dirty="0">
              <a:latin typeface="Century Gothic" panose="020B0502020202020204" pitchFamily="34" charset="0"/>
              <a:ea typeface="+mn-ea"/>
            </a:endParaRPr>
          </a:p>
        </p:txBody>
      </p:sp>
      <p:sp>
        <p:nvSpPr>
          <p:cNvPr id="4" name="3 Marcador de número de diapositiva"/>
          <p:cNvSpPr>
            <a:spLocks noGrp="1"/>
          </p:cNvSpPr>
          <p:nvPr>
            <p:ph type="sldNum" sz="quarter" idx="12"/>
          </p:nvPr>
        </p:nvSpPr>
        <p:spPr>
          <a:xfrm>
            <a:off x="7010400" y="6565265"/>
            <a:ext cx="2133600" cy="365125"/>
          </a:xfrm>
        </p:spPr>
        <p:txBody>
          <a:bodyPr/>
          <a:lstStyle/>
          <a:p>
            <a:pPr>
              <a:defRPr/>
            </a:pPr>
            <a:fld id="{1FA0F373-F618-431F-B00F-720E748D1491}" type="slidenum">
              <a:rPr lang="es-ES" smtClean="0">
                <a:latin typeface="Century Gothic" panose="020B0502020202020204" pitchFamily="34" charset="0"/>
              </a:rPr>
              <a:pPr>
                <a:defRPr/>
              </a:pPr>
              <a:t>2</a:t>
            </a:fld>
            <a:endParaRPr lang="es-ES" dirty="0">
              <a:latin typeface="Century Gothic" panose="020B0502020202020204" pitchFamily="34" charset="0"/>
            </a:endParaRPr>
          </a:p>
        </p:txBody>
      </p:sp>
    </p:spTree>
    <p:extLst>
      <p:ext uri="{BB962C8B-B14F-4D97-AF65-F5344CB8AC3E}">
        <p14:creationId xmlns:p14="http://schemas.microsoft.com/office/powerpoint/2010/main" val="4244280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2446"/>
            <a:ext cx="6096000" cy="631825"/>
          </a:xfrm>
        </p:spPr>
        <p:txBody>
          <a:bodyPr/>
          <a:lstStyle/>
          <a:p>
            <a:r>
              <a:rPr lang="es-MX" sz="2400" dirty="0">
                <a:latin typeface="Century Gothic" panose="020B0502020202020204" pitchFamily="34" charset="0"/>
              </a:rPr>
              <a:t>I. Antecedentes</a:t>
            </a:r>
          </a:p>
        </p:txBody>
      </p:sp>
      <p:sp>
        <p:nvSpPr>
          <p:cNvPr id="3" name="2 Marcador de contenido"/>
          <p:cNvSpPr>
            <a:spLocks noGrp="1"/>
          </p:cNvSpPr>
          <p:nvPr>
            <p:ph idx="1"/>
          </p:nvPr>
        </p:nvSpPr>
        <p:spPr>
          <a:xfrm>
            <a:off x="408432" y="1567300"/>
            <a:ext cx="8229600" cy="4525963"/>
          </a:xfrm>
        </p:spPr>
        <p:txBody>
          <a:bodyPr/>
          <a:lstStyle/>
          <a:p>
            <a:pPr algn="just">
              <a:spcBef>
                <a:spcPts val="0"/>
              </a:spcBef>
            </a:pPr>
            <a:r>
              <a:rPr lang="es-MX" sz="1600" dirty="0">
                <a:latin typeface="Century Gothic" panose="020B0502020202020204" pitchFamily="34" charset="0"/>
              </a:rPr>
              <a:t>En 2014 la Administración desarrolló el Modelo Financiero de Gestión de Delegaciones el cual se basa en los Estados Financieros por Delegación</a:t>
            </a:r>
          </a:p>
          <a:p>
            <a:pPr algn="just">
              <a:spcBef>
                <a:spcPts val="0"/>
              </a:spcBef>
            </a:pPr>
            <a:endParaRPr lang="es-MX" sz="1600" dirty="0">
              <a:latin typeface="Century Gothic" panose="020B0502020202020204" pitchFamily="34" charset="0"/>
            </a:endParaRPr>
          </a:p>
          <a:p>
            <a:pPr algn="just">
              <a:spcBef>
                <a:spcPts val="0"/>
              </a:spcBef>
            </a:pPr>
            <a:r>
              <a:rPr lang="es-MX" sz="1600" dirty="0">
                <a:latin typeface="Century Gothic" panose="020B0502020202020204" pitchFamily="34" charset="0"/>
              </a:rPr>
              <a:t>En la sesión 104 del H. Comité de Auditoría de fecha 12 de junio de 2014, se presentaron los siguientes indicadores como parte de este modelo: </a:t>
            </a:r>
          </a:p>
          <a:p>
            <a:pPr algn="just">
              <a:spcBef>
                <a:spcPts val="0"/>
              </a:spcBef>
            </a:pPr>
            <a:endParaRPr lang="es-MX" sz="1600" dirty="0">
              <a:latin typeface="Century Gothic" panose="020B0502020202020204" pitchFamily="34" charset="0"/>
            </a:endParaRPr>
          </a:p>
          <a:p>
            <a:pPr lvl="1">
              <a:buFont typeface="Arial" pitchFamily="34" charset="0"/>
              <a:buChar char="•"/>
            </a:pPr>
            <a:r>
              <a:rPr lang="es-MX" sz="1600" dirty="0">
                <a:latin typeface="Century Gothic" panose="020B0502020202020204" pitchFamily="34" charset="0"/>
              </a:rPr>
              <a:t>ICCT.-  Índice de Cobertura de Cartera Total (Reservas/ Cartera Total)</a:t>
            </a:r>
          </a:p>
          <a:p>
            <a:pPr lvl="1">
              <a:buFont typeface="Arial" pitchFamily="34" charset="0"/>
              <a:buChar char="•"/>
            </a:pPr>
            <a:r>
              <a:rPr lang="es-MX" sz="1600" dirty="0">
                <a:latin typeface="Century Gothic" panose="020B0502020202020204" pitchFamily="34" charset="0"/>
              </a:rPr>
              <a:t>RN/CN.-  Índice de Resultado Neto sobre Cartera Neta</a:t>
            </a:r>
          </a:p>
          <a:p>
            <a:pPr lvl="1">
              <a:buFont typeface="Arial" pitchFamily="34" charset="0"/>
              <a:buChar char="•"/>
            </a:pPr>
            <a:r>
              <a:rPr lang="es-MX" sz="1600" dirty="0">
                <a:latin typeface="Century Gothic" panose="020B0502020202020204" pitchFamily="34" charset="0"/>
              </a:rPr>
              <a:t>GAOV/CN.- Índice de eficiencia</a:t>
            </a:r>
          </a:p>
          <a:p>
            <a:pPr marL="0" indent="0" algn="just">
              <a:spcBef>
                <a:spcPts val="0"/>
              </a:spcBef>
              <a:buNone/>
            </a:pPr>
            <a:endParaRPr lang="es-MX" sz="1600" dirty="0">
              <a:latin typeface="Century Gothic" panose="020B0502020202020204" pitchFamily="34" charset="0"/>
            </a:endParaRPr>
          </a:p>
          <a:p>
            <a:pPr algn="just">
              <a:spcBef>
                <a:spcPts val="0"/>
              </a:spcBef>
            </a:pPr>
            <a:r>
              <a:rPr lang="es-MX" sz="1600" dirty="0">
                <a:latin typeface="Century Gothic" panose="020B0502020202020204" pitchFamily="34" charset="0"/>
              </a:rPr>
              <a:t>A partir del mes de octubre de 2014, se incorporó el Modelo Financiero de Gestión de Delegaciones al Tablero de Gestión Estratégica  (TGE)</a:t>
            </a:r>
          </a:p>
          <a:p>
            <a:pPr algn="just">
              <a:spcBef>
                <a:spcPts val="0"/>
              </a:spcBef>
            </a:pPr>
            <a:endParaRPr lang="es-MX" sz="1600" dirty="0">
              <a:latin typeface="Century Gothic" panose="020B0502020202020204" pitchFamily="34" charset="0"/>
            </a:endParaRPr>
          </a:p>
          <a:p>
            <a:pPr algn="just">
              <a:spcBef>
                <a:spcPts val="0"/>
              </a:spcBef>
            </a:pPr>
            <a:r>
              <a:rPr lang="es-MX" sz="1600" dirty="0">
                <a:latin typeface="Century Gothic" panose="020B0502020202020204" pitchFamily="34" charset="0"/>
              </a:rPr>
              <a:t>A solicitud de la H. Asamblea General en septiembre de 2014 la Administración presentó el indicador de eficacia de GAOV con el propósito de tener mejores elementos para evaluar su desempeño respecto a los activos productivos que administra</a:t>
            </a:r>
          </a:p>
          <a:p>
            <a:pPr algn="just">
              <a:spcBef>
                <a:spcPts val="0"/>
              </a:spcBef>
            </a:pPr>
            <a:endParaRPr lang="es-MX" sz="16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pPr>
              <a:defRPr/>
            </a:pPr>
            <a:fld id="{1FA0F373-F618-431F-B00F-720E748D1491}" type="slidenum">
              <a:rPr lang="es-ES" smtClean="0">
                <a:latin typeface="Century Gothic" panose="020B0502020202020204" pitchFamily="34" charset="0"/>
              </a:rPr>
              <a:pPr>
                <a:defRPr/>
              </a:pPr>
              <a:t>3</a:t>
            </a:fld>
            <a:endParaRPr lang="es-ES" dirty="0">
              <a:latin typeface="Century Gothic" panose="020B0502020202020204" pitchFamily="34" charset="0"/>
            </a:endParaRPr>
          </a:p>
        </p:txBody>
      </p:sp>
    </p:spTree>
    <p:extLst>
      <p:ext uri="{BB962C8B-B14F-4D97-AF65-F5344CB8AC3E}">
        <p14:creationId xmlns:p14="http://schemas.microsoft.com/office/powerpoint/2010/main" val="394886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2446"/>
            <a:ext cx="6096000" cy="631825"/>
          </a:xfrm>
        </p:spPr>
        <p:txBody>
          <a:bodyPr/>
          <a:lstStyle/>
          <a:p>
            <a:r>
              <a:rPr lang="es-MX" sz="2400" dirty="0">
                <a:latin typeface="Century Gothic" panose="020B0502020202020204" pitchFamily="34" charset="0"/>
              </a:rPr>
              <a:t>I. Antecedentes</a:t>
            </a:r>
          </a:p>
        </p:txBody>
      </p:sp>
      <p:sp>
        <p:nvSpPr>
          <p:cNvPr id="3" name="2 Marcador de contenido"/>
          <p:cNvSpPr>
            <a:spLocks noGrp="1"/>
          </p:cNvSpPr>
          <p:nvPr>
            <p:ph idx="1"/>
          </p:nvPr>
        </p:nvSpPr>
        <p:spPr>
          <a:xfrm>
            <a:off x="408432" y="1430820"/>
            <a:ext cx="8564880" cy="4525963"/>
          </a:xfrm>
        </p:spPr>
        <p:txBody>
          <a:bodyPr/>
          <a:lstStyle/>
          <a:p>
            <a:pPr algn="just">
              <a:spcBef>
                <a:spcPts val="0"/>
              </a:spcBef>
            </a:pPr>
            <a:endParaRPr lang="es-MX" sz="1600" dirty="0">
              <a:latin typeface="Century Gothic" panose="020B0502020202020204" pitchFamily="34" charset="0"/>
            </a:endParaRPr>
          </a:p>
          <a:p>
            <a:pPr marL="0" indent="0" defTabSz="190500">
              <a:spcBef>
                <a:spcPts val="0"/>
              </a:spcBef>
              <a:buNone/>
            </a:pPr>
            <a:r>
              <a:rPr lang="es-MX" sz="1600" dirty="0">
                <a:latin typeface="Century Gothic" panose="020B0502020202020204" pitchFamily="34" charset="0"/>
              </a:rPr>
              <a:t>	Éste indicador se compone de la siguiente manera:</a:t>
            </a:r>
          </a:p>
          <a:p>
            <a:pPr marL="0" indent="0" defTabSz="190500">
              <a:spcBef>
                <a:spcPts val="0"/>
              </a:spcBef>
              <a:buNone/>
            </a:pPr>
            <a:endParaRPr lang="es-MX" sz="1600" dirty="0">
              <a:latin typeface="Century Gothic" panose="020B0502020202020204" pitchFamily="34" charset="0"/>
            </a:endParaRPr>
          </a:p>
          <a:p>
            <a:pPr marL="0" indent="0" defTabSz="190500">
              <a:spcBef>
                <a:spcPts val="0"/>
              </a:spcBef>
              <a:buNone/>
            </a:pPr>
            <a:r>
              <a:rPr lang="es-MX" sz="1600" dirty="0">
                <a:latin typeface="Century Gothic" panose="020B0502020202020204" pitchFamily="34" charset="0"/>
              </a:rPr>
              <a:t>	Indicador de Eficacia= GAOV / Activos Productivos 	(Disponibilidades e inversiones</a:t>
            </a:r>
          </a:p>
          <a:p>
            <a:pPr marL="0" indent="0" defTabSz="182563">
              <a:spcBef>
                <a:spcPts val="0"/>
              </a:spcBef>
              <a:buNone/>
            </a:pPr>
            <a:r>
              <a:rPr lang="es-MX" sz="1600" dirty="0">
                <a:latin typeface="Century Gothic" panose="020B0502020202020204" pitchFamily="34" charset="0"/>
              </a:rPr>
              <a:t>																		+Cartera Neta + Constancias</a:t>
            </a:r>
          </a:p>
          <a:p>
            <a:pPr marL="0" indent="0" defTabSz="182563">
              <a:spcBef>
                <a:spcPts val="0"/>
              </a:spcBef>
              <a:buNone/>
            </a:pPr>
            <a:r>
              <a:rPr lang="es-MX" sz="1600" dirty="0">
                <a:latin typeface="Century Gothic" panose="020B0502020202020204" pitchFamily="34" charset="0"/>
              </a:rPr>
              <a:t>																		Fiduciarias de CEDEVIS) </a:t>
            </a:r>
          </a:p>
          <a:p>
            <a:pPr algn="just">
              <a:spcBef>
                <a:spcPts val="0"/>
              </a:spcBef>
            </a:pPr>
            <a:endParaRPr lang="es-MX" sz="1600" dirty="0">
              <a:latin typeface="Century Gothic" panose="020B0502020202020204" pitchFamily="34" charset="0"/>
            </a:endParaRPr>
          </a:p>
          <a:p>
            <a:pPr algn="just">
              <a:spcBef>
                <a:spcPts val="0"/>
              </a:spcBef>
            </a:pPr>
            <a:r>
              <a:rPr lang="es-MX" sz="1600" dirty="0">
                <a:latin typeface="Century Gothic" panose="020B0502020202020204" pitchFamily="34" charset="0"/>
              </a:rPr>
              <a:t>La Administración lo aplicó para cada una de las Delegaciones y fue presentado al H. Comité de Auditoría en la sesión del mes de mayo de 2015</a:t>
            </a:r>
          </a:p>
          <a:p>
            <a:pPr algn="just">
              <a:spcBef>
                <a:spcPts val="0"/>
              </a:spcBef>
            </a:pPr>
            <a:endParaRPr lang="es-MX" sz="1600" dirty="0">
              <a:latin typeface="Century Gothic" panose="020B0502020202020204" pitchFamily="34" charset="0"/>
            </a:endParaRPr>
          </a:p>
          <a:p>
            <a:pPr algn="just">
              <a:spcBef>
                <a:spcPts val="0"/>
              </a:spcBef>
            </a:pPr>
            <a:r>
              <a:rPr lang="es-MX" sz="1600" dirty="0">
                <a:latin typeface="Century Gothic" panose="020B0502020202020204" pitchFamily="34" charset="0"/>
              </a:rPr>
              <a:t>Durante el 2014 y 2015 se llevaron a cabo reuniones de capacitación con los Gerentes de Planeación Financiera sobre el Modelo Financiero de Gestión de las Delegaciones y sobre temas financieros y de planeación para dar un puntual seguimiento a los indicadores del modelo</a:t>
            </a:r>
          </a:p>
          <a:p>
            <a:pPr algn="just">
              <a:spcBef>
                <a:spcPts val="0"/>
              </a:spcBef>
            </a:pPr>
            <a:endParaRPr lang="es-MX" sz="1600" dirty="0">
              <a:latin typeface="Century Gothic" panose="020B0502020202020204" pitchFamily="34" charset="0"/>
            </a:endParaRPr>
          </a:p>
          <a:p>
            <a:pPr algn="just">
              <a:spcBef>
                <a:spcPts val="0"/>
              </a:spcBef>
            </a:pPr>
            <a:r>
              <a:rPr lang="es-MX" sz="1600" dirty="0">
                <a:latin typeface="Century Gothic" panose="020B0502020202020204" pitchFamily="34" charset="0"/>
              </a:rPr>
              <a:t>En atención a la petición del H. Comité de Auditoría se presentan los indicadores y se muestran los importes que les dieron origen </a:t>
            </a:r>
          </a:p>
        </p:txBody>
      </p:sp>
      <p:sp>
        <p:nvSpPr>
          <p:cNvPr id="4" name="3 Marcador de número de diapositiva"/>
          <p:cNvSpPr>
            <a:spLocks noGrp="1"/>
          </p:cNvSpPr>
          <p:nvPr>
            <p:ph type="sldNum" sz="quarter" idx="12"/>
          </p:nvPr>
        </p:nvSpPr>
        <p:spPr/>
        <p:txBody>
          <a:bodyPr/>
          <a:lstStyle/>
          <a:p>
            <a:pPr>
              <a:defRPr/>
            </a:pPr>
            <a:fld id="{1FA0F373-F618-431F-B00F-720E748D1491}" type="slidenum">
              <a:rPr lang="es-ES" smtClean="0">
                <a:latin typeface="Century Gothic" panose="020B0502020202020204" pitchFamily="34" charset="0"/>
              </a:rPr>
              <a:pPr>
                <a:defRPr/>
              </a:pPr>
              <a:t>4</a:t>
            </a:fld>
            <a:endParaRPr lang="es-ES" dirty="0">
              <a:latin typeface="Century Gothic" panose="020B0502020202020204" pitchFamily="34" charset="0"/>
            </a:endParaRPr>
          </a:p>
        </p:txBody>
      </p:sp>
    </p:spTree>
    <p:extLst>
      <p:ext uri="{BB962C8B-B14F-4D97-AF65-F5344CB8AC3E}">
        <p14:creationId xmlns:p14="http://schemas.microsoft.com/office/powerpoint/2010/main" val="1405407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49 CuadroTexto"/>
          <p:cNvSpPr txBox="1"/>
          <p:nvPr/>
        </p:nvSpPr>
        <p:spPr>
          <a:xfrm>
            <a:off x="303771" y="1474797"/>
            <a:ext cx="8527760" cy="4844403"/>
          </a:xfrm>
          <a:prstGeom prst="rect">
            <a:avLst/>
          </a:prstGeom>
        </p:spPr>
        <p:txBody>
          <a:bodyPr vert="horz" lIns="91440" tIns="45720" rIns="91440" bIns="45720" rtlCol="0">
            <a:normAutofit/>
          </a:bodyPr>
          <a:lstStyle>
            <a:lvl1pPr marL="571500" indent="-571500">
              <a:lnSpc>
                <a:spcPct val="150000"/>
              </a:lnSpc>
              <a:spcBef>
                <a:spcPct val="20000"/>
              </a:spcBef>
              <a:buFont typeface="+mj-lt"/>
              <a:buAutoNum type="romanUcPeriod"/>
              <a:defRPr sz="2000" b="0" i="0">
                <a:cs typeface="Myriad Pro"/>
              </a:defRPr>
            </a:lvl1pPr>
            <a:lvl2pPr marL="742950" indent="-285750">
              <a:spcBef>
                <a:spcPct val="20000"/>
              </a:spcBef>
              <a:buFont typeface="Arial"/>
              <a:buChar char="–"/>
              <a:defRPr sz="2400" b="0" i="0">
                <a:latin typeface="Myriad Pro"/>
                <a:cs typeface="Myriad Pro"/>
              </a:defRPr>
            </a:lvl2pPr>
            <a:lvl3pPr marL="1143000" indent="-228600">
              <a:spcBef>
                <a:spcPct val="20000"/>
              </a:spcBef>
              <a:buFont typeface="Arial"/>
              <a:buChar char="•"/>
              <a:defRPr sz="2000" b="0" i="0">
                <a:latin typeface="Myriad Pro"/>
                <a:cs typeface="Myriad Pro"/>
              </a:defRPr>
            </a:lvl3pPr>
            <a:lvl4pPr marL="1600200" indent="-228600">
              <a:spcBef>
                <a:spcPct val="20000"/>
              </a:spcBef>
              <a:buFont typeface="Arial"/>
              <a:buChar char="–"/>
              <a:defRPr b="0" i="0">
                <a:latin typeface="Myriad Pro"/>
                <a:cs typeface="Myriad Pro"/>
              </a:defRPr>
            </a:lvl4pPr>
            <a:lvl5pPr marL="2057400" indent="-228600">
              <a:spcBef>
                <a:spcPct val="20000"/>
              </a:spcBef>
              <a:buFont typeface="Arial"/>
              <a:buChar char="»"/>
              <a:defRPr sz="1600" b="0" i="0">
                <a:latin typeface="Myriad Pro"/>
                <a:cs typeface="Myriad Pro"/>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marL="180000" lvl="1" indent="0" algn="just">
              <a:lnSpc>
                <a:spcPct val="90000"/>
              </a:lnSpc>
              <a:buFont typeface="Arial"/>
              <a:buNone/>
              <a:tabLst>
                <a:tab pos="263525" algn="l"/>
              </a:tabLst>
            </a:pPr>
            <a:r>
              <a:rPr lang="es-MX" sz="1600" dirty="0">
                <a:solidFill>
                  <a:prstClr val="black"/>
                </a:solidFill>
                <a:latin typeface="Century Gothic" panose="020B0502020202020204" pitchFamily="34" charset="0"/>
              </a:rPr>
              <a:t>Este modelo tiene el objetivo de contar con indicadores financieros que permitan conocer el desempeño de los resultados financieros de cada una de las Delegaciones con el fin de establecer estrategias de gestión a nivel local. Actualmente, opera en las 32 Delegaciones y forma parte del sistema de metas y compromisos</a:t>
            </a:r>
          </a:p>
          <a:p>
            <a:pPr marL="180000" lvl="1" indent="0" algn="just">
              <a:lnSpc>
                <a:spcPct val="90000"/>
              </a:lnSpc>
              <a:buFont typeface="Arial"/>
              <a:buNone/>
              <a:tabLst>
                <a:tab pos="263525" algn="l"/>
              </a:tabLst>
            </a:pPr>
            <a:endParaRPr lang="es-MX" sz="800" dirty="0">
              <a:solidFill>
                <a:prstClr val="black"/>
              </a:solidFill>
              <a:latin typeface="Century Gothic" panose="020B0502020202020204" pitchFamily="34" charset="0"/>
            </a:endParaRPr>
          </a:p>
          <a:p>
            <a:pPr marL="180000" indent="0">
              <a:buFont typeface="+mj-lt"/>
              <a:buNone/>
            </a:pPr>
            <a:r>
              <a:rPr lang="es-MX" sz="1600" dirty="0">
                <a:solidFill>
                  <a:prstClr val="black"/>
                </a:solidFill>
                <a:latin typeface="Century Gothic" panose="020B0502020202020204" pitchFamily="34" charset="0"/>
              </a:rPr>
              <a:t>El cual permite:</a:t>
            </a:r>
          </a:p>
          <a:p>
            <a:pPr marL="442913" lvl="1" indent="-179388" algn="just">
              <a:lnSpc>
                <a:spcPct val="90000"/>
              </a:lnSpc>
              <a:buFont typeface="Arial" pitchFamily="34" charset="0"/>
              <a:buChar char="•"/>
              <a:tabLst>
                <a:tab pos="263525" algn="l"/>
              </a:tabLst>
            </a:pPr>
            <a:r>
              <a:rPr lang="es-MX" sz="1600" dirty="0">
                <a:solidFill>
                  <a:prstClr val="black"/>
                </a:solidFill>
                <a:latin typeface="Century Gothic" panose="020B0502020202020204" pitchFamily="34" charset="0"/>
              </a:rPr>
              <a:t>Contar con Estados Financieros (BG y ER) por cada Delegación para conocer el resultado neto a fin de establecer estrategias de gestión e indicadores y medidas de rentabilidad financiera que consideran las características particulares para cada una de ellas</a:t>
            </a:r>
          </a:p>
          <a:p>
            <a:pPr marL="442913" lvl="1" indent="-179388" algn="just">
              <a:lnSpc>
                <a:spcPct val="90000"/>
              </a:lnSpc>
              <a:buFont typeface="Arial" pitchFamily="34" charset="0"/>
              <a:buChar char="•"/>
              <a:tabLst>
                <a:tab pos="263525" algn="l"/>
              </a:tabLst>
            </a:pPr>
            <a:endParaRPr lang="es-MX" sz="800" dirty="0">
              <a:solidFill>
                <a:prstClr val="black"/>
              </a:solidFill>
              <a:latin typeface="Century Gothic" panose="020B0502020202020204" pitchFamily="34" charset="0"/>
            </a:endParaRPr>
          </a:p>
          <a:p>
            <a:pPr marL="442913" lvl="1" indent="-179388" algn="just">
              <a:lnSpc>
                <a:spcPct val="90000"/>
              </a:lnSpc>
              <a:buFont typeface="Arial" pitchFamily="34" charset="0"/>
              <a:buChar char="•"/>
              <a:tabLst>
                <a:tab pos="263525" algn="l"/>
              </a:tabLst>
            </a:pPr>
            <a:r>
              <a:rPr lang="es-MX" sz="1600" dirty="0">
                <a:solidFill>
                  <a:prstClr val="black"/>
                </a:solidFill>
                <a:latin typeface="Century Gothic" panose="020B0502020202020204" pitchFamily="34" charset="0"/>
              </a:rPr>
              <a:t>Canalizar una formación ejecutiva financiera a los Delegados y Gerentes en Delegaciones</a:t>
            </a:r>
          </a:p>
          <a:p>
            <a:pPr marL="442913" lvl="1" indent="-179388" algn="just">
              <a:lnSpc>
                <a:spcPct val="90000"/>
              </a:lnSpc>
              <a:buFont typeface="Arial" pitchFamily="34" charset="0"/>
              <a:buChar char="•"/>
              <a:tabLst>
                <a:tab pos="263525" algn="l"/>
              </a:tabLst>
            </a:pPr>
            <a:endParaRPr lang="es-ES" sz="800" dirty="0">
              <a:solidFill>
                <a:prstClr val="black"/>
              </a:solidFill>
              <a:latin typeface="Century Gothic" panose="020B0502020202020204" pitchFamily="34" charset="0"/>
            </a:endParaRPr>
          </a:p>
          <a:p>
            <a:pPr marL="442913" lvl="1" indent="-179388" algn="just">
              <a:lnSpc>
                <a:spcPct val="90000"/>
              </a:lnSpc>
              <a:buFont typeface="Arial" pitchFamily="34" charset="0"/>
              <a:buChar char="•"/>
              <a:tabLst>
                <a:tab pos="263525" algn="l"/>
              </a:tabLst>
            </a:pPr>
            <a:r>
              <a:rPr lang="es-ES" sz="1600" dirty="0">
                <a:solidFill>
                  <a:prstClr val="black"/>
                </a:solidFill>
                <a:latin typeface="Century Gothic" panose="020B0502020202020204" pitchFamily="34" charset="0"/>
              </a:rPr>
              <a:t>Hacer corresponsables a las Delegaciones de la gestión de los activos y resultados del Instituto</a:t>
            </a:r>
            <a:endParaRPr lang="es-MX" sz="1600" dirty="0">
              <a:solidFill>
                <a:prstClr val="black"/>
              </a:solidFill>
              <a:latin typeface="Century Gothic" panose="020B0502020202020204" pitchFamily="34" charset="0"/>
            </a:endParaRPr>
          </a:p>
          <a:p>
            <a:pPr marL="0" indent="0" algn="just">
              <a:buFont typeface="+mj-lt"/>
              <a:buNone/>
            </a:pPr>
            <a:endParaRPr lang="es-MX" sz="1800" dirty="0">
              <a:solidFill>
                <a:prstClr val="black"/>
              </a:solidFill>
              <a:latin typeface="Century Gothic" panose="020B0502020202020204" pitchFamily="34" charset="0"/>
              <a:cs typeface="Calibri" pitchFamily="34" charset="0"/>
            </a:endParaRPr>
          </a:p>
          <a:p>
            <a:pPr marL="0" indent="0" algn="just">
              <a:buFont typeface="+mj-lt"/>
              <a:buNone/>
            </a:pPr>
            <a:endParaRPr lang="es-MX" sz="1800" dirty="0">
              <a:solidFill>
                <a:prstClr val="black"/>
              </a:solidFill>
              <a:latin typeface="Century Gothic" panose="020B0502020202020204" pitchFamily="34" charset="0"/>
              <a:cs typeface="Calibri" pitchFamily="34" charset="0"/>
            </a:endParaRPr>
          </a:p>
          <a:p>
            <a:pPr marL="0" indent="0" algn="just">
              <a:buFont typeface="+mj-lt"/>
              <a:buNone/>
            </a:pPr>
            <a:endParaRPr lang="es-MX" sz="1800" dirty="0">
              <a:solidFill>
                <a:prstClr val="black"/>
              </a:solidFill>
              <a:latin typeface="Century Gothic" panose="020B0502020202020204" pitchFamily="34" charset="0"/>
              <a:cs typeface="Calibri" pitchFamily="34" charset="0"/>
            </a:endParaRPr>
          </a:p>
          <a:p>
            <a:pPr marL="0" indent="0" algn="just">
              <a:buFont typeface="+mj-lt"/>
              <a:buNone/>
            </a:pPr>
            <a:endParaRPr lang="es-MX" sz="1800" dirty="0">
              <a:solidFill>
                <a:prstClr val="black"/>
              </a:solidFill>
              <a:latin typeface="Century Gothic" panose="020B0502020202020204" pitchFamily="34" charset="0"/>
              <a:cs typeface="Calibri" pitchFamily="34" charset="0"/>
            </a:endParaRPr>
          </a:p>
          <a:p>
            <a:pPr marL="1238250" lvl="2" indent="-514350">
              <a:buFont typeface="+mj-lt"/>
              <a:buAutoNum type="romanUcPeriod"/>
            </a:pPr>
            <a:endParaRPr lang="es-MX" sz="2400" dirty="0">
              <a:solidFill>
                <a:prstClr val="black"/>
              </a:solidFill>
              <a:latin typeface="Century Gothic" panose="020B0502020202020204" pitchFamily="34" charset="0"/>
            </a:endParaRPr>
          </a:p>
        </p:txBody>
      </p:sp>
      <p:sp>
        <p:nvSpPr>
          <p:cNvPr id="5" name="Título 1"/>
          <p:cNvSpPr>
            <a:spLocks noGrp="1"/>
          </p:cNvSpPr>
          <p:nvPr>
            <p:ph type="title"/>
          </p:nvPr>
        </p:nvSpPr>
        <p:spPr>
          <a:xfrm>
            <a:off x="243158" y="204272"/>
            <a:ext cx="6813051" cy="677773"/>
          </a:xfrm>
        </p:spPr>
        <p:txBody>
          <a:bodyPr>
            <a:noAutofit/>
          </a:bodyPr>
          <a:lstStyle/>
          <a:p>
            <a:pPr>
              <a:tabLst>
                <a:tab pos="620713" algn="l"/>
              </a:tabLst>
            </a:pPr>
            <a:r>
              <a:rPr lang="es-ES" sz="2400" dirty="0">
                <a:latin typeface="Century Gothic" panose="020B0502020202020204" pitchFamily="34" charset="0"/>
                <a:cs typeface="Calibri" pitchFamily="34" charset="0"/>
              </a:rPr>
              <a:t>II. Objetivo del MFGD</a:t>
            </a:r>
          </a:p>
        </p:txBody>
      </p:sp>
      <p:sp>
        <p:nvSpPr>
          <p:cNvPr id="2" name="1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5</a:t>
            </a:fld>
            <a:endParaRPr lang="es-ES" dirty="0">
              <a:solidFill>
                <a:prstClr val="black">
                  <a:tint val="75000"/>
                </a:prstClr>
              </a:solidFill>
              <a:latin typeface="Century Gothic" panose="020B0502020202020204" pitchFamily="34" charset="0"/>
            </a:endParaRPr>
          </a:p>
        </p:txBody>
      </p:sp>
    </p:spTree>
    <p:extLst>
      <p:ext uri="{BB962C8B-B14F-4D97-AF65-F5344CB8AC3E}">
        <p14:creationId xmlns:p14="http://schemas.microsoft.com/office/powerpoint/2010/main" val="3144869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a:xfrm>
            <a:off x="243158" y="204272"/>
            <a:ext cx="6813051" cy="677773"/>
          </a:xfrm>
        </p:spPr>
        <p:txBody>
          <a:bodyPr>
            <a:noAutofit/>
          </a:bodyPr>
          <a:lstStyle/>
          <a:p>
            <a:pPr>
              <a:tabLst>
                <a:tab pos="620713" algn="l"/>
              </a:tabLst>
            </a:pPr>
            <a:r>
              <a:rPr lang="es-ES" sz="2400" dirty="0">
                <a:latin typeface="Century Gothic" panose="020B0502020202020204" pitchFamily="34" charset="0"/>
                <a:cs typeface="Calibri" pitchFamily="34" charset="0"/>
              </a:rPr>
              <a:t>III. Acuerdo</a:t>
            </a:r>
          </a:p>
        </p:txBody>
      </p:sp>
      <p:sp>
        <p:nvSpPr>
          <p:cNvPr id="2" name="1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6</a:t>
            </a:fld>
            <a:endParaRPr lang="es-ES" dirty="0">
              <a:solidFill>
                <a:prstClr val="black">
                  <a:tint val="75000"/>
                </a:prstClr>
              </a:solidFill>
              <a:latin typeface="Century Gothic" panose="020B0502020202020204" pitchFamily="34" charset="0"/>
            </a:endParaRPr>
          </a:p>
        </p:txBody>
      </p:sp>
      <p:sp>
        <p:nvSpPr>
          <p:cNvPr id="4" name="2 Marcador de contenido"/>
          <p:cNvSpPr>
            <a:spLocks noGrp="1"/>
          </p:cNvSpPr>
          <p:nvPr>
            <p:ph idx="1"/>
          </p:nvPr>
        </p:nvSpPr>
        <p:spPr>
          <a:xfrm>
            <a:off x="504063" y="2052739"/>
            <a:ext cx="8229600" cy="3996171"/>
          </a:xfrm>
        </p:spPr>
        <p:txBody>
          <a:bodyPr rtlCol="0">
            <a:noAutofit/>
          </a:bodyPr>
          <a:lstStyle/>
          <a:p>
            <a:pPr marL="0" indent="0" algn="just" eaLnBrk="1" fontAlgn="auto" hangingPunct="1">
              <a:spcAft>
                <a:spcPts val="0"/>
              </a:spcAft>
              <a:buFont typeface="Arial"/>
              <a:buNone/>
              <a:defRPr/>
            </a:pPr>
            <a:endParaRPr lang="es-MX" sz="1600" dirty="0">
              <a:latin typeface="Century Gothic" panose="020B0502020202020204" pitchFamily="34" charset="0"/>
              <a:ea typeface="+mn-ea"/>
            </a:endParaRPr>
          </a:p>
          <a:p>
            <a:pPr marL="0" indent="0" algn="just" fontAlgn="auto">
              <a:spcAft>
                <a:spcPts val="0"/>
              </a:spcAft>
              <a:buNone/>
              <a:defRPr/>
            </a:pPr>
            <a:r>
              <a:rPr lang="es-MX" sz="1600" dirty="0">
                <a:latin typeface="Century Gothic" panose="020B0502020202020204" pitchFamily="34" charset="0"/>
                <a:ea typeface="+mn-ea"/>
                <a:cs typeface="+mn-cs"/>
              </a:rPr>
              <a:t>“ACUERDO ACU-0301-05/17: </a:t>
            </a:r>
            <a:r>
              <a:rPr lang="es-ES" sz="1600" dirty="0">
                <a:latin typeface="Century Gothic" panose="020B0502020202020204" pitchFamily="34" charset="0"/>
                <a:ea typeface="+mn-ea"/>
                <a:cs typeface="+mn-cs"/>
              </a:rPr>
              <a:t>Con relación al Acuerdo ACU-0275-06/16, se solicita a la Administración que continúe presentando los estados financieros de las delegaciones y dando seguimiento a sus indicadores.--</a:t>
            </a:r>
            <a:r>
              <a:rPr lang="es-MX" sz="1600" dirty="0">
                <a:latin typeface="Century Gothic" panose="020B0502020202020204" pitchFamily="34" charset="0"/>
                <a:ea typeface="+mn-ea"/>
                <a:cs typeface="+mn-cs"/>
              </a:rPr>
              <a:t>------------------------------------”</a:t>
            </a:r>
          </a:p>
          <a:p>
            <a:pPr marL="0" indent="0" algn="just" eaLnBrk="1" fontAlgn="auto" hangingPunct="1">
              <a:spcAft>
                <a:spcPts val="0"/>
              </a:spcAft>
              <a:buFont typeface="Arial"/>
              <a:buNone/>
              <a:defRPr/>
            </a:pPr>
            <a:endParaRPr lang="es-MX" sz="1600" dirty="0">
              <a:latin typeface="Century Gothic" panose="020B0502020202020204" pitchFamily="34" charset="0"/>
              <a:ea typeface="+mn-ea"/>
            </a:endParaRPr>
          </a:p>
          <a:p>
            <a:pPr marL="0" indent="0" algn="just" eaLnBrk="1" fontAlgn="auto" hangingPunct="1">
              <a:spcAft>
                <a:spcPts val="0"/>
              </a:spcAft>
              <a:buFont typeface="Arial"/>
              <a:buNone/>
              <a:defRPr/>
            </a:pPr>
            <a:r>
              <a:rPr lang="es-MX" sz="1600" b="1" dirty="0">
                <a:latin typeface="Century Gothic" panose="020B0502020202020204" pitchFamily="34" charset="0"/>
                <a:ea typeface="+mn-ea"/>
                <a:cs typeface="+mn-cs"/>
              </a:rPr>
              <a:t>Responsable: Subdirección General de Planeación y Finanzas </a:t>
            </a:r>
          </a:p>
          <a:p>
            <a:pPr marL="0" indent="0" algn="just" eaLnBrk="1" fontAlgn="auto" hangingPunct="1">
              <a:spcAft>
                <a:spcPts val="0"/>
              </a:spcAft>
              <a:buFont typeface="Arial"/>
              <a:buNone/>
              <a:defRPr/>
            </a:pPr>
            <a:endParaRPr lang="es-MX" sz="1600" dirty="0">
              <a:latin typeface="Century Gothic" panose="020B0502020202020204" pitchFamily="34" charset="0"/>
              <a:ea typeface="+mn-ea"/>
            </a:endParaRPr>
          </a:p>
          <a:p>
            <a:pPr marL="0" indent="0" algn="just" fontAlgn="auto">
              <a:spcAft>
                <a:spcPts val="0"/>
              </a:spcAft>
              <a:buNone/>
              <a:defRPr/>
            </a:pPr>
            <a:r>
              <a:rPr lang="es-MX" sz="1600" dirty="0">
                <a:latin typeface="Century Gothic" panose="020B0502020202020204" pitchFamily="34" charset="0"/>
              </a:rPr>
              <a:t>Con el fin de atender el acuerdo, a continuación se presentan los resultados de las Delegaciones al mes de septiembre del presente año:</a:t>
            </a:r>
          </a:p>
          <a:p>
            <a:pPr algn="just" fontAlgn="auto">
              <a:spcAft>
                <a:spcPts val="0"/>
              </a:spcAft>
              <a:defRPr/>
            </a:pPr>
            <a:endParaRPr lang="es-MX" sz="1600" dirty="0">
              <a:latin typeface="Century Gothic" panose="020B0502020202020204" pitchFamily="34" charset="0"/>
            </a:endParaRPr>
          </a:p>
          <a:p>
            <a:pPr marL="0" indent="0" algn="just" eaLnBrk="1" fontAlgn="auto" hangingPunct="1">
              <a:spcAft>
                <a:spcPts val="0"/>
              </a:spcAft>
              <a:buFont typeface="Arial"/>
              <a:buNone/>
              <a:defRPr/>
            </a:pPr>
            <a:endParaRPr lang="es-MX" sz="1600" dirty="0">
              <a:latin typeface="Century Gothic" panose="020B0502020202020204" pitchFamily="34" charset="0"/>
              <a:ea typeface="+mn-ea"/>
              <a:cs typeface="Arial" pitchFamily="34" charset="0"/>
            </a:endParaRPr>
          </a:p>
        </p:txBody>
      </p:sp>
    </p:spTree>
    <p:extLst>
      <p:ext uri="{BB962C8B-B14F-4D97-AF65-F5344CB8AC3E}">
        <p14:creationId xmlns:p14="http://schemas.microsoft.com/office/powerpoint/2010/main" val="3621609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5"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6864" y="3714798"/>
            <a:ext cx="4917136" cy="1996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2" name="Rectangle 4"/>
          <p:cNvSpPr>
            <a:spLocks noChangeArrowheads="1"/>
          </p:cNvSpPr>
          <p:nvPr/>
        </p:nvSpPr>
        <p:spPr bwMode="auto">
          <a:xfrm>
            <a:off x="159489" y="277188"/>
            <a:ext cx="8282763" cy="622141"/>
          </a:xfrm>
          <a:prstGeom prst="rect">
            <a:avLst/>
          </a:prstGeom>
        </p:spPr>
        <p:txBody>
          <a:bodyPr vert="horz" lIns="91440" tIns="45720" rIns="91440" bIns="45720" rtlCol="0" anchor="ctr">
            <a:noAutofit/>
          </a:bodyPr>
          <a:lstStyle/>
          <a:p>
            <a:pPr>
              <a:spcBef>
                <a:spcPct val="0"/>
              </a:spcBef>
            </a:pPr>
            <a:endParaRPr lang="es-MX" sz="1400" b="1" dirty="0">
              <a:solidFill>
                <a:schemeClr val="bg1">
                  <a:lumMod val="50000"/>
                </a:schemeClr>
              </a:solidFill>
              <a:latin typeface="Century Gothic" panose="020B0502020202020204" pitchFamily="34" charset="0"/>
            </a:endParaRPr>
          </a:p>
        </p:txBody>
      </p:sp>
      <p:sp>
        <p:nvSpPr>
          <p:cNvPr id="5" name="4 CuadroTexto"/>
          <p:cNvSpPr txBox="1"/>
          <p:nvPr/>
        </p:nvSpPr>
        <p:spPr>
          <a:xfrm>
            <a:off x="272955" y="360475"/>
            <a:ext cx="7506269" cy="461665"/>
          </a:xfrm>
          <a:prstGeom prst="rect">
            <a:avLst/>
          </a:prstGeom>
          <a:noFill/>
        </p:spPr>
        <p:txBody>
          <a:bodyPr wrap="square" rtlCol="0">
            <a:spAutoFit/>
          </a:bodyPr>
          <a:lstStyle/>
          <a:p>
            <a:r>
              <a:rPr lang="es-MX" sz="2400" dirty="0">
                <a:solidFill>
                  <a:srgbClr val="C00000"/>
                </a:solidFill>
                <a:latin typeface="Century Gothic" panose="020B0502020202020204" pitchFamily="34" charset="0"/>
                <a:ea typeface="+mj-ea"/>
                <a:cs typeface="Calibri" pitchFamily="34" charset="0"/>
              </a:rPr>
              <a:t> IV.  Métrica de evaluación incorporada al TGE</a:t>
            </a:r>
            <a:endParaRPr lang="es-MX" sz="3200" dirty="0">
              <a:solidFill>
                <a:srgbClr val="CD0000"/>
              </a:solidFill>
              <a:latin typeface="Century Gothic" panose="020B0502020202020204" pitchFamily="34" charset="0"/>
            </a:endParaRPr>
          </a:p>
        </p:txBody>
      </p:sp>
      <p:sp>
        <p:nvSpPr>
          <p:cNvPr id="30720" name="30719 Rectángulo"/>
          <p:cNvSpPr/>
          <p:nvPr/>
        </p:nvSpPr>
        <p:spPr>
          <a:xfrm>
            <a:off x="252745" y="1355369"/>
            <a:ext cx="8673152" cy="2554545"/>
          </a:xfrm>
          <a:prstGeom prst="rect">
            <a:avLst/>
          </a:prstGeom>
        </p:spPr>
        <p:txBody>
          <a:bodyPr wrap="square">
            <a:spAutoFit/>
          </a:bodyPr>
          <a:lstStyle/>
          <a:p>
            <a:pPr algn="just" fontAlgn="auto">
              <a:spcAft>
                <a:spcPts val="0"/>
              </a:spcAft>
              <a:defRPr/>
            </a:pPr>
            <a:r>
              <a:rPr lang="es-MX" sz="1600" dirty="0">
                <a:latin typeface="Century Gothic" panose="020B0502020202020204" pitchFamily="34" charset="0"/>
              </a:rPr>
              <a:t>A partir del 1er semestre de 2016, la evaluación de metas y compromisos para cada Delegación considera:</a:t>
            </a:r>
          </a:p>
          <a:p>
            <a:pPr algn="just" fontAlgn="auto">
              <a:spcAft>
                <a:spcPts val="0"/>
              </a:spcAft>
              <a:defRPr/>
            </a:pPr>
            <a:endParaRPr lang="es-MX" sz="1600" dirty="0">
              <a:latin typeface="Century Gothic" panose="020B0502020202020204" pitchFamily="34" charset="0"/>
            </a:endParaRPr>
          </a:p>
          <a:p>
            <a:pPr marL="342900" indent="-342900" algn="just" fontAlgn="auto">
              <a:spcAft>
                <a:spcPts val="0"/>
              </a:spcAft>
              <a:buAutoNum type="alphaLcParenR"/>
              <a:defRPr/>
            </a:pPr>
            <a:r>
              <a:rPr lang="es-MX" sz="1600" dirty="0">
                <a:latin typeface="Century Gothic" panose="020B0502020202020204" pitchFamily="34" charset="0"/>
              </a:rPr>
              <a:t>Promedio de los resultados de los indicadores de cada Delegación correspondientes a los dos ejercicios anteriores al de evaluación</a:t>
            </a:r>
          </a:p>
          <a:p>
            <a:pPr marL="355600" indent="-355600" algn="just" fontAlgn="auto">
              <a:spcAft>
                <a:spcPts val="0"/>
              </a:spcAft>
              <a:tabLst>
                <a:tab pos="355600" algn="l"/>
              </a:tabLst>
              <a:defRPr/>
            </a:pPr>
            <a:endParaRPr lang="es-MX" sz="1600" dirty="0">
              <a:latin typeface="Century Gothic" panose="020B0502020202020204" pitchFamily="34" charset="0"/>
            </a:endParaRPr>
          </a:p>
          <a:p>
            <a:pPr marL="355600" indent="-355600" algn="just" fontAlgn="auto">
              <a:spcAft>
                <a:spcPts val="0"/>
              </a:spcAft>
              <a:buAutoNum type="alphaLcParenR" startAt="2"/>
              <a:tabLst>
                <a:tab pos="355600" algn="l"/>
              </a:tabLst>
              <a:defRPr/>
            </a:pPr>
            <a:r>
              <a:rPr lang="es-MX" sz="1600" dirty="0">
                <a:latin typeface="Century Gothic" panose="020B0502020202020204" pitchFamily="34" charset="0"/>
              </a:rPr>
              <a:t>Se incluye una banda de fluctuación de máximos y mínimos, la cual oscila en +/- 5% (ICCT y RN/CN) y +/- 2.5% (Eficacia del GAOV y Eficiencia del GAOV) de crecimiento y/o decremento, misma que estabiliza los efectos interanuales particulares de cada Delegación</a:t>
            </a:r>
          </a:p>
        </p:txBody>
      </p:sp>
      <p:sp>
        <p:nvSpPr>
          <p:cNvPr id="2" name="1 CuadroTexto"/>
          <p:cNvSpPr txBox="1"/>
          <p:nvPr/>
        </p:nvSpPr>
        <p:spPr>
          <a:xfrm>
            <a:off x="952500" y="3914160"/>
            <a:ext cx="2228850" cy="307777"/>
          </a:xfrm>
          <a:prstGeom prst="rect">
            <a:avLst/>
          </a:prstGeom>
          <a:noFill/>
        </p:spPr>
        <p:txBody>
          <a:bodyPr wrap="square" rtlCol="0">
            <a:spAutoFit/>
          </a:bodyPr>
          <a:lstStyle/>
          <a:p>
            <a:r>
              <a:rPr lang="es-MX" sz="1400" b="1" dirty="0">
                <a:solidFill>
                  <a:srgbClr val="C00000"/>
                </a:solidFill>
                <a:latin typeface="Century Gothic" panose="020B0502020202020204" pitchFamily="34" charset="0"/>
              </a:rPr>
              <a:t>Ejemplo ejercicio 2018 </a:t>
            </a:r>
          </a:p>
        </p:txBody>
      </p:sp>
      <p:pic>
        <p:nvPicPr>
          <p:cNvPr id="3" name="Imagen 2">
            <a:extLst>
              <a:ext uri="{FF2B5EF4-FFF2-40B4-BE49-F238E27FC236}">
                <a16:creationId xmlns:a16="http://schemas.microsoft.com/office/drawing/2014/main" xmlns="" id="{29332851-9D50-4210-BBE2-2EF55EDB4844}"/>
              </a:ext>
            </a:extLst>
          </p:cNvPr>
          <p:cNvPicPr>
            <a:picLocks noChangeAspect="1"/>
          </p:cNvPicPr>
          <p:nvPr/>
        </p:nvPicPr>
        <p:blipFill>
          <a:blip r:embed="rId4"/>
          <a:stretch>
            <a:fillRect/>
          </a:stretch>
        </p:blipFill>
        <p:spPr>
          <a:xfrm>
            <a:off x="283709" y="4221937"/>
            <a:ext cx="3566432" cy="1153669"/>
          </a:xfrm>
          <a:prstGeom prst="rect">
            <a:avLst/>
          </a:prstGeom>
        </p:spPr>
      </p:pic>
      <p:pic>
        <p:nvPicPr>
          <p:cNvPr id="4" name="Imagen 3">
            <a:extLst>
              <a:ext uri="{FF2B5EF4-FFF2-40B4-BE49-F238E27FC236}">
                <a16:creationId xmlns:a16="http://schemas.microsoft.com/office/drawing/2014/main" xmlns="" id="{0C23735C-E80E-4872-B7D5-6A29474351F9}"/>
              </a:ext>
            </a:extLst>
          </p:cNvPr>
          <p:cNvPicPr>
            <a:picLocks noChangeAspect="1"/>
          </p:cNvPicPr>
          <p:nvPr/>
        </p:nvPicPr>
        <p:blipFill>
          <a:blip r:embed="rId5"/>
          <a:stretch>
            <a:fillRect/>
          </a:stretch>
        </p:blipFill>
        <p:spPr>
          <a:xfrm>
            <a:off x="1874476" y="5733623"/>
            <a:ext cx="5457825" cy="1068105"/>
          </a:xfrm>
          <a:prstGeom prst="rect">
            <a:avLst/>
          </a:prstGeom>
        </p:spPr>
      </p:pic>
    </p:spTree>
    <p:extLst>
      <p:ext uri="{BB962C8B-B14F-4D97-AF65-F5344CB8AC3E}">
        <p14:creationId xmlns:p14="http://schemas.microsoft.com/office/powerpoint/2010/main" val="3522815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2713" y="217488"/>
            <a:ext cx="6813550" cy="676275"/>
          </a:xfrm>
        </p:spPr>
        <p:txBody>
          <a:bodyPr rtlCol="0">
            <a:noAutofit/>
          </a:bodyPr>
          <a:lstStyle/>
          <a:p>
            <a:pPr eaLnBrk="1" fontAlgn="auto" hangingPunct="1">
              <a:spcAft>
                <a:spcPts val="0"/>
              </a:spcAft>
              <a:tabLst>
                <a:tab pos="620713" algn="l"/>
              </a:tabLst>
              <a:defRPr/>
            </a:pPr>
            <a:r>
              <a:rPr lang="es-MX" sz="2400" dirty="0">
                <a:solidFill>
                  <a:srgbClr val="C00000"/>
                </a:solidFill>
                <a:latin typeface="Century Gothic" panose="020B0502020202020204" pitchFamily="34" charset="0"/>
                <a:ea typeface="+mj-ea"/>
                <a:cs typeface="Calibri" pitchFamily="34" charset="0"/>
              </a:rPr>
              <a:t>V. Resultados del Modelo</a:t>
            </a:r>
          </a:p>
        </p:txBody>
      </p:sp>
      <p:sp>
        <p:nvSpPr>
          <p:cNvPr id="4" name="Título 1"/>
          <p:cNvSpPr txBox="1">
            <a:spLocks/>
          </p:cNvSpPr>
          <p:nvPr/>
        </p:nvSpPr>
        <p:spPr>
          <a:xfrm>
            <a:off x="5430838" y="337877"/>
            <a:ext cx="1898650" cy="677863"/>
          </a:xfrm>
          <a:prstGeom prst="rect">
            <a:avLst/>
          </a:prstGeom>
        </p:spPr>
        <p:txBody>
          <a:bodyPr anchor="ctr"/>
          <a:lstStyle>
            <a:lvl1pPr algn="l" defTabSz="457200" rtl="0" eaLnBrk="1" latinLnBrk="0" hangingPunct="1">
              <a:spcBef>
                <a:spcPct val="0"/>
              </a:spcBef>
              <a:buNone/>
              <a:defRPr sz="2600" b="0" i="0" kern="1200">
                <a:solidFill>
                  <a:schemeClr val="bg1"/>
                </a:solidFill>
                <a:latin typeface="Myriad Pro Semibold"/>
                <a:ea typeface="+mj-ea"/>
                <a:cs typeface="Myriad Pro Semibold"/>
              </a:defRPr>
            </a:lvl1pPr>
          </a:lstStyle>
          <a:p>
            <a:pPr fontAlgn="auto">
              <a:spcAft>
                <a:spcPts val="0"/>
              </a:spcAft>
              <a:defRPr/>
            </a:pPr>
            <a:endParaRPr lang="es-ES" sz="1800" dirty="0">
              <a:solidFill>
                <a:prstClr val="white"/>
              </a:solidFill>
              <a:latin typeface="Century Gothic" panose="020B0502020202020204" pitchFamily="34" charset="0"/>
              <a:cs typeface="Calibri" pitchFamily="34" charset="0"/>
            </a:endParaRPr>
          </a:p>
        </p:txBody>
      </p:sp>
      <p:sp>
        <p:nvSpPr>
          <p:cNvPr id="3" name="2 Marcador de número de diapositiva"/>
          <p:cNvSpPr>
            <a:spLocks noGrp="1"/>
          </p:cNvSpPr>
          <p:nvPr>
            <p:ph type="sldNum" sz="quarter" idx="12"/>
          </p:nvPr>
        </p:nvSpPr>
        <p:spPr>
          <a:xfrm>
            <a:off x="6982884" y="6442206"/>
            <a:ext cx="2133600" cy="365125"/>
          </a:xfrm>
        </p:spPr>
        <p:txBody>
          <a:bodyPr/>
          <a:lstStyle/>
          <a:p>
            <a:pPr>
              <a:defRPr/>
            </a:pPr>
            <a:fld id="{1FA0F373-F618-431F-B00F-720E748D1491}" type="slidenum">
              <a:rPr lang="es-ES" sz="1100" smtClean="0">
                <a:latin typeface="Century Gothic" panose="020B0502020202020204" pitchFamily="34" charset="0"/>
              </a:rPr>
              <a:pPr>
                <a:defRPr/>
              </a:pPr>
              <a:t>8</a:t>
            </a:fld>
            <a:endParaRPr lang="es-ES" sz="1100" dirty="0">
              <a:latin typeface="Century Gothic" panose="020B0502020202020204" pitchFamily="34" charset="0"/>
            </a:endParaRPr>
          </a:p>
        </p:txBody>
      </p:sp>
      <p:sp>
        <p:nvSpPr>
          <p:cNvPr id="10" name="9 Rectángulo"/>
          <p:cNvSpPr/>
          <p:nvPr/>
        </p:nvSpPr>
        <p:spPr>
          <a:xfrm>
            <a:off x="173437" y="1464676"/>
            <a:ext cx="8801100" cy="338554"/>
          </a:xfrm>
          <a:prstGeom prst="rect">
            <a:avLst/>
          </a:prstGeom>
        </p:spPr>
        <p:txBody>
          <a:bodyPr wrap="square">
            <a:spAutoFit/>
          </a:bodyPr>
          <a:lstStyle/>
          <a:p>
            <a:pPr algn="just"/>
            <a:r>
              <a:rPr lang="es-MX" sz="1600" dirty="0">
                <a:solidFill>
                  <a:prstClr val="black"/>
                </a:solidFill>
                <a:latin typeface="Century Gothic" panose="020B0502020202020204" pitchFamily="34" charset="0"/>
              </a:rPr>
              <a:t>Indicadores a nivel Institucional al 31 de marzo de 2018:</a:t>
            </a:r>
            <a:endParaRPr lang="es-MX" sz="1600" dirty="0">
              <a:latin typeface="Century Gothic" panose="020B0502020202020204" pitchFamily="34" charset="0"/>
            </a:endParaRPr>
          </a:p>
        </p:txBody>
      </p:sp>
      <p:grpSp>
        <p:nvGrpSpPr>
          <p:cNvPr id="5" name="4 Grupo"/>
          <p:cNvGrpSpPr/>
          <p:nvPr/>
        </p:nvGrpSpPr>
        <p:grpSpPr>
          <a:xfrm>
            <a:off x="358632" y="2207698"/>
            <a:ext cx="8389832" cy="3168352"/>
            <a:chOff x="358632" y="2535250"/>
            <a:chExt cx="8389832" cy="3168352"/>
          </a:xfrm>
        </p:grpSpPr>
        <p:sp>
          <p:nvSpPr>
            <p:cNvPr id="24" name="23 Rectángulo redondeado"/>
            <p:cNvSpPr/>
            <p:nvPr/>
          </p:nvSpPr>
          <p:spPr>
            <a:xfrm>
              <a:off x="358632" y="2535250"/>
              <a:ext cx="8389832" cy="3168352"/>
            </a:xfrm>
            <a:prstGeom prst="roundRect">
              <a:avLst/>
            </a:prstGeom>
            <a:solidFill>
              <a:schemeClr val="bg1">
                <a:lumMod val="85000"/>
              </a:schemeClr>
            </a:solidFill>
            <a:ln w="19050">
              <a:solidFill>
                <a:schemeClr val="bg1">
                  <a:lumMod val="65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5" name="24 Rectángulo redondeado"/>
            <p:cNvSpPr/>
            <p:nvPr/>
          </p:nvSpPr>
          <p:spPr>
            <a:xfrm>
              <a:off x="2669258" y="2821991"/>
              <a:ext cx="1884290" cy="2630562"/>
            </a:xfrm>
            <a:prstGeom prst="roundRect">
              <a:avLst/>
            </a:prstGeom>
            <a:solidFill>
              <a:schemeClr val="accent2">
                <a:lumMod val="40000"/>
                <a:lumOff val="60000"/>
              </a:schemeClr>
            </a:solidFill>
            <a:ln w="19050">
              <a:solidFill>
                <a:schemeClr val="tx2">
                  <a:lumMod val="40000"/>
                  <a:lumOff val="60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6" name="25 Rectángulo redondeado"/>
            <p:cNvSpPr/>
            <p:nvPr/>
          </p:nvSpPr>
          <p:spPr>
            <a:xfrm>
              <a:off x="539552" y="2860265"/>
              <a:ext cx="1926151" cy="2616296"/>
            </a:xfrm>
            <a:prstGeom prst="roundRect">
              <a:avLst/>
            </a:prstGeom>
            <a:solidFill>
              <a:schemeClr val="accent2">
                <a:lumMod val="40000"/>
                <a:lumOff val="60000"/>
              </a:schemeClr>
            </a:solidFill>
            <a:ln w="19050">
              <a:solidFill>
                <a:schemeClr val="accent2">
                  <a:lumMod val="60000"/>
                  <a:lumOff val="40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7" name="26 CuadroTexto"/>
            <p:cNvSpPr txBox="1"/>
            <p:nvPr/>
          </p:nvSpPr>
          <p:spPr>
            <a:xfrm>
              <a:off x="477424" y="2951446"/>
              <a:ext cx="2070167" cy="830997"/>
            </a:xfrm>
            <a:prstGeom prst="rect">
              <a:avLst/>
            </a:prstGeom>
            <a:noFill/>
          </p:spPr>
          <p:txBody>
            <a:bodyPr wrap="square" rtlCol="0">
              <a:spAutoFit/>
            </a:bodyPr>
            <a:lstStyle/>
            <a:p>
              <a:pPr algn="ctr"/>
              <a:r>
                <a:rPr lang="es-MX" sz="1200" b="1" dirty="0">
                  <a:latin typeface="Century Gothic" panose="020B0502020202020204" pitchFamily="34" charset="0"/>
                </a:rPr>
                <a:t> ICCT</a:t>
              </a:r>
            </a:p>
            <a:p>
              <a:pPr algn="ctr"/>
              <a:r>
                <a:rPr lang="es-MX" sz="1200" b="1" dirty="0">
                  <a:latin typeface="Century Gothic" panose="020B0502020202020204" pitchFamily="34" charset="0"/>
                </a:rPr>
                <a:t>Índice de Cobertura de Cartera Total (Reservas/ Cartera Total)</a:t>
              </a:r>
              <a:endParaRPr lang="es-MX" sz="1600" b="1" baseline="30000" dirty="0">
                <a:latin typeface="Century Gothic" panose="020B0502020202020204" pitchFamily="34" charset="0"/>
              </a:endParaRPr>
            </a:p>
          </p:txBody>
        </p:sp>
        <p:sp>
          <p:nvSpPr>
            <p:cNvPr id="28" name="27 CuadroTexto"/>
            <p:cNvSpPr txBox="1"/>
            <p:nvPr/>
          </p:nvSpPr>
          <p:spPr>
            <a:xfrm>
              <a:off x="2709672" y="2950865"/>
              <a:ext cx="1872208" cy="830997"/>
            </a:xfrm>
            <a:prstGeom prst="rect">
              <a:avLst/>
            </a:prstGeom>
            <a:noFill/>
          </p:spPr>
          <p:txBody>
            <a:bodyPr wrap="square" rtlCol="0">
              <a:spAutoFit/>
            </a:bodyPr>
            <a:lstStyle/>
            <a:p>
              <a:pPr algn="ctr"/>
              <a:r>
                <a:rPr lang="es-MX" sz="1200" b="1" dirty="0">
                  <a:latin typeface="Century Gothic" panose="020B0502020202020204" pitchFamily="34" charset="0"/>
                </a:rPr>
                <a:t> RN/CN</a:t>
              </a:r>
            </a:p>
            <a:p>
              <a:pPr algn="ctr"/>
              <a:r>
                <a:rPr lang="es-MX" sz="1200" b="1" dirty="0">
                  <a:latin typeface="Century Gothic" panose="020B0502020202020204" pitchFamily="34" charset="0"/>
                </a:rPr>
                <a:t>Índice de Resultado Neto sobre Cartera Neta</a:t>
              </a:r>
              <a:endParaRPr lang="es-MX" sz="1600" b="1" baseline="30000" dirty="0">
                <a:latin typeface="Century Gothic" panose="020B0502020202020204" pitchFamily="34" charset="0"/>
              </a:endParaRPr>
            </a:p>
          </p:txBody>
        </p:sp>
        <p:sp>
          <p:nvSpPr>
            <p:cNvPr id="29" name="28 Rectángulo redondeado"/>
            <p:cNvSpPr/>
            <p:nvPr/>
          </p:nvSpPr>
          <p:spPr>
            <a:xfrm>
              <a:off x="4716016" y="2853866"/>
              <a:ext cx="1800200" cy="2598687"/>
            </a:xfrm>
            <a:prstGeom prst="roundRect">
              <a:avLst/>
            </a:prstGeom>
            <a:solidFill>
              <a:schemeClr val="accent2">
                <a:lumMod val="40000"/>
                <a:lumOff val="60000"/>
              </a:schemeClr>
            </a:solidFill>
            <a:ln w="19050">
              <a:solidFill>
                <a:schemeClr val="tx2">
                  <a:lumMod val="40000"/>
                  <a:lumOff val="60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30" name="29 CuadroTexto"/>
            <p:cNvSpPr txBox="1"/>
            <p:nvPr/>
          </p:nvSpPr>
          <p:spPr>
            <a:xfrm>
              <a:off x="4653888" y="2969449"/>
              <a:ext cx="2016224" cy="830997"/>
            </a:xfrm>
            <a:prstGeom prst="rect">
              <a:avLst/>
            </a:prstGeom>
            <a:noFill/>
          </p:spPr>
          <p:txBody>
            <a:bodyPr wrap="square" rtlCol="0">
              <a:spAutoFit/>
            </a:bodyPr>
            <a:lstStyle/>
            <a:p>
              <a:pPr algn="ctr"/>
              <a:r>
                <a:rPr lang="es-MX" sz="1200" b="1" dirty="0">
                  <a:latin typeface="Century Gothic" panose="020B0502020202020204" pitchFamily="34" charset="0"/>
                </a:rPr>
                <a:t> GAOV/CN</a:t>
              </a:r>
            </a:p>
            <a:p>
              <a:pPr algn="ctr"/>
              <a:r>
                <a:rPr lang="es-MX" sz="1200" b="1" dirty="0">
                  <a:latin typeface="Century Gothic" panose="020B0502020202020204" pitchFamily="34" charset="0"/>
                </a:rPr>
                <a:t> Índice de Eficiencia del GAOV (GAOV/Cartera Neta)</a:t>
              </a:r>
              <a:endParaRPr lang="es-MX" sz="1600" b="1" dirty="0">
                <a:latin typeface="Century Gothic" panose="020B0502020202020204" pitchFamily="34" charset="0"/>
              </a:endParaRPr>
            </a:p>
          </p:txBody>
        </p:sp>
        <p:grpSp>
          <p:nvGrpSpPr>
            <p:cNvPr id="31" name="30 Grupo"/>
            <p:cNvGrpSpPr/>
            <p:nvPr/>
          </p:nvGrpSpPr>
          <p:grpSpPr>
            <a:xfrm>
              <a:off x="755576" y="3895463"/>
              <a:ext cx="1488355" cy="1355924"/>
              <a:chOff x="10633" y="1481837"/>
              <a:chExt cx="1488355" cy="1355924"/>
            </a:xfrm>
          </p:grpSpPr>
          <p:sp>
            <p:nvSpPr>
              <p:cNvPr id="32" name="31 Rectángulo redondeado"/>
              <p:cNvSpPr/>
              <p:nvPr/>
            </p:nvSpPr>
            <p:spPr>
              <a:xfrm>
                <a:off x="10633" y="1481837"/>
                <a:ext cx="1488355" cy="1355924"/>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33" name="32 Rectángulo"/>
              <p:cNvSpPr/>
              <p:nvPr/>
            </p:nvSpPr>
            <p:spPr>
              <a:xfrm>
                <a:off x="76824" y="1548028"/>
                <a:ext cx="1355973" cy="12235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100" b="1" dirty="0">
                    <a:latin typeface="Century Gothic" panose="020B0502020202020204" pitchFamily="34" charset="0"/>
                  </a:rPr>
                  <a:t>Este indicador financiero mide la gestión de la Cartera</a:t>
                </a:r>
              </a:p>
            </p:txBody>
          </p:sp>
        </p:grpSp>
        <p:grpSp>
          <p:nvGrpSpPr>
            <p:cNvPr id="34" name="33 Grupo"/>
            <p:cNvGrpSpPr/>
            <p:nvPr/>
          </p:nvGrpSpPr>
          <p:grpSpPr>
            <a:xfrm>
              <a:off x="2915816" y="3868377"/>
              <a:ext cx="1488355" cy="1355924"/>
              <a:chOff x="10633" y="1481837"/>
              <a:chExt cx="1488355" cy="1355924"/>
            </a:xfrm>
          </p:grpSpPr>
          <p:sp>
            <p:nvSpPr>
              <p:cNvPr id="35" name="34 Rectángulo redondeado"/>
              <p:cNvSpPr/>
              <p:nvPr/>
            </p:nvSpPr>
            <p:spPr>
              <a:xfrm>
                <a:off x="10633" y="1481837"/>
                <a:ext cx="1488355" cy="1355924"/>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36" name="35 Rectángulo"/>
              <p:cNvSpPr/>
              <p:nvPr/>
            </p:nvSpPr>
            <p:spPr>
              <a:xfrm>
                <a:off x="76824" y="1548028"/>
                <a:ext cx="1355973" cy="12235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100" b="1" dirty="0">
                    <a:latin typeface="Century Gothic" panose="020B0502020202020204" pitchFamily="34" charset="0"/>
                  </a:rPr>
                  <a:t>Este indicador mide la gestión del Estado de Resultados</a:t>
                </a:r>
              </a:p>
            </p:txBody>
          </p:sp>
        </p:grpSp>
        <p:grpSp>
          <p:nvGrpSpPr>
            <p:cNvPr id="37" name="36 Grupo"/>
            <p:cNvGrpSpPr/>
            <p:nvPr/>
          </p:nvGrpSpPr>
          <p:grpSpPr>
            <a:xfrm>
              <a:off x="4883845" y="3868377"/>
              <a:ext cx="1488355" cy="1355924"/>
              <a:chOff x="10633" y="1481837"/>
              <a:chExt cx="1488355" cy="1355924"/>
            </a:xfrm>
          </p:grpSpPr>
          <p:sp>
            <p:nvSpPr>
              <p:cNvPr id="38" name="37 Rectángulo redondeado"/>
              <p:cNvSpPr/>
              <p:nvPr/>
            </p:nvSpPr>
            <p:spPr>
              <a:xfrm>
                <a:off x="10633" y="1481837"/>
                <a:ext cx="1488355" cy="1355924"/>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39" name="38 Rectángulo"/>
              <p:cNvSpPr/>
              <p:nvPr/>
            </p:nvSpPr>
            <p:spPr>
              <a:xfrm>
                <a:off x="76824" y="1548028"/>
                <a:ext cx="1355973" cy="12235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1100" b="1" dirty="0">
                    <a:latin typeface="Century Gothic" panose="020B0502020202020204" pitchFamily="34" charset="0"/>
                  </a:rPr>
                  <a:t>Este indicador mide la gestión del gasto de la Delegación</a:t>
                </a:r>
              </a:p>
            </p:txBody>
          </p:sp>
        </p:grpSp>
        <p:sp>
          <p:nvSpPr>
            <p:cNvPr id="40" name="39 Rectángulo redondeado"/>
            <p:cNvSpPr/>
            <p:nvPr/>
          </p:nvSpPr>
          <p:spPr>
            <a:xfrm>
              <a:off x="6720158" y="2821991"/>
              <a:ext cx="1884290" cy="2630562"/>
            </a:xfrm>
            <a:prstGeom prst="roundRect">
              <a:avLst/>
            </a:prstGeom>
            <a:solidFill>
              <a:schemeClr val="accent2">
                <a:lumMod val="40000"/>
                <a:lumOff val="60000"/>
              </a:schemeClr>
            </a:solidFill>
            <a:ln w="19050">
              <a:solidFill>
                <a:schemeClr val="tx2">
                  <a:lumMod val="40000"/>
                  <a:lumOff val="60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41" name="40 CuadroTexto"/>
            <p:cNvSpPr txBox="1"/>
            <p:nvPr/>
          </p:nvSpPr>
          <p:spPr>
            <a:xfrm>
              <a:off x="6760572" y="2950865"/>
              <a:ext cx="1872208" cy="830997"/>
            </a:xfrm>
            <a:prstGeom prst="rect">
              <a:avLst/>
            </a:prstGeom>
            <a:noFill/>
          </p:spPr>
          <p:txBody>
            <a:bodyPr wrap="square" rtlCol="0">
              <a:spAutoFit/>
            </a:bodyPr>
            <a:lstStyle/>
            <a:p>
              <a:pPr algn="ctr"/>
              <a:r>
                <a:rPr lang="es-MX" sz="1200" b="1" dirty="0">
                  <a:latin typeface="Century Gothic" panose="020B0502020202020204" pitchFamily="34" charset="0"/>
                </a:rPr>
                <a:t> GAOV/AP</a:t>
              </a:r>
            </a:p>
            <a:p>
              <a:pPr algn="ctr"/>
              <a:r>
                <a:rPr lang="es-MX" sz="1200" b="1" dirty="0">
                  <a:latin typeface="Century Gothic" panose="020B0502020202020204" pitchFamily="34" charset="0"/>
                </a:rPr>
                <a:t>Índice de Eficacia (GAOV/Activos Productivos)</a:t>
              </a:r>
              <a:endParaRPr lang="es-MX" sz="1600" b="1" baseline="30000" dirty="0">
                <a:latin typeface="Century Gothic" panose="020B0502020202020204" pitchFamily="34" charset="0"/>
              </a:endParaRPr>
            </a:p>
          </p:txBody>
        </p:sp>
        <p:grpSp>
          <p:nvGrpSpPr>
            <p:cNvPr id="42" name="41 Grupo"/>
            <p:cNvGrpSpPr/>
            <p:nvPr/>
          </p:nvGrpSpPr>
          <p:grpSpPr>
            <a:xfrm>
              <a:off x="6966716" y="3868377"/>
              <a:ext cx="1488355" cy="1355924"/>
              <a:chOff x="10633" y="1481837"/>
              <a:chExt cx="1488355" cy="1355924"/>
            </a:xfrm>
          </p:grpSpPr>
          <p:sp>
            <p:nvSpPr>
              <p:cNvPr id="43" name="42 Rectángulo redondeado"/>
              <p:cNvSpPr/>
              <p:nvPr/>
            </p:nvSpPr>
            <p:spPr>
              <a:xfrm>
                <a:off x="10633" y="1481837"/>
                <a:ext cx="1488355" cy="1355924"/>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44" name="43 Rectángulo"/>
              <p:cNvSpPr/>
              <p:nvPr/>
            </p:nvSpPr>
            <p:spPr>
              <a:xfrm>
                <a:off x="76824" y="1548028"/>
                <a:ext cx="1355973" cy="12235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es-MX" sz="1100" b="1" dirty="0">
                    <a:latin typeface="Century Gothic" panose="020B0502020202020204" pitchFamily="34" charset="0"/>
                  </a:rPr>
                  <a:t>Este indicador mide la gestión del gasto de la Delegación</a:t>
                </a:r>
              </a:p>
              <a:p>
                <a:pPr lvl="0" algn="ctr" defTabSz="533400">
                  <a:lnSpc>
                    <a:spcPct val="90000"/>
                  </a:lnSpc>
                  <a:spcBef>
                    <a:spcPct val="0"/>
                  </a:spcBef>
                  <a:spcAft>
                    <a:spcPct val="35000"/>
                  </a:spcAft>
                </a:pPr>
                <a:endParaRPr lang="es-MX" sz="1100" b="1" dirty="0">
                  <a:latin typeface="Century Gothic" panose="020B0502020202020204" pitchFamily="34" charset="0"/>
                </a:endParaRPr>
              </a:p>
            </p:txBody>
          </p:sp>
        </p:grpSp>
      </p:grpSp>
      <p:sp>
        <p:nvSpPr>
          <p:cNvPr id="7" name="6 CuadroTexto"/>
          <p:cNvSpPr txBox="1"/>
          <p:nvPr/>
        </p:nvSpPr>
        <p:spPr>
          <a:xfrm>
            <a:off x="1101789" y="5481618"/>
            <a:ext cx="1233997" cy="338554"/>
          </a:xfrm>
          <a:prstGeom prst="rect">
            <a:avLst/>
          </a:prstGeom>
          <a:noFill/>
        </p:spPr>
        <p:txBody>
          <a:bodyPr wrap="square" rtlCol="0">
            <a:spAutoFit/>
          </a:bodyPr>
          <a:lstStyle/>
          <a:p>
            <a:pPr algn="ctr"/>
            <a:r>
              <a:rPr lang="es-MX" sz="1600" dirty="0"/>
              <a:t>15.21%</a:t>
            </a:r>
          </a:p>
        </p:txBody>
      </p:sp>
      <p:sp>
        <p:nvSpPr>
          <p:cNvPr id="45" name="44 CuadroTexto"/>
          <p:cNvSpPr txBox="1"/>
          <p:nvPr/>
        </p:nvSpPr>
        <p:spPr>
          <a:xfrm>
            <a:off x="3063039" y="5470245"/>
            <a:ext cx="1233997" cy="338554"/>
          </a:xfrm>
          <a:prstGeom prst="rect">
            <a:avLst/>
          </a:prstGeom>
          <a:noFill/>
        </p:spPr>
        <p:txBody>
          <a:bodyPr wrap="square" rtlCol="0">
            <a:spAutoFit/>
          </a:bodyPr>
          <a:lstStyle/>
          <a:p>
            <a:pPr algn="ctr"/>
            <a:r>
              <a:rPr lang="es-MX" sz="1600" dirty="0"/>
              <a:t>1.57%</a:t>
            </a:r>
          </a:p>
        </p:txBody>
      </p:sp>
      <p:sp>
        <p:nvSpPr>
          <p:cNvPr id="46" name="45 CuadroTexto"/>
          <p:cNvSpPr txBox="1"/>
          <p:nvPr/>
        </p:nvSpPr>
        <p:spPr>
          <a:xfrm>
            <a:off x="5241275" y="5467970"/>
            <a:ext cx="1233997" cy="338554"/>
          </a:xfrm>
          <a:prstGeom prst="rect">
            <a:avLst/>
          </a:prstGeom>
          <a:noFill/>
        </p:spPr>
        <p:txBody>
          <a:bodyPr wrap="square" rtlCol="0">
            <a:spAutoFit/>
          </a:bodyPr>
          <a:lstStyle/>
          <a:p>
            <a:pPr algn="ctr"/>
            <a:r>
              <a:rPr lang="es-MX" sz="1600" dirty="0"/>
              <a:t>0.27%</a:t>
            </a:r>
          </a:p>
        </p:txBody>
      </p:sp>
      <p:sp>
        <p:nvSpPr>
          <p:cNvPr id="47" name="46 CuadroTexto"/>
          <p:cNvSpPr txBox="1"/>
          <p:nvPr/>
        </p:nvSpPr>
        <p:spPr>
          <a:xfrm>
            <a:off x="7112635" y="5442949"/>
            <a:ext cx="1233997" cy="338554"/>
          </a:xfrm>
          <a:prstGeom prst="rect">
            <a:avLst/>
          </a:prstGeom>
          <a:noFill/>
        </p:spPr>
        <p:txBody>
          <a:bodyPr wrap="square" rtlCol="0">
            <a:spAutoFit/>
          </a:bodyPr>
          <a:lstStyle/>
          <a:p>
            <a:pPr algn="ctr"/>
            <a:r>
              <a:rPr lang="es-MX" sz="1600" dirty="0"/>
              <a:t>0.23%</a:t>
            </a:r>
          </a:p>
        </p:txBody>
      </p:sp>
      <p:sp>
        <p:nvSpPr>
          <p:cNvPr id="48" name="6 CuadroTexto"/>
          <p:cNvSpPr txBox="1"/>
          <p:nvPr/>
        </p:nvSpPr>
        <p:spPr>
          <a:xfrm>
            <a:off x="0" y="5481618"/>
            <a:ext cx="1233997" cy="338554"/>
          </a:xfrm>
          <a:prstGeom prst="rect">
            <a:avLst/>
          </a:prstGeom>
          <a:noFill/>
        </p:spPr>
        <p:txBody>
          <a:bodyPr wrap="square" rtlCol="0">
            <a:spAutoFit/>
          </a:bodyPr>
          <a:lstStyle/>
          <a:p>
            <a:pPr algn="ctr"/>
            <a:r>
              <a:rPr lang="es-MX" sz="1600" dirty="0"/>
              <a:t>A </a:t>
            </a:r>
            <a:r>
              <a:rPr lang="es-MX" sz="1600" dirty="0" err="1"/>
              <a:t>mzo</a:t>
            </a:r>
            <a:r>
              <a:rPr lang="es-MX" sz="1600" dirty="0"/>
              <a:t> 2018</a:t>
            </a:r>
          </a:p>
        </p:txBody>
      </p:sp>
      <p:sp>
        <p:nvSpPr>
          <p:cNvPr id="49" name="6 CuadroTexto"/>
          <p:cNvSpPr txBox="1"/>
          <p:nvPr/>
        </p:nvSpPr>
        <p:spPr>
          <a:xfrm>
            <a:off x="-3048" y="5954058"/>
            <a:ext cx="1233997" cy="338554"/>
          </a:xfrm>
          <a:prstGeom prst="rect">
            <a:avLst/>
          </a:prstGeom>
          <a:noFill/>
        </p:spPr>
        <p:txBody>
          <a:bodyPr wrap="square" rtlCol="0">
            <a:spAutoFit/>
          </a:bodyPr>
          <a:lstStyle/>
          <a:p>
            <a:pPr algn="ctr"/>
            <a:r>
              <a:rPr lang="es-MX" sz="1600" dirty="0"/>
              <a:t>A </a:t>
            </a:r>
            <a:r>
              <a:rPr lang="es-MX" sz="1600" dirty="0" err="1"/>
              <a:t>mzo</a:t>
            </a:r>
            <a:r>
              <a:rPr lang="es-MX" sz="1600" dirty="0"/>
              <a:t> 2017</a:t>
            </a:r>
          </a:p>
        </p:txBody>
      </p:sp>
      <p:sp>
        <p:nvSpPr>
          <p:cNvPr id="50" name="6 CuadroTexto"/>
          <p:cNvSpPr txBox="1"/>
          <p:nvPr/>
        </p:nvSpPr>
        <p:spPr>
          <a:xfrm>
            <a:off x="-6096" y="6453930"/>
            <a:ext cx="1233997" cy="338554"/>
          </a:xfrm>
          <a:prstGeom prst="rect">
            <a:avLst/>
          </a:prstGeom>
          <a:noFill/>
        </p:spPr>
        <p:txBody>
          <a:bodyPr wrap="square" rtlCol="0">
            <a:spAutoFit/>
          </a:bodyPr>
          <a:lstStyle/>
          <a:p>
            <a:pPr algn="ctr"/>
            <a:r>
              <a:rPr lang="es-MX" sz="1600" dirty="0"/>
              <a:t>A </a:t>
            </a:r>
            <a:r>
              <a:rPr lang="es-MX" sz="1600" dirty="0" err="1"/>
              <a:t>mzo</a:t>
            </a:r>
            <a:r>
              <a:rPr lang="es-MX" sz="1600" dirty="0"/>
              <a:t> 2016</a:t>
            </a:r>
          </a:p>
        </p:txBody>
      </p:sp>
      <p:sp>
        <p:nvSpPr>
          <p:cNvPr id="51" name="6 CuadroTexto"/>
          <p:cNvSpPr txBox="1"/>
          <p:nvPr/>
        </p:nvSpPr>
        <p:spPr>
          <a:xfrm>
            <a:off x="1098741" y="5935770"/>
            <a:ext cx="1233997" cy="338554"/>
          </a:xfrm>
          <a:prstGeom prst="rect">
            <a:avLst/>
          </a:prstGeom>
          <a:noFill/>
        </p:spPr>
        <p:txBody>
          <a:bodyPr wrap="square" rtlCol="0">
            <a:spAutoFit/>
          </a:bodyPr>
          <a:lstStyle/>
          <a:p>
            <a:pPr algn="ctr"/>
            <a:r>
              <a:rPr lang="es-MX" sz="1600" dirty="0"/>
              <a:t>16.02%</a:t>
            </a:r>
          </a:p>
        </p:txBody>
      </p:sp>
      <p:sp>
        <p:nvSpPr>
          <p:cNvPr id="52" name="44 CuadroTexto"/>
          <p:cNvSpPr txBox="1"/>
          <p:nvPr/>
        </p:nvSpPr>
        <p:spPr>
          <a:xfrm>
            <a:off x="3059991" y="5924397"/>
            <a:ext cx="1233997" cy="338554"/>
          </a:xfrm>
          <a:prstGeom prst="rect">
            <a:avLst/>
          </a:prstGeom>
          <a:noFill/>
        </p:spPr>
        <p:txBody>
          <a:bodyPr wrap="square" rtlCol="0">
            <a:spAutoFit/>
          </a:bodyPr>
          <a:lstStyle/>
          <a:p>
            <a:pPr algn="ctr"/>
            <a:r>
              <a:rPr lang="es-MX" sz="1600" dirty="0"/>
              <a:t>5.01%</a:t>
            </a:r>
          </a:p>
        </p:txBody>
      </p:sp>
      <p:sp>
        <p:nvSpPr>
          <p:cNvPr id="53" name="45 CuadroTexto"/>
          <p:cNvSpPr txBox="1"/>
          <p:nvPr/>
        </p:nvSpPr>
        <p:spPr>
          <a:xfrm>
            <a:off x="5238227" y="5922122"/>
            <a:ext cx="1233997" cy="338554"/>
          </a:xfrm>
          <a:prstGeom prst="rect">
            <a:avLst/>
          </a:prstGeom>
          <a:noFill/>
        </p:spPr>
        <p:txBody>
          <a:bodyPr wrap="square" rtlCol="0">
            <a:spAutoFit/>
          </a:bodyPr>
          <a:lstStyle/>
          <a:p>
            <a:pPr algn="ctr"/>
            <a:r>
              <a:rPr lang="es-MX" sz="1600" dirty="0"/>
              <a:t>0.28%</a:t>
            </a:r>
          </a:p>
        </p:txBody>
      </p:sp>
      <p:sp>
        <p:nvSpPr>
          <p:cNvPr id="54" name="46 CuadroTexto"/>
          <p:cNvSpPr txBox="1"/>
          <p:nvPr/>
        </p:nvSpPr>
        <p:spPr>
          <a:xfrm>
            <a:off x="7109587" y="5897101"/>
            <a:ext cx="1233997" cy="338554"/>
          </a:xfrm>
          <a:prstGeom prst="rect">
            <a:avLst/>
          </a:prstGeom>
          <a:noFill/>
        </p:spPr>
        <p:txBody>
          <a:bodyPr wrap="square" rtlCol="0">
            <a:spAutoFit/>
          </a:bodyPr>
          <a:lstStyle/>
          <a:p>
            <a:pPr algn="ctr"/>
            <a:r>
              <a:rPr lang="es-MX" sz="1600" dirty="0"/>
              <a:t>0.24%</a:t>
            </a:r>
          </a:p>
        </p:txBody>
      </p:sp>
      <p:sp>
        <p:nvSpPr>
          <p:cNvPr id="55" name="6 CuadroTexto"/>
          <p:cNvSpPr txBox="1"/>
          <p:nvPr/>
        </p:nvSpPr>
        <p:spPr>
          <a:xfrm>
            <a:off x="1098741" y="6456978"/>
            <a:ext cx="1233997" cy="338554"/>
          </a:xfrm>
          <a:prstGeom prst="rect">
            <a:avLst/>
          </a:prstGeom>
          <a:noFill/>
        </p:spPr>
        <p:txBody>
          <a:bodyPr wrap="square" rtlCol="0">
            <a:spAutoFit/>
          </a:bodyPr>
          <a:lstStyle/>
          <a:p>
            <a:pPr algn="ctr"/>
            <a:r>
              <a:rPr lang="es-MX" sz="1600" dirty="0"/>
              <a:t>16.04%</a:t>
            </a:r>
          </a:p>
        </p:txBody>
      </p:sp>
      <p:sp>
        <p:nvSpPr>
          <p:cNvPr id="56" name="44 CuadroTexto"/>
          <p:cNvSpPr txBox="1"/>
          <p:nvPr/>
        </p:nvSpPr>
        <p:spPr>
          <a:xfrm>
            <a:off x="3059991" y="6445605"/>
            <a:ext cx="1233997" cy="338554"/>
          </a:xfrm>
          <a:prstGeom prst="rect">
            <a:avLst/>
          </a:prstGeom>
          <a:noFill/>
        </p:spPr>
        <p:txBody>
          <a:bodyPr wrap="square" rtlCol="0">
            <a:spAutoFit/>
          </a:bodyPr>
          <a:lstStyle/>
          <a:p>
            <a:pPr algn="ctr"/>
            <a:r>
              <a:rPr lang="es-MX" sz="1600" dirty="0"/>
              <a:t>3.00%</a:t>
            </a:r>
          </a:p>
        </p:txBody>
      </p:sp>
      <p:sp>
        <p:nvSpPr>
          <p:cNvPr id="57" name="45 CuadroTexto"/>
          <p:cNvSpPr txBox="1"/>
          <p:nvPr/>
        </p:nvSpPr>
        <p:spPr>
          <a:xfrm>
            <a:off x="5238227" y="6443330"/>
            <a:ext cx="1233997" cy="338554"/>
          </a:xfrm>
          <a:prstGeom prst="rect">
            <a:avLst/>
          </a:prstGeom>
          <a:noFill/>
        </p:spPr>
        <p:txBody>
          <a:bodyPr wrap="square" rtlCol="0">
            <a:spAutoFit/>
          </a:bodyPr>
          <a:lstStyle/>
          <a:p>
            <a:pPr algn="ctr"/>
            <a:r>
              <a:rPr lang="es-MX" sz="1600" dirty="0"/>
              <a:t>0.33%</a:t>
            </a:r>
          </a:p>
        </p:txBody>
      </p:sp>
      <p:sp>
        <p:nvSpPr>
          <p:cNvPr id="58" name="46 CuadroTexto"/>
          <p:cNvSpPr txBox="1"/>
          <p:nvPr/>
        </p:nvSpPr>
        <p:spPr>
          <a:xfrm>
            <a:off x="7109587" y="6418309"/>
            <a:ext cx="1233997" cy="338554"/>
          </a:xfrm>
          <a:prstGeom prst="rect">
            <a:avLst/>
          </a:prstGeom>
          <a:noFill/>
        </p:spPr>
        <p:txBody>
          <a:bodyPr wrap="square" rtlCol="0">
            <a:spAutoFit/>
          </a:bodyPr>
          <a:lstStyle/>
          <a:p>
            <a:pPr algn="ctr"/>
            <a:r>
              <a:rPr lang="es-MX" sz="1600" dirty="0"/>
              <a:t>0.26%</a:t>
            </a:r>
          </a:p>
        </p:txBody>
      </p:sp>
    </p:spTree>
    <p:extLst>
      <p:ext uri="{BB962C8B-B14F-4D97-AF65-F5344CB8AC3E}">
        <p14:creationId xmlns:p14="http://schemas.microsoft.com/office/powerpoint/2010/main" val="2060531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9374" y="241300"/>
            <a:ext cx="7250113" cy="677863"/>
          </a:xfrm>
        </p:spPr>
        <p:txBody>
          <a:bodyPr rtlCol="0">
            <a:noAutofit/>
          </a:bodyPr>
          <a:lstStyle/>
          <a:p>
            <a:pPr eaLnBrk="1" fontAlgn="auto" hangingPunct="1">
              <a:spcAft>
                <a:spcPts val="0"/>
              </a:spcAft>
              <a:tabLst>
                <a:tab pos="620713" algn="l"/>
              </a:tabLst>
              <a:defRPr/>
            </a:pPr>
            <a:r>
              <a:rPr lang="es-MX" sz="2400" dirty="0">
                <a:solidFill>
                  <a:srgbClr val="C00000"/>
                </a:solidFill>
                <a:latin typeface="Century Gothic" panose="020B0502020202020204" pitchFamily="34" charset="0"/>
                <a:ea typeface="+mj-ea"/>
                <a:cs typeface="Calibri" pitchFamily="34" charset="0"/>
              </a:rPr>
              <a:t>V. Resultados del Modelo</a:t>
            </a:r>
            <a:br>
              <a:rPr lang="es-MX" sz="2400" dirty="0">
                <a:solidFill>
                  <a:srgbClr val="C00000"/>
                </a:solidFill>
                <a:latin typeface="Century Gothic" panose="020B0502020202020204" pitchFamily="34" charset="0"/>
                <a:ea typeface="+mj-ea"/>
                <a:cs typeface="Calibri" pitchFamily="34" charset="0"/>
              </a:rPr>
            </a:br>
            <a:r>
              <a:rPr lang="es-MX" sz="1400" i="1" dirty="0">
                <a:solidFill>
                  <a:srgbClr val="C00000"/>
                </a:solidFill>
                <a:latin typeface="Century Gothic" panose="020B0502020202020204" pitchFamily="34" charset="0"/>
                <a:ea typeface="+mj-ea"/>
                <a:cs typeface="Calibri" pitchFamily="34" charset="0"/>
              </a:rPr>
              <a:t>Índice de cobertura de </a:t>
            </a:r>
            <a:r>
              <a:rPr lang="es-MX" sz="1400" i="1" dirty="0">
                <a:solidFill>
                  <a:srgbClr val="C00000"/>
                </a:solidFill>
                <a:latin typeface="Century Gothic" panose="020B0502020202020204" pitchFamily="34" charset="0"/>
                <a:cs typeface="Calibri" pitchFamily="34" charset="0"/>
              </a:rPr>
              <a:t>cartera total (ICCT)</a:t>
            </a:r>
            <a:endParaRPr lang="es-MX" sz="1400" i="1" dirty="0">
              <a:solidFill>
                <a:srgbClr val="C00000"/>
              </a:solidFill>
              <a:latin typeface="Century Gothic" panose="020B0502020202020204" pitchFamily="34" charset="0"/>
              <a:ea typeface="+mj-ea"/>
              <a:cs typeface="Calibri" pitchFamily="34" charset="0"/>
            </a:endParaRPr>
          </a:p>
        </p:txBody>
      </p:sp>
      <p:sp>
        <p:nvSpPr>
          <p:cNvPr id="4" name="Título 1"/>
          <p:cNvSpPr txBox="1">
            <a:spLocks/>
          </p:cNvSpPr>
          <p:nvPr/>
        </p:nvSpPr>
        <p:spPr>
          <a:xfrm>
            <a:off x="5430838" y="501650"/>
            <a:ext cx="1898650" cy="677863"/>
          </a:xfrm>
          <a:prstGeom prst="rect">
            <a:avLst/>
          </a:prstGeom>
        </p:spPr>
        <p:txBody>
          <a:bodyPr anchor="ctr"/>
          <a:lstStyle>
            <a:lvl1pPr algn="l" defTabSz="457200" rtl="0" eaLnBrk="1" latinLnBrk="0" hangingPunct="1">
              <a:spcBef>
                <a:spcPct val="0"/>
              </a:spcBef>
              <a:buNone/>
              <a:defRPr sz="2600" b="0" i="0" kern="1200">
                <a:solidFill>
                  <a:schemeClr val="bg1"/>
                </a:solidFill>
                <a:latin typeface="Myriad Pro Semibold"/>
                <a:ea typeface="+mj-ea"/>
                <a:cs typeface="Myriad Pro Semibold"/>
              </a:defRPr>
            </a:lvl1pPr>
          </a:lstStyle>
          <a:p>
            <a:pPr fontAlgn="auto">
              <a:spcAft>
                <a:spcPts val="0"/>
              </a:spcAft>
              <a:defRPr/>
            </a:pPr>
            <a:endParaRPr lang="es-ES" sz="1800" dirty="0">
              <a:solidFill>
                <a:prstClr val="white"/>
              </a:solidFill>
              <a:latin typeface="Century Gothic" panose="020B0502020202020204" pitchFamily="34" charset="0"/>
              <a:cs typeface="Calibri" pitchFamily="34" charset="0"/>
            </a:endParaRPr>
          </a:p>
        </p:txBody>
      </p:sp>
      <p:grpSp>
        <p:nvGrpSpPr>
          <p:cNvPr id="7174" name="4 Grupo"/>
          <p:cNvGrpSpPr>
            <a:grpSpLocks/>
          </p:cNvGrpSpPr>
          <p:nvPr/>
        </p:nvGrpSpPr>
        <p:grpSpPr bwMode="auto">
          <a:xfrm>
            <a:off x="157162" y="2369209"/>
            <a:ext cx="8901113" cy="1748277"/>
            <a:chOff x="115022" y="1693874"/>
            <a:chExt cx="8901112" cy="1748609"/>
          </a:xfrm>
        </p:grpSpPr>
        <p:grpSp>
          <p:nvGrpSpPr>
            <p:cNvPr id="7177" name="9 Grupo"/>
            <p:cNvGrpSpPr>
              <a:grpSpLocks/>
            </p:cNvGrpSpPr>
            <p:nvPr/>
          </p:nvGrpSpPr>
          <p:grpSpPr bwMode="auto">
            <a:xfrm>
              <a:off x="115022" y="1693874"/>
              <a:ext cx="5908517" cy="1557627"/>
              <a:chOff x="242888" y="2163762"/>
              <a:chExt cx="5908517" cy="1557627"/>
            </a:xfrm>
          </p:grpSpPr>
          <p:sp>
            <p:nvSpPr>
              <p:cNvPr id="13" name="12 Pentágono"/>
              <p:cNvSpPr/>
              <p:nvPr/>
            </p:nvSpPr>
            <p:spPr>
              <a:xfrm>
                <a:off x="242888" y="2481325"/>
                <a:ext cx="2214563" cy="1240064"/>
              </a:xfrm>
              <a:prstGeom prst="homePlate">
                <a:avLst/>
              </a:prstGeom>
              <a:solidFill>
                <a:srgbClr val="B00000"/>
              </a:solid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s-MX" sz="1400" dirty="0">
                    <a:solidFill>
                      <a:prstClr val="white"/>
                    </a:solidFill>
                    <a:latin typeface="Century Gothic" panose="020B0502020202020204" pitchFamily="34" charset="0"/>
                  </a:rPr>
                  <a:t>Índice de Cobertura de Cartera Total </a:t>
                </a:r>
              </a:p>
              <a:p>
                <a:pPr algn="ctr" fontAlgn="auto">
                  <a:spcBef>
                    <a:spcPts val="0"/>
                  </a:spcBef>
                  <a:spcAft>
                    <a:spcPts val="0"/>
                  </a:spcAft>
                  <a:defRPr/>
                </a:pPr>
                <a:r>
                  <a:rPr lang="es-MX" sz="1400" dirty="0">
                    <a:solidFill>
                      <a:prstClr val="white"/>
                    </a:solidFill>
                    <a:latin typeface="Century Gothic" panose="020B0502020202020204" pitchFamily="34" charset="0"/>
                  </a:rPr>
                  <a:t>ICCT</a:t>
                </a:r>
              </a:p>
            </p:txBody>
          </p:sp>
          <p:sp>
            <p:nvSpPr>
              <p:cNvPr id="7182" name="4 CuadroTexto"/>
              <p:cNvSpPr txBox="1">
                <a:spLocks noChangeArrowheads="1"/>
              </p:cNvSpPr>
              <p:nvPr/>
            </p:nvSpPr>
            <p:spPr bwMode="auto">
              <a:xfrm>
                <a:off x="2927402" y="2707136"/>
                <a:ext cx="1413146" cy="954288"/>
              </a:xfrm>
              <a:prstGeom prst="rect">
                <a:avLst/>
              </a:prstGeom>
              <a:noFill/>
              <a:ln w="9525">
                <a:solidFill>
                  <a:srgbClr val="C00000"/>
                </a:solid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s-MX" sz="1400" dirty="0">
                    <a:solidFill>
                      <a:prstClr val="black"/>
                    </a:solidFill>
                    <a:latin typeface="Century Gothic" panose="020B0502020202020204" pitchFamily="34" charset="0"/>
                  </a:rPr>
                  <a:t>Conocer el desempeño de las Delegaciones</a:t>
                </a:r>
              </a:p>
            </p:txBody>
          </p:sp>
          <p:sp>
            <p:nvSpPr>
              <p:cNvPr id="7183" name="2 Rectángulo"/>
              <p:cNvSpPr>
                <a:spLocks noChangeArrowheads="1"/>
              </p:cNvSpPr>
              <p:nvPr/>
            </p:nvSpPr>
            <p:spPr bwMode="auto">
              <a:xfrm>
                <a:off x="3143250" y="2163763"/>
                <a:ext cx="1035861" cy="338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1600" b="1" u="sng" dirty="0">
                    <a:solidFill>
                      <a:prstClr val="black"/>
                    </a:solidFill>
                    <a:latin typeface="Century Gothic" panose="020B0502020202020204" pitchFamily="34" charset="0"/>
                  </a:rPr>
                  <a:t>Objetivo</a:t>
                </a:r>
                <a:endParaRPr lang="es-MX" sz="1400" b="1" u="sng" dirty="0">
                  <a:solidFill>
                    <a:prstClr val="black"/>
                  </a:solidFill>
                  <a:latin typeface="Century Gothic" panose="020B0502020202020204" pitchFamily="34" charset="0"/>
                </a:endParaRPr>
              </a:p>
            </p:txBody>
          </p:sp>
          <p:sp>
            <p:nvSpPr>
              <p:cNvPr id="7184" name="15 Rectángulo"/>
              <p:cNvSpPr>
                <a:spLocks noChangeArrowheads="1"/>
              </p:cNvSpPr>
              <p:nvPr/>
            </p:nvSpPr>
            <p:spPr bwMode="auto">
              <a:xfrm>
                <a:off x="4998525" y="2163762"/>
                <a:ext cx="1152880" cy="338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1600" b="1" u="sng" dirty="0">
                    <a:solidFill>
                      <a:prstClr val="black"/>
                    </a:solidFill>
                    <a:latin typeface="Century Gothic" panose="020B0502020202020204" pitchFamily="34" charset="0"/>
                  </a:rPr>
                  <a:t>Indicador</a:t>
                </a:r>
                <a:endParaRPr lang="es-MX" sz="1400" b="1" u="sng" dirty="0">
                  <a:solidFill>
                    <a:prstClr val="black"/>
                  </a:solidFill>
                  <a:latin typeface="Century Gothic" panose="020B0502020202020204" pitchFamily="34" charset="0"/>
                </a:endParaRPr>
              </a:p>
            </p:txBody>
          </p:sp>
        </p:grpSp>
        <p:grpSp>
          <p:nvGrpSpPr>
            <p:cNvPr id="7178" name="2 Grupo"/>
            <p:cNvGrpSpPr>
              <a:grpSpLocks/>
            </p:cNvGrpSpPr>
            <p:nvPr/>
          </p:nvGrpSpPr>
          <p:grpSpPr bwMode="auto">
            <a:xfrm>
              <a:off x="6501534" y="1745134"/>
              <a:ext cx="2514600" cy="1697349"/>
              <a:chOff x="6501534" y="1745134"/>
              <a:chExt cx="2514600" cy="1697349"/>
            </a:xfrm>
          </p:grpSpPr>
          <p:sp>
            <p:nvSpPr>
              <p:cNvPr id="11" name="10 Cerrar llave"/>
              <p:cNvSpPr/>
              <p:nvPr/>
            </p:nvSpPr>
            <p:spPr>
              <a:xfrm>
                <a:off x="6501534" y="1745134"/>
                <a:ext cx="276225" cy="1697349"/>
              </a:xfrm>
              <a:prstGeom prst="rightBrace">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s-MX" dirty="0">
                  <a:solidFill>
                    <a:prstClr val="black"/>
                  </a:solidFill>
                  <a:latin typeface="Century Gothic" panose="020B0502020202020204" pitchFamily="34" charset="0"/>
                </a:endParaRPr>
              </a:p>
            </p:txBody>
          </p:sp>
          <p:sp>
            <p:nvSpPr>
              <p:cNvPr id="12" name="12 CuadroTexto"/>
              <p:cNvSpPr txBox="1">
                <a:spLocks noChangeArrowheads="1"/>
              </p:cNvSpPr>
              <p:nvPr/>
            </p:nvSpPr>
            <p:spPr bwMode="auto">
              <a:xfrm>
                <a:off x="6925396" y="1879971"/>
                <a:ext cx="2090738" cy="1385258"/>
              </a:xfrm>
              <a:prstGeom prst="rect">
                <a:avLst/>
              </a:prstGeom>
              <a:noFill/>
              <a:ln w="9525">
                <a:solidFill>
                  <a:srgbClr val="C00000"/>
                </a:solidFill>
                <a:prstDash val="sys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auto" hangingPunct="1">
                  <a:spcBef>
                    <a:spcPts val="0"/>
                  </a:spcBef>
                  <a:spcAft>
                    <a:spcPts val="0"/>
                  </a:spcAft>
                  <a:defRPr/>
                </a:pPr>
                <a:r>
                  <a:rPr lang="es-MX" sz="1400" dirty="0">
                    <a:solidFill>
                      <a:prstClr val="black"/>
                    </a:solidFill>
                    <a:latin typeface="Century Gothic" panose="020B0502020202020204" pitchFamily="34" charset="0"/>
                  </a:rPr>
                  <a:t>Este indicador permite medir la calidad de la cartera crediticia,  a menor índice menor riesgo crediticio</a:t>
                </a:r>
              </a:p>
            </p:txBody>
          </p:sp>
        </p:grpSp>
      </p:grpSp>
      <p:sp>
        <p:nvSpPr>
          <p:cNvPr id="7175" name="4 CuadroTexto"/>
          <p:cNvSpPr txBox="1">
            <a:spLocks noChangeArrowheads="1"/>
          </p:cNvSpPr>
          <p:nvPr/>
        </p:nvSpPr>
        <p:spPr bwMode="auto">
          <a:xfrm>
            <a:off x="4408488" y="2907783"/>
            <a:ext cx="223043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ysDash"/>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s-MX" sz="1400" dirty="0">
                <a:solidFill>
                  <a:prstClr val="black"/>
                </a:solidFill>
                <a:latin typeface="Century Gothic" panose="020B0502020202020204" pitchFamily="34" charset="0"/>
              </a:rPr>
              <a:t>Estimación preventiva </a:t>
            </a:r>
          </a:p>
          <a:p>
            <a:pPr algn="ctr" eaLnBrk="1" hangingPunct="1"/>
            <a:r>
              <a:rPr lang="es-MX" sz="1400" u="sng" dirty="0">
                <a:solidFill>
                  <a:prstClr val="black"/>
                </a:solidFill>
                <a:latin typeface="Century Gothic" panose="020B0502020202020204" pitchFamily="34" charset="0"/>
              </a:rPr>
              <a:t> para riesgos de crédito_</a:t>
            </a:r>
            <a:r>
              <a:rPr lang="es-MX" sz="1400" b="1" dirty="0">
                <a:solidFill>
                  <a:prstClr val="black"/>
                </a:solidFill>
                <a:latin typeface="Century Gothic" panose="020B0502020202020204" pitchFamily="34" charset="0"/>
              </a:rPr>
              <a:t/>
            </a:r>
            <a:br>
              <a:rPr lang="es-MX" sz="1400" b="1" dirty="0">
                <a:solidFill>
                  <a:prstClr val="black"/>
                </a:solidFill>
                <a:latin typeface="Century Gothic" panose="020B0502020202020204" pitchFamily="34" charset="0"/>
              </a:rPr>
            </a:br>
            <a:r>
              <a:rPr lang="es-MX" sz="1400" dirty="0">
                <a:solidFill>
                  <a:prstClr val="black"/>
                </a:solidFill>
                <a:latin typeface="Century Gothic" panose="020B0502020202020204" pitchFamily="34" charset="0"/>
              </a:rPr>
              <a:t>Cartera de crédito total</a:t>
            </a:r>
            <a:endParaRPr lang="es-MX" sz="1400" baseline="30000" dirty="0">
              <a:solidFill>
                <a:prstClr val="black"/>
              </a:solidFill>
              <a:latin typeface="Century Gothic" panose="020B0502020202020204" pitchFamily="34" charset="0"/>
            </a:endParaRPr>
          </a:p>
        </p:txBody>
      </p:sp>
      <p:sp>
        <p:nvSpPr>
          <p:cNvPr id="7176" name="20 Rectángulo"/>
          <p:cNvSpPr>
            <a:spLocks noChangeArrowheads="1"/>
          </p:cNvSpPr>
          <p:nvPr/>
        </p:nvSpPr>
        <p:spPr bwMode="auto">
          <a:xfrm>
            <a:off x="103188" y="1379781"/>
            <a:ext cx="8610600" cy="107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p>
            <a:pPr marL="285750" indent="-285750" algn="just">
              <a:buFont typeface="Arial" pitchFamily="34" charset="0"/>
              <a:buChar char="•"/>
            </a:pPr>
            <a:r>
              <a:rPr lang="es-MX" sz="1600" dirty="0">
                <a:solidFill>
                  <a:prstClr val="black"/>
                </a:solidFill>
                <a:latin typeface="Century Gothic" panose="020B0502020202020204" pitchFamily="34" charset="0"/>
              </a:rPr>
              <a:t>El índice de cobertura de cartera total permite medir el desempeño de las reservas de cada una de las delegaciones respecto de su cartera total; entre menor sea el indicador existe una menor cobertura lo que representa un mejor resultado</a:t>
            </a:r>
          </a:p>
        </p:txBody>
      </p:sp>
      <p:sp>
        <p:nvSpPr>
          <p:cNvPr id="3" name="2 Marcador de número de diapositiva"/>
          <p:cNvSpPr>
            <a:spLocks noGrp="1"/>
          </p:cNvSpPr>
          <p:nvPr>
            <p:ph type="sldNum" sz="quarter" idx="12"/>
          </p:nvPr>
        </p:nvSpPr>
        <p:spPr>
          <a:xfrm>
            <a:off x="6924675" y="6542088"/>
            <a:ext cx="2133600" cy="365125"/>
          </a:xfrm>
        </p:spPr>
        <p:txBody>
          <a:bodyPr/>
          <a:lstStyle/>
          <a:p>
            <a:pPr>
              <a:defRPr/>
            </a:pPr>
            <a:fld id="{1FA0F373-F618-431F-B00F-720E748D1491}" type="slidenum">
              <a:rPr lang="es-ES" smtClean="0">
                <a:latin typeface="Century Gothic" panose="020B0502020202020204" pitchFamily="34" charset="0"/>
              </a:rPr>
              <a:pPr>
                <a:defRPr/>
              </a:pPr>
              <a:t>9</a:t>
            </a:fld>
            <a:endParaRPr lang="es-ES" dirty="0">
              <a:latin typeface="Century Gothic" panose="020B0502020202020204" pitchFamily="34" charset="0"/>
            </a:endParaRPr>
          </a:p>
        </p:txBody>
      </p:sp>
      <p:pic>
        <p:nvPicPr>
          <p:cNvPr id="5" name="Imagen 4">
            <a:extLst>
              <a:ext uri="{FF2B5EF4-FFF2-40B4-BE49-F238E27FC236}">
                <a16:creationId xmlns:a16="http://schemas.microsoft.com/office/drawing/2014/main" xmlns="" id="{B9A669C3-DD53-49E3-B4DA-CFA91C6074DE}"/>
              </a:ext>
            </a:extLst>
          </p:cNvPr>
          <p:cNvPicPr>
            <a:picLocks noChangeAspect="1"/>
          </p:cNvPicPr>
          <p:nvPr/>
        </p:nvPicPr>
        <p:blipFill>
          <a:blip r:embed="rId2"/>
          <a:stretch>
            <a:fillRect/>
          </a:stretch>
        </p:blipFill>
        <p:spPr>
          <a:xfrm>
            <a:off x="2710806" y="4978046"/>
            <a:ext cx="3973241" cy="1006813"/>
          </a:xfrm>
          <a:prstGeom prst="rect">
            <a:avLst/>
          </a:prstGeom>
        </p:spPr>
      </p:pic>
    </p:spTree>
    <p:extLst>
      <p:ext uri="{BB962C8B-B14F-4D97-AF65-F5344CB8AC3E}">
        <p14:creationId xmlns:p14="http://schemas.microsoft.com/office/powerpoint/2010/main" val="3980522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15 Rectángulo"/>
          <p:cNvSpPr>
            <a:spLocks noChangeArrowheads="1"/>
          </p:cNvSpPr>
          <p:nvPr/>
        </p:nvSpPr>
        <p:spPr bwMode="auto">
          <a:xfrm>
            <a:off x="323850" y="1608138"/>
            <a:ext cx="85740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s-MX" altLang="es-MX" sz="1400" b="1" u="sng" dirty="0">
                <a:solidFill>
                  <a:srgbClr val="000000"/>
                </a:solidFill>
                <a:latin typeface="Century Gothic" panose="020B0502020202020204" pitchFamily="34" charset="0"/>
              </a:rPr>
              <a:t>Acciones de Mejora Índice de Cobertura de Cartera Total (ICCT)</a:t>
            </a:r>
          </a:p>
        </p:txBody>
      </p:sp>
      <p:sp>
        <p:nvSpPr>
          <p:cNvPr id="17" name="20 Rectángulo"/>
          <p:cNvSpPr>
            <a:spLocks noChangeArrowheads="1"/>
          </p:cNvSpPr>
          <p:nvPr/>
        </p:nvSpPr>
        <p:spPr bwMode="auto">
          <a:xfrm>
            <a:off x="153988" y="2038350"/>
            <a:ext cx="8610600" cy="350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p>
            <a:pPr algn="just">
              <a:defRPr/>
            </a:pPr>
            <a:r>
              <a:rPr lang="es-MX" sz="1400" dirty="0">
                <a:solidFill>
                  <a:prstClr val="black"/>
                </a:solidFill>
                <a:latin typeface="Century Gothic" panose="020B0502020202020204" pitchFamily="34" charset="0"/>
              </a:rPr>
              <a:t>Para mejorar este indicador es necesario contar con un mayor volumen de cartera y con un importe menor de reservas de crédito (estimación preventiva para riesgos crediticios)</a:t>
            </a:r>
          </a:p>
          <a:p>
            <a:pPr algn="just">
              <a:defRPr/>
            </a:pPr>
            <a:endParaRPr lang="es-MX" sz="1400" dirty="0">
              <a:solidFill>
                <a:prstClr val="black"/>
              </a:solidFill>
              <a:latin typeface="Century Gothic" panose="020B0502020202020204" pitchFamily="34" charset="0"/>
            </a:endParaRPr>
          </a:p>
          <a:p>
            <a:pPr algn="just">
              <a:defRPr/>
            </a:pPr>
            <a:r>
              <a:rPr lang="es-MX" sz="1400" b="1" dirty="0">
                <a:solidFill>
                  <a:prstClr val="black"/>
                </a:solidFill>
                <a:latin typeface="Century Gothic" panose="020B0502020202020204" pitchFamily="34" charset="0"/>
              </a:rPr>
              <a:t>Disminuir la reservas de crédito</a:t>
            </a:r>
          </a:p>
          <a:p>
            <a:pPr algn="just">
              <a:defRPr/>
            </a:pPr>
            <a:endParaRPr lang="es-MX" sz="1400" dirty="0">
              <a:solidFill>
                <a:prstClr val="black"/>
              </a:solidFill>
              <a:latin typeface="Century Gothic" panose="020B0502020202020204" pitchFamily="34" charset="0"/>
            </a:endParaRPr>
          </a:p>
          <a:p>
            <a:pPr marL="285750" indent="-285750" algn="just">
              <a:buFont typeface="Arial" pitchFamily="34" charset="0"/>
              <a:buChar char="•"/>
              <a:defRPr/>
            </a:pPr>
            <a:r>
              <a:rPr lang="es-MX" sz="1400" dirty="0">
                <a:solidFill>
                  <a:prstClr val="black"/>
                </a:solidFill>
                <a:latin typeface="Century Gothic" panose="020B0502020202020204" pitchFamily="34" charset="0"/>
              </a:rPr>
              <a:t>Contener la cartera vigente para evitar que avance la mora</a:t>
            </a:r>
          </a:p>
          <a:p>
            <a:pPr marL="285750" indent="-285750" algn="just">
              <a:buFont typeface="Arial" pitchFamily="34" charset="0"/>
              <a:buChar char="•"/>
              <a:defRPr/>
            </a:pPr>
            <a:endParaRPr lang="es-MX" sz="700" dirty="0">
              <a:solidFill>
                <a:prstClr val="black"/>
              </a:solidFill>
              <a:latin typeface="Century Gothic" panose="020B0502020202020204" pitchFamily="34" charset="0"/>
            </a:endParaRPr>
          </a:p>
          <a:p>
            <a:pPr marL="285750" indent="-285750" algn="just">
              <a:buFont typeface="Arial" pitchFamily="34" charset="0"/>
              <a:buChar char="•"/>
              <a:defRPr/>
            </a:pPr>
            <a:r>
              <a:rPr lang="es-MX" sz="1400" dirty="0">
                <a:solidFill>
                  <a:prstClr val="black"/>
                </a:solidFill>
                <a:latin typeface="Century Gothic" panose="020B0502020202020204" pitchFamily="34" charset="0"/>
              </a:rPr>
              <a:t>Recuperar la cartera vencida, evitar que avance la mora y que deban segregarse créditos</a:t>
            </a:r>
          </a:p>
          <a:p>
            <a:pPr marL="285750" indent="-285750" algn="just">
              <a:buFont typeface="Arial" pitchFamily="34" charset="0"/>
              <a:buChar char="•"/>
              <a:defRPr/>
            </a:pPr>
            <a:endParaRPr lang="es-MX" sz="700" dirty="0">
              <a:solidFill>
                <a:prstClr val="black"/>
              </a:solidFill>
              <a:latin typeface="Century Gothic" panose="020B0502020202020204" pitchFamily="34" charset="0"/>
            </a:endParaRPr>
          </a:p>
          <a:p>
            <a:pPr marL="285750" indent="-285750" algn="just">
              <a:buFont typeface="Arial" pitchFamily="34" charset="0"/>
              <a:buChar char="•"/>
              <a:defRPr/>
            </a:pPr>
            <a:r>
              <a:rPr lang="es-MX" sz="1400" dirty="0">
                <a:solidFill>
                  <a:prstClr val="black"/>
                </a:solidFill>
                <a:latin typeface="Century Gothic" panose="020B0502020202020204" pitchFamily="34" charset="0"/>
              </a:rPr>
              <a:t>Ofrecer el fondo de protección de pagos o prórrogas de Ley para evitar moras en la cartera</a:t>
            </a:r>
          </a:p>
          <a:p>
            <a:pPr marL="285750" indent="-285750" algn="just">
              <a:buFont typeface="Arial" pitchFamily="34" charset="0"/>
              <a:buChar char="•"/>
              <a:defRPr/>
            </a:pPr>
            <a:endParaRPr lang="es-MX" sz="1400" dirty="0">
              <a:solidFill>
                <a:prstClr val="black"/>
              </a:solidFill>
              <a:latin typeface="Century Gothic" panose="020B0502020202020204" pitchFamily="34" charset="0"/>
            </a:endParaRPr>
          </a:p>
          <a:p>
            <a:pPr algn="just">
              <a:defRPr/>
            </a:pPr>
            <a:r>
              <a:rPr lang="es-MX" sz="1400" b="1" dirty="0">
                <a:solidFill>
                  <a:prstClr val="black"/>
                </a:solidFill>
                <a:latin typeface="Century Gothic" panose="020B0502020202020204" pitchFamily="34" charset="0"/>
              </a:rPr>
              <a:t>Incrementar el volumen de cartera</a:t>
            </a:r>
          </a:p>
          <a:p>
            <a:pPr algn="just">
              <a:defRPr/>
            </a:pPr>
            <a:endParaRPr lang="es-MX" sz="1400" dirty="0">
              <a:solidFill>
                <a:prstClr val="black"/>
              </a:solidFill>
              <a:latin typeface="Century Gothic" panose="020B0502020202020204" pitchFamily="34" charset="0"/>
            </a:endParaRPr>
          </a:p>
          <a:p>
            <a:pPr marL="285750" indent="-285750" algn="just">
              <a:buFont typeface="Arial" pitchFamily="34" charset="0"/>
              <a:buChar char="•"/>
              <a:defRPr/>
            </a:pPr>
            <a:r>
              <a:rPr lang="es-MX" sz="1400" dirty="0">
                <a:solidFill>
                  <a:prstClr val="black"/>
                </a:solidFill>
                <a:latin typeface="Century Gothic" panose="020B0502020202020204" pitchFamily="34" charset="0"/>
              </a:rPr>
              <a:t>Originación de crédito con mayor calidad</a:t>
            </a:r>
          </a:p>
          <a:p>
            <a:pPr marL="285750" indent="-285750" algn="just">
              <a:buFont typeface="Arial" pitchFamily="34" charset="0"/>
              <a:buChar char="•"/>
              <a:defRPr/>
            </a:pPr>
            <a:endParaRPr lang="es-MX" sz="700" dirty="0">
              <a:solidFill>
                <a:prstClr val="black"/>
              </a:solidFill>
              <a:latin typeface="Century Gothic" panose="020B0502020202020204" pitchFamily="34" charset="0"/>
            </a:endParaRPr>
          </a:p>
          <a:p>
            <a:pPr marL="285750" indent="-285750" algn="just">
              <a:buFont typeface="Arial" pitchFamily="34" charset="0"/>
              <a:buChar char="•"/>
              <a:defRPr/>
            </a:pPr>
            <a:r>
              <a:rPr lang="es-MX" sz="1400" dirty="0">
                <a:solidFill>
                  <a:prstClr val="black"/>
                </a:solidFill>
                <a:latin typeface="Century Gothic" panose="020B0502020202020204" pitchFamily="34" charset="0"/>
              </a:rPr>
              <a:t>Recuperación de créditos segregados (restructurados con cura)</a:t>
            </a:r>
          </a:p>
          <a:p>
            <a:pPr algn="just">
              <a:defRPr/>
            </a:pPr>
            <a:endParaRPr lang="es-MX" sz="1400" dirty="0">
              <a:solidFill>
                <a:prstClr val="black"/>
              </a:solidFill>
              <a:latin typeface="Century Gothic" panose="020B0502020202020204" pitchFamily="34" charset="0"/>
            </a:endParaRPr>
          </a:p>
        </p:txBody>
      </p:sp>
      <p:sp>
        <p:nvSpPr>
          <p:cNvPr id="6" name="1 Título"/>
          <p:cNvSpPr>
            <a:spLocks noGrp="1"/>
          </p:cNvSpPr>
          <p:nvPr>
            <p:ph type="title"/>
          </p:nvPr>
        </p:nvSpPr>
        <p:spPr>
          <a:xfrm>
            <a:off x="79374" y="241300"/>
            <a:ext cx="7250113" cy="677863"/>
          </a:xfrm>
        </p:spPr>
        <p:txBody>
          <a:bodyPr rtlCol="0">
            <a:noAutofit/>
          </a:bodyPr>
          <a:lstStyle/>
          <a:p>
            <a:pPr eaLnBrk="1" fontAlgn="auto" hangingPunct="1">
              <a:spcAft>
                <a:spcPts val="0"/>
              </a:spcAft>
              <a:tabLst>
                <a:tab pos="620713" algn="l"/>
              </a:tabLst>
              <a:defRPr/>
            </a:pPr>
            <a:r>
              <a:rPr lang="es-MX" sz="2400" dirty="0">
                <a:solidFill>
                  <a:srgbClr val="C00000"/>
                </a:solidFill>
                <a:latin typeface="Century Gothic" panose="020B0502020202020204" pitchFamily="34" charset="0"/>
                <a:ea typeface="+mj-ea"/>
                <a:cs typeface="Calibri" pitchFamily="34" charset="0"/>
              </a:rPr>
              <a:t>V. Resultados del Modelo</a:t>
            </a:r>
            <a:br>
              <a:rPr lang="es-MX" sz="2400" dirty="0">
                <a:solidFill>
                  <a:srgbClr val="C00000"/>
                </a:solidFill>
                <a:latin typeface="Century Gothic" panose="020B0502020202020204" pitchFamily="34" charset="0"/>
                <a:ea typeface="+mj-ea"/>
                <a:cs typeface="Calibri" pitchFamily="34" charset="0"/>
              </a:rPr>
            </a:br>
            <a:r>
              <a:rPr lang="es-MX" sz="1600" i="1" dirty="0">
                <a:solidFill>
                  <a:srgbClr val="C00000"/>
                </a:solidFill>
                <a:latin typeface="Century Gothic" panose="020B0502020202020204" pitchFamily="34" charset="0"/>
                <a:ea typeface="+mj-ea"/>
                <a:cs typeface="Calibri" pitchFamily="34" charset="0"/>
              </a:rPr>
              <a:t>Índice de cobertura de </a:t>
            </a:r>
            <a:r>
              <a:rPr lang="es-MX" sz="1600" i="1" dirty="0">
                <a:solidFill>
                  <a:srgbClr val="C00000"/>
                </a:solidFill>
                <a:latin typeface="Century Gothic" panose="020B0502020202020204" pitchFamily="34" charset="0"/>
                <a:cs typeface="Calibri" pitchFamily="34" charset="0"/>
              </a:rPr>
              <a:t>cartera total (ICCT)</a:t>
            </a:r>
            <a:endParaRPr lang="es-MX" sz="1600" i="1" dirty="0">
              <a:solidFill>
                <a:srgbClr val="C00000"/>
              </a:solidFill>
              <a:latin typeface="Century Gothic" panose="020B0502020202020204" pitchFamily="34" charset="0"/>
              <a:ea typeface="+mj-ea"/>
              <a:cs typeface="Calibri" pitchFamily="34" charset="0"/>
            </a:endParaRPr>
          </a:p>
        </p:txBody>
      </p:sp>
    </p:spTree>
    <p:extLst>
      <p:ext uri="{BB962C8B-B14F-4D97-AF65-F5344CB8AC3E}">
        <p14:creationId xmlns:p14="http://schemas.microsoft.com/office/powerpoint/2010/main" val="2195438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9375" y="241300"/>
            <a:ext cx="6961188" cy="677863"/>
          </a:xfrm>
        </p:spPr>
        <p:txBody>
          <a:bodyPr rtlCol="0">
            <a:noAutofit/>
          </a:bodyPr>
          <a:lstStyle/>
          <a:p>
            <a:pPr fontAlgn="auto">
              <a:spcAft>
                <a:spcPts val="0"/>
              </a:spcAft>
              <a:tabLst>
                <a:tab pos="620713" algn="l"/>
              </a:tabLst>
              <a:defRPr/>
            </a:pPr>
            <a:r>
              <a:rPr lang="es-MX" sz="2400" dirty="0">
                <a:solidFill>
                  <a:srgbClr val="C00000"/>
                </a:solidFill>
                <a:latin typeface="Century Gothic" panose="020B0502020202020204" pitchFamily="34" charset="0"/>
                <a:cs typeface="Calibri" pitchFamily="34" charset="0"/>
              </a:rPr>
              <a:t>V. Resultados del Modelo</a:t>
            </a:r>
            <a:br>
              <a:rPr lang="es-MX" sz="2400" dirty="0">
                <a:solidFill>
                  <a:srgbClr val="C00000"/>
                </a:solidFill>
                <a:latin typeface="Century Gothic" panose="020B0502020202020204" pitchFamily="34" charset="0"/>
                <a:cs typeface="Calibri" pitchFamily="34" charset="0"/>
              </a:rPr>
            </a:br>
            <a:r>
              <a:rPr lang="es-MX" sz="1600" i="1" dirty="0">
                <a:solidFill>
                  <a:srgbClr val="C00000"/>
                </a:solidFill>
                <a:latin typeface="Century Gothic" panose="020B0502020202020204" pitchFamily="34" charset="0"/>
                <a:ea typeface="+mj-ea"/>
                <a:cs typeface="Calibri" pitchFamily="34" charset="0"/>
              </a:rPr>
              <a:t>Índice de resultado neto sobre cartera neta (RN/CN)</a:t>
            </a:r>
          </a:p>
        </p:txBody>
      </p:sp>
      <p:sp>
        <p:nvSpPr>
          <p:cNvPr id="4" name="Título 1"/>
          <p:cNvSpPr txBox="1">
            <a:spLocks/>
          </p:cNvSpPr>
          <p:nvPr/>
        </p:nvSpPr>
        <p:spPr>
          <a:xfrm>
            <a:off x="5430838" y="501650"/>
            <a:ext cx="1898650" cy="677863"/>
          </a:xfrm>
          <a:prstGeom prst="rect">
            <a:avLst/>
          </a:prstGeom>
        </p:spPr>
        <p:txBody>
          <a:bodyPr anchor="ctr"/>
          <a:lstStyle>
            <a:lvl1pPr algn="l" defTabSz="457200" rtl="0" eaLnBrk="1" latinLnBrk="0" hangingPunct="1">
              <a:spcBef>
                <a:spcPct val="0"/>
              </a:spcBef>
              <a:buNone/>
              <a:defRPr sz="2600" b="0" i="0" kern="1200">
                <a:solidFill>
                  <a:schemeClr val="bg1"/>
                </a:solidFill>
                <a:latin typeface="Myriad Pro Semibold"/>
                <a:ea typeface="+mj-ea"/>
                <a:cs typeface="Myriad Pro Semibold"/>
              </a:defRPr>
            </a:lvl1pPr>
          </a:lstStyle>
          <a:p>
            <a:pPr fontAlgn="auto">
              <a:spcAft>
                <a:spcPts val="0"/>
              </a:spcAft>
              <a:defRPr/>
            </a:pPr>
            <a:endParaRPr lang="es-ES" sz="1800" dirty="0">
              <a:solidFill>
                <a:prstClr val="white"/>
              </a:solidFill>
              <a:latin typeface="Century Gothic" panose="020B0502020202020204" pitchFamily="34" charset="0"/>
              <a:cs typeface="Calibri" pitchFamily="34" charset="0"/>
            </a:endParaRPr>
          </a:p>
        </p:txBody>
      </p:sp>
      <p:grpSp>
        <p:nvGrpSpPr>
          <p:cNvPr id="5" name="4 Grupo"/>
          <p:cNvGrpSpPr/>
          <p:nvPr/>
        </p:nvGrpSpPr>
        <p:grpSpPr>
          <a:xfrm>
            <a:off x="114300" y="2457362"/>
            <a:ext cx="8901113" cy="1699512"/>
            <a:chOff x="114300" y="2155627"/>
            <a:chExt cx="8901113" cy="1699512"/>
          </a:xfrm>
        </p:grpSpPr>
        <p:grpSp>
          <p:nvGrpSpPr>
            <p:cNvPr id="7174" name="4 Grupo"/>
            <p:cNvGrpSpPr>
              <a:grpSpLocks/>
            </p:cNvGrpSpPr>
            <p:nvPr/>
          </p:nvGrpSpPr>
          <p:grpSpPr bwMode="auto">
            <a:xfrm>
              <a:off x="114300" y="2155627"/>
              <a:ext cx="8901113" cy="1699512"/>
              <a:chOff x="115022" y="1693874"/>
              <a:chExt cx="8901112" cy="1699832"/>
            </a:xfrm>
          </p:grpSpPr>
          <p:grpSp>
            <p:nvGrpSpPr>
              <p:cNvPr id="7177" name="9 Grupo"/>
              <p:cNvGrpSpPr>
                <a:grpSpLocks/>
              </p:cNvGrpSpPr>
              <p:nvPr/>
            </p:nvGrpSpPr>
            <p:grpSpPr bwMode="auto">
              <a:xfrm>
                <a:off x="115022" y="1693874"/>
                <a:ext cx="5908517" cy="1591704"/>
                <a:chOff x="242888" y="2163762"/>
                <a:chExt cx="5908517" cy="1591704"/>
              </a:xfrm>
            </p:grpSpPr>
            <p:sp>
              <p:nvSpPr>
                <p:cNvPr id="13" name="12 Pentágono"/>
                <p:cNvSpPr/>
                <p:nvPr/>
              </p:nvSpPr>
              <p:spPr>
                <a:xfrm>
                  <a:off x="242888" y="2444737"/>
                  <a:ext cx="2441476" cy="1240064"/>
                </a:xfrm>
                <a:prstGeom prst="homePlate">
                  <a:avLst/>
                </a:prstGeom>
                <a:solidFill>
                  <a:srgbClr val="B00000"/>
                </a:solid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s-MX" sz="1400" dirty="0">
                      <a:solidFill>
                        <a:prstClr val="white"/>
                      </a:solidFill>
                      <a:latin typeface="Century Gothic" panose="020B0502020202020204" pitchFamily="34" charset="0"/>
                    </a:rPr>
                    <a:t>Índice de Resultado Neto sobre  Cartera Neta </a:t>
                  </a:r>
                </a:p>
                <a:p>
                  <a:pPr algn="ctr" fontAlgn="auto">
                    <a:spcBef>
                      <a:spcPts val="0"/>
                    </a:spcBef>
                    <a:spcAft>
                      <a:spcPts val="0"/>
                    </a:spcAft>
                    <a:defRPr/>
                  </a:pPr>
                  <a:r>
                    <a:rPr lang="es-MX" sz="1400" dirty="0">
                      <a:solidFill>
                        <a:prstClr val="white"/>
                      </a:solidFill>
                      <a:latin typeface="Century Gothic" panose="020B0502020202020204" pitchFamily="34" charset="0"/>
                    </a:rPr>
                    <a:t>RN/CN</a:t>
                  </a:r>
                </a:p>
              </p:txBody>
            </p:sp>
            <p:sp>
              <p:nvSpPr>
                <p:cNvPr id="7182" name="4 CuadroTexto"/>
                <p:cNvSpPr txBox="1">
                  <a:spLocks noChangeArrowheads="1"/>
                </p:cNvSpPr>
                <p:nvPr/>
              </p:nvSpPr>
              <p:spPr bwMode="auto">
                <a:xfrm>
                  <a:off x="2900388" y="2585694"/>
                  <a:ext cx="1786680" cy="1169772"/>
                </a:xfrm>
                <a:prstGeom prst="rect">
                  <a:avLst/>
                </a:prstGeom>
                <a:noFill/>
                <a:ln w="9525">
                  <a:solidFill>
                    <a:srgbClr val="C00000"/>
                  </a:solid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just" eaLnBrk="1" hangingPunct="1"/>
                  <a:r>
                    <a:rPr lang="es-MX" sz="1400" dirty="0">
                      <a:solidFill>
                        <a:prstClr val="black"/>
                      </a:solidFill>
                      <a:latin typeface="Century Gothic" panose="020B0502020202020204" pitchFamily="34" charset="0"/>
                    </a:rPr>
                    <a:t>Conocer la eficiencia en la administración de la cartera por cada Delegación</a:t>
                  </a:r>
                </a:p>
              </p:txBody>
            </p:sp>
            <p:sp>
              <p:nvSpPr>
                <p:cNvPr id="7183" name="2 Rectángulo"/>
                <p:cNvSpPr>
                  <a:spLocks noChangeArrowheads="1"/>
                </p:cNvSpPr>
                <p:nvPr/>
              </p:nvSpPr>
              <p:spPr bwMode="auto">
                <a:xfrm>
                  <a:off x="3143250" y="2163763"/>
                  <a:ext cx="1035861" cy="338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1600" b="1" u="sng" dirty="0">
                      <a:solidFill>
                        <a:prstClr val="black"/>
                      </a:solidFill>
                      <a:latin typeface="Century Gothic" panose="020B0502020202020204" pitchFamily="34" charset="0"/>
                    </a:rPr>
                    <a:t>Objetivo</a:t>
                  </a:r>
                  <a:endParaRPr lang="es-MX" sz="1400" b="1" u="sng" dirty="0">
                    <a:solidFill>
                      <a:prstClr val="black"/>
                    </a:solidFill>
                    <a:latin typeface="Century Gothic" panose="020B0502020202020204" pitchFamily="34" charset="0"/>
                  </a:endParaRPr>
                </a:p>
              </p:txBody>
            </p:sp>
            <p:sp>
              <p:nvSpPr>
                <p:cNvPr id="7184" name="15 Rectángulo"/>
                <p:cNvSpPr>
                  <a:spLocks noChangeArrowheads="1"/>
                </p:cNvSpPr>
                <p:nvPr/>
              </p:nvSpPr>
              <p:spPr bwMode="auto">
                <a:xfrm>
                  <a:off x="4998525" y="2163762"/>
                  <a:ext cx="1152880" cy="338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1600" b="1" u="sng" dirty="0">
                      <a:solidFill>
                        <a:prstClr val="black"/>
                      </a:solidFill>
                      <a:latin typeface="Century Gothic" panose="020B0502020202020204" pitchFamily="34" charset="0"/>
                    </a:rPr>
                    <a:t>Indicador</a:t>
                  </a:r>
                  <a:endParaRPr lang="es-MX" sz="1400" b="1" u="sng" dirty="0">
                    <a:solidFill>
                      <a:prstClr val="black"/>
                    </a:solidFill>
                    <a:latin typeface="Century Gothic" panose="020B0502020202020204" pitchFamily="34" charset="0"/>
                  </a:endParaRPr>
                </a:p>
              </p:txBody>
            </p:sp>
          </p:grpSp>
          <p:grpSp>
            <p:nvGrpSpPr>
              <p:cNvPr id="7178" name="2 Grupo"/>
              <p:cNvGrpSpPr>
                <a:grpSpLocks/>
              </p:cNvGrpSpPr>
              <p:nvPr/>
            </p:nvGrpSpPr>
            <p:grpSpPr bwMode="auto">
              <a:xfrm>
                <a:off x="6501534" y="1696357"/>
                <a:ext cx="2514600" cy="1697349"/>
                <a:chOff x="6501534" y="1696357"/>
                <a:chExt cx="2514600" cy="1697349"/>
              </a:xfrm>
            </p:grpSpPr>
            <p:sp>
              <p:nvSpPr>
                <p:cNvPr id="11" name="10 Cerrar llave"/>
                <p:cNvSpPr/>
                <p:nvPr/>
              </p:nvSpPr>
              <p:spPr>
                <a:xfrm>
                  <a:off x="6501534" y="1696357"/>
                  <a:ext cx="276225" cy="1697349"/>
                </a:xfrm>
                <a:prstGeom prst="rightBrace">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s-MX" dirty="0">
                    <a:solidFill>
                      <a:prstClr val="black"/>
                    </a:solidFill>
                    <a:latin typeface="Century Gothic" panose="020B0502020202020204" pitchFamily="34" charset="0"/>
                  </a:endParaRPr>
                </a:p>
              </p:txBody>
            </p:sp>
            <p:sp>
              <p:nvSpPr>
                <p:cNvPr id="12" name="12 CuadroTexto"/>
                <p:cNvSpPr txBox="1">
                  <a:spLocks noChangeArrowheads="1"/>
                </p:cNvSpPr>
                <p:nvPr/>
              </p:nvSpPr>
              <p:spPr bwMode="auto">
                <a:xfrm>
                  <a:off x="6925396" y="1924176"/>
                  <a:ext cx="2090738" cy="1169772"/>
                </a:xfrm>
                <a:prstGeom prst="rect">
                  <a:avLst/>
                </a:prstGeom>
                <a:noFill/>
                <a:ln w="9525">
                  <a:solidFill>
                    <a:srgbClr val="C00000"/>
                  </a:solidFill>
                  <a:prstDash val="sys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auto" hangingPunct="1">
                    <a:spcBef>
                      <a:spcPts val="0"/>
                    </a:spcBef>
                    <a:spcAft>
                      <a:spcPts val="0"/>
                    </a:spcAft>
                    <a:defRPr/>
                  </a:pPr>
                  <a:r>
                    <a:rPr lang="es-MX" sz="1400" dirty="0">
                      <a:solidFill>
                        <a:prstClr val="black"/>
                      </a:solidFill>
                      <a:latin typeface="Century Gothic" panose="020B0502020202020204" pitchFamily="34" charset="0"/>
                    </a:rPr>
                    <a:t>Este indicador permite medir la rentabilidad obtenida por la  administración de la cartera</a:t>
                  </a:r>
                </a:p>
              </p:txBody>
            </p:sp>
          </p:grpSp>
        </p:grpSp>
        <p:sp>
          <p:nvSpPr>
            <p:cNvPr id="7175" name="4 CuadroTexto"/>
            <p:cNvSpPr txBox="1">
              <a:spLocks noChangeArrowheads="1"/>
            </p:cNvSpPr>
            <p:nvPr/>
          </p:nvSpPr>
          <p:spPr bwMode="auto">
            <a:xfrm>
              <a:off x="4449736" y="2708386"/>
              <a:ext cx="22304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ysDash"/>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s-MX" sz="1400" u="sng" dirty="0">
                  <a:solidFill>
                    <a:prstClr val="black"/>
                  </a:solidFill>
                  <a:latin typeface="Century Gothic" panose="020B0502020202020204" pitchFamily="34" charset="0"/>
                </a:rPr>
                <a:t>Resultado Neto</a:t>
              </a:r>
            </a:p>
            <a:p>
              <a:pPr algn="ctr" eaLnBrk="1" hangingPunct="1"/>
              <a:r>
                <a:rPr lang="es-MX" sz="1400" dirty="0">
                  <a:solidFill>
                    <a:prstClr val="black"/>
                  </a:solidFill>
                  <a:latin typeface="Century Gothic" panose="020B0502020202020204" pitchFamily="34" charset="0"/>
                </a:rPr>
                <a:t>Cartera Neta</a:t>
              </a:r>
              <a:endParaRPr lang="es-MX" sz="1400" baseline="30000" dirty="0">
                <a:solidFill>
                  <a:prstClr val="black"/>
                </a:solidFill>
                <a:latin typeface="Century Gothic" panose="020B0502020202020204" pitchFamily="34" charset="0"/>
              </a:endParaRPr>
            </a:p>
          </p:txBody>
        </p:sp>
      </p:grpSp>
      <p:sp>
        <p:nvSpPr>
          <p:cNvPr id="7176" name="20 Rectángulo"/>
          <p:cNvSpPr>
            <a:spLocks noChangeArrowheads="1"/>
          </p:cNvSpPr>
          <p:nvPr/>
        </p:nvSpPr>
        <p:spPr bwMode="auto">
          <a:xfrm>
            <a:off x="103188" y="1436057"/>
            <a:ext cx="8610600" cy="107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p>
            <a:pPr marL="285750" indent="-285750" algn="just">
              <a:buFont typeface="Arial" pitchFamily="34" charset="0"/>
              <a:buChar char="•"/>
            </a:pPr>
            <a:r>
              <a:rPr lang="es-MX" sz="1600" dirty="0">
                <a:solidFill>
                  <a:prstClr val="black"/>
                </a:solidFill>
                <a:latin typeface="Century Gothic" panose="020B0502020202020204" pitchFamily="34" charset="0"/>
              </a:rPr>
              <a:t>El índice de resultado neto sobre cartera neta permite medir la rentabilidad de eficiencia en la administración de la cartera respecto su resultado; a mayor índice, mejor uso de los activos totales para generar resultado neto positivo</a:t>
            </a:r>
          </a:p>
          <a:p>
            <a:pPr marL="285750" indent="-285750" algn="just">
              <a:buFont typeface="Arial" pitchFamily="34" charset="0"/>
              <a:buChar char="•"/>
            </a:pPr>
            <a:endParaRPr lang="es-MX" sz="1600" dirty="0">
              <a:solidFill>
                <a:prstClr val="black"/>
              </a:solidFill>
              <a:latin typeface="Century Gothic" panose="020B0502020202020204" pitchFamily="34" charset="0"/>
            </a:endParaRPr>
          </a:p>
        </p:txBody>
      </p:sp>
      <p:sp>
        <p:nvSpPr>
          <p:cNvPr id="3" name="2 Marcador de número de diapositiva"/>
          <p:cNvSpPr>
            <a:spLocks noGrp="1"/>
          </p:cNvSpPr>
          <p:nvPr>
            <p:ph type="sldNum" sz="quarter" idx="12"/>
          </p:nvPr>
        </p:nvSpPr>
        <p:spPr>
          <a:xfrm>
            <a:off x="6924675" y="6542088"/>
            <a:ext cx="2133600" cy="365125"/>
          </a:xfrm>
        </p:spPr>
        <p:txBody>
          <a:bodyPr/>
          <a:lstStyle/>
          <a:p>
            <a:pPr>
              <a:defRPr/>
            </a:pPr>
            <a:fld id="{1FA0F373-F618-431F-B00F-720E748D1491}" type="slidenum">
              <a:rPr lang="es-ES" smtClean="0">
                <a:latin typeface="Century Gothic" panose="020B0502020202020204" pitchFamily="34" charset="0"/>
              </a:rPr>
              <a:pPr>
                <a:defRPr/>
              </a:pPr>
              <a:t>11</a:t>
            </a:fld>
            <a:endParaRPr lang="es-ES" dirty="0">
              <a:latin typeface="Century Gothic" panose="020B0502020202020204" pitchFamily="34" charset="0"/>
            </a:endParaRPr>
          </a:p>
        </p:txBody>
      </p:sp>
      <p:pic>
        <p:nvPicPr>
          <p:cNvPr id="7193" name="Imagen 7192">
            <a:extLst>
              <a:ext uri="{FF2B5EF4-FFF2-40B4-BE49-F238E27FC236}">
                <a16:creationId xmlns:a16="http://schemas.microsoft.com/office/drawing/2014/main" xmlns="" id="{F57DA34F-A811-4E88-8C7F-321F6542A42D}"/>
              </a:ext>
            </a:extLst>
          </p:cNvPr>
          <p:cNvPicPr>
            <a:picLocks noChangeAspect="1"/>
          </p:cNvPicPr>
          <p:nvPr/>
        </p:nvPicPr>
        <p:blipFill>
          <a:blip r:embed="rId2"/>
          <a:stretch>
            <a:fillRect/>
          </a:stretch>
        </p:blipFill>
        <p:spPr>
          <a:xfrm>
            <a:off x="2577893" y="5049810"/>
            <a:ext cx="3922920" cy="1020221"/>
          </a:xfrm>
          <a:prstGeom prst="rect">
            <a:avLst/>
          </a:prstGeom>
        </p:spPr>
      </p:pic>
    </p:spTree>
    <p:extLst>
      <p:ext uri="{BB962C8B-B14F-4D97-AF65-F5344CB8AC3E}">
        <p14:creationId xmlns:p14="http://schemas.microsoft.com/office/powerpoint/2010/main" val="3050022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5 Rectángulo"/>
          <p:cNvSpPr>
            <a:spLocks noChangeArrowheads="1"/>
          </p:cNvSpPr>
          <p:nvPr/>
        </p:nvSpPr>
        <p:spPr bwMode="auto">
          <a:xfrm>
            <a:off x="323850" y="1570038"/>
            <a:ext cx="6909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s-MX" altLang="es-MX" sz="1400" b="1" u="sng">
                <a:solidFill>
                  <a:srgbClr val="000000"/>
                </a:solidFill>
                <a:latin typeface="Century Gothic" panose="020B0502020202020204" pitchFamily="34" charset="0"/>
              </a:rPr>
              <a:t>Acciones de mejora del Índice de Resultado Neto sobre Cartera Neta RN/CN</a:t>
            </a:r>
          </a:p>
        </p:txBody>
      </p:sp>
      <p:sp>
        <p:nvSpPr>
          <p:cNvPr id="17" name="20 Rectángulo"/>
          <p:cNvSpPr>
            <a:spLocks noChangeArrowheads="1"/>
          </p:cNvSpPr>
          <p:nvPr/>
        </p:nvSpPr>
        <p:spPr bwMode="auto">
          <a:xfrm>
            <a:off x="209550" y="2082800"/>
            <a:ext cx="8610600" cy="4293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p>
            <a:pPr algn="just">
              <a:defRPr/>
            </a:pPr>
            <a:r>
              <a:rPr lang="es-MX" sz="1400" dirty="0">
                <a:solidFill>
                  <a:prstClr val="black"/>
                </a:solidFill>
                <a:latin typeface="Century Gothic" panose="020B0502020202020204" pitchFamily="34" charset="0"/>
              </a:rPr>
              <a:t>Para mejorar este indicador es necesario contar con un mayor resultado (mayores ingresos y menores gastos)</a:t>
            </a:r>
          </a:p>
          <a:p>
            <a:pPr algn="just">
              <a:defRPr/>
            </a:pPr>
            <a:endParaRPr lang="es-MX" sz="1400" dirty="0">
              <a:solidFill>
                <a:prstClr val="black"/>
              </a:solidFill>
              <a:latin typeface="Century Gothic" panose="020B0502020202020204" pitchFamily="34" charset="0"/>
            </a:endParaRPr>
          </a:p>
          <a:p>
            <a:pPr algn="just">
              <a:defRPr/>
            </a:pPr>
            <a:r>
              <a:rPr lang="es-MX" sz="1400" b="1" dirty="0">
                <a:solidFill>
                  <a:prstClr val="black"/>
                </a:solidFill>
                <a:latin typeface="Century Gothic" panose="020B0502020202020204" pitchFamily="34" charset="0"/>
              </a:rPr>
              <a:t>Incrementar los ingresos y disminuir los gastos</a:t>
            </a:r>
          </a:p>
          <a:p>
            <a:pPr algn="just">
              <a:defRPr/>
            </a:pPr>
            <a:endParaRPr lang="es-MX" sz="1400" dirty="0">
              <a:solidFill>
                <a:prstClr val="black"/>
              </a:solidFill>
              <a:latin typeface="Century Gothic" panose="020B0502020202020204" pitchFamily="34" charset="0"/>
            </a:endParaRPr>
          </a:p>
          <a:p>
            <a:pPr marL="285750" indent="-285750" algn="just">
              <a:buFont typeface="Arial" pitchFamily="34" charset="0"/>
              <a:buChar char="•"/>
              <a:defRPr/>
            </a:pPr>
            <a:r>
              <a:rPr lang="es-MX" sz="1400" dirty="0">
                <a:solidFill>
                  <a:prstClr val="black"/>
                </a:solidFill>
                <a:latin typeface="Century Gothic" panose="020B0502020202020204" pitchFamily="34" charset="0"/>
              </a:rPr>
              <a:t>Al contar con un saldo mayor cartera vigente (cartera sana originada), se lograrán obtener mayores ingresos por intereses e indexación y menor gastos por reservas (riesgo crédito y de extensión)</a:t>
            </a:r>
          </a:p>
          <a:p>
            <a:pPr marL="285750" indent="-285750" algn="just">
              <a:buFont typeface="Arial" pitchFamily="34" charset="0"/>
              <a:buChar char="•"/>
              <a:defRPr/>
            </a:pPr>
            <a:endParaRPr lang="es-MX" sz="700" dirty="0">
              <a:solidFill>
                <a:prstClr val="black"/>
              </a:solidFill>
              <a:latin typeface="Century Gothic" panose="020B0502020202020204" pitchFamily="34" charset="0"/>
            </a:endParaRPr>
          </a:p>
          <a:p>
            <a:pPr marL="285750" indent="-285750" algn="just">
              <a:buFont typeface="Arial" pitchFamily="34" charset="0"/>
              <a:buChar char="•"/>
              <a:defRPr/>
            </a:pPr>
            <a:r>
              <a:rPr lang="es-MX" sz="1400" dirty="0">
                <a:solidFill>
                  <a:prstClr val="black"/>
                </a:solidFill>
                <a:latin typeface="Century Gothic" panose="020B0502020202020204" pitchFamily="34" charset="0"/>
              </a:rPr>
              <a:t>Mayores ingresos por recuperación de cartera segregada (al recuperar viviendas y no desplazar el inventario se genera un mayor gasto por el deterioro que se debe reservar)</a:t>
            </a:r>
          </a:p>
          <a:p>
            <a:pPr marL="285750" indent="-285750" algn="just">
              <a:buFont typeface="Arial" pitchFamily="34" charset="0"/>
              <a:buChar char="•"/>
              <a:defRPr/>
            </a:pPr>
            <a:endParaRPr lang="es-MX" sz="700" dirty="0">
              <a:solidFill>
                <a:prstClr val="black"/>
              </a:solidFill>
              <a:latin typeface="Century Gothic" panose="020B0502020202020204" pitchFamily="34" charset="0"/>
            </a:endParaRPr>
          </a:p>
          <a:p>
            <a:pPr marL="285750" indent="-285750" algn="just">
              <a:buFont typeface="Arial" pitchFamily="34" charset="0"/>
              <a:buChar char="•"/>
              <a:defRPr/>
            </a:pPr>
            <a:r>
              <a:rPr lang="es-MX" sz="1400" dirty="0">
                <a:solidFill>
                  <a:prstClr val="black"/>
                </a:solidFill>
                <a:latin typeface="Century Gothic" panose="020B0502020202020204" pitchFamily="34" charset="0"/>
              </a:rPr>
              <a:t>Menor gasto en el ejercicio del GAOV</a:t>
            </a:r>
          </a:p>
          <a:p>
            <a:pPr marL="285750" indent="-285750" algn="just">
              <a:buFont typeface="Arial" pitchFamily="34" charset="0"/>
              <a:buChar char="•"/>
              <a:defRPr/>
            </a:pPr>
            <a:endParaRPr lang="es-MX" sz="700" dirty="0">
              <a:solidFill>
                <a:prstClr val="black"/>
              </a:solidFill>
              <a:latin typeface="Century Gothic" panose="020B0502020202020204" pitchFamily="34" charset="0"/>
            </a:endParaRPr>
          </a:p>
          <a:p>
            <a:pPr marL="285750" indent="-285750" algn="just">
              <a:buFont typeface="Arial" pitchFamily="34" charset="0"/>
              <a:buChar char="•"/>
              <a:defRPr/>
            </a:pPr>
            <a:r>
              <a:rPr lang="es-MX" sz="1400" dirty="0">
                <a:solidFill>
                  <a:prstClr val="black"/>
                </a:solidFill>
                <a:latin typeface="Century Gothic" panose="020B0502020202020204" pitchFamily="34" charset="0"/>
              </a:rPr>
              <a:t>Mayores ingresos por la actualización y los recargos derivados de la recuperación del rezago de la cuenta fiscal por cobrar, menor gasto al constituir las reservas por incobrabilidad de la citada cuenta fiscal por cobrar (recuperación oportuna y cobranza del rezago)</a:t>
            </a:r>
          </a:p>
          <a:p>
            <a:pPr marL="285750" indent="-285750" algn="just">
              <a:buFont typeface="Arial" pitchFamily="34" charset="0"/>
              <a:buChar char="•"/>
              <a:defRPr/>
            </a:pPr>
            <a:endParaRPr lang="es-MX" sz="700" dirty="0">
              <a:solidFill>
                <a:prstClr val="black"/>
              </a:solidFill>
              <a:latin typeface="Century Gothic" panose="020B0502020202020204" pitchFamily="34" charset="0"/>
            </a:endParaRPr>
          </a:p>
          <a:p>
            <a:pPr marL="285750" indent="-285750" algn="just">
              <a:buFont typeface="Arial" pitchFamily="34" charset="0"/>
              <a:buChar char="•"/>
              <a:defRPr/>
            </a:pPr>
            <a:r>
              <a:rPr lang="es-MX" sz="1400" dirty="0">
                <a:solidFill>
                  <a:prstClr val="black"/>
                </a:solidFill>
                <a:latin typeface="Century Gothic" panose="020B0502020202020204" pitchFamily="34" charset="0"/>
              </a:rPr>
              <a:t>Menor gasto en las estimaciones por incobrabilidad de los deudores diversos al disminuir el saldo y la antigüedad de estos</a:t>
            </a:r>
          </a:p>
          <a:p>
            <a:pPr marL="285750" indent="-285750" algn="just">
              <a:buFont typeface="Arial" pitchFamily="34" charset="0"/>
              <a:buChar char="•"/>
              <a:defRPr/>
            </a:pPr>
            <a:endParaRPr lang="es-MX" sz="1400" dirty="0">
              <a:solidFill>
                <a:prstClr val="black"/>
              </a:solidFill>
              <a:latin typeface="Century Gothic" panose="020B0502020202020204" pitchFamily="34" charset="0"/>
            </a:endParaRPr>
          </a:p>
        </p:txBody>
      </p:sp>
      <p:sp>
        <p:nvSpPr>
          <p:cNvPr id="6" name="1 Título"/>
          <p:cNvSpPr>
            <a:spLocks noGrp="1"/>
          </p:cNvSpPr>
          <p:nvPr>
            <p:ph type="title"/>
          </p:nvPr>
        </p:nvSpPr>
        <p:spPr>
          <a:xfrm>
            <a:off x="79375" y="241300"/>
            <a:ext cx="6961188" cy="677863"/>
          </a:xfrm>
        </p:spPr>
        <p:txBody>
          <a:bodyPr rtlCol="0">
            <a:noAutofit/>
          </a:bodyPr>
          <a:lstStyle/>
          <a:p>
            <a:pPr fontAlgn="auto">
              <a:spcAft>
                <a:spcPts val="0"/>
              </a:spcAft>
              <a:tabLst>
                <a:tab pos="620713" algn="l"/>
              </a:tabLst>
              <a:defRPr/>
            </a:pPr>
            <a:r>
              <a:rPr lang="es-MX" sz="2400" dirty="0">
                <a:solidFill>
                  <a:srgbClr val="C00000"/>
                </a:solidFill>
                <a:latin typeface="Century Gothic" panose="020B0502020202020204" pitchFamily="34" charset="0"/>
                <a:cs typeface="Calibri" pitchFamily="34" charset="0"/>
              </a:rPr>
              <a:t>V. Resultados del Modelo</a:t>
            </a:r>
            <a:br>
              <a:rPr lang="es-MX" sz="2400" dirty="0">
                <a:solidFill>
                  <a:srgbClr val="C00000"/>
                </a:solidFill>
                <a:latin typeface="Century Gothic" panose="020B0502020202020204" pitchFamily="34" charset="0"/>
                <a:cs typeface="Calibri" pitchFamily="34" charset="0"/>
              </a:rPr>
            </a:br>
            <a:r>
              <a:rPr lang="es-MX" sz="1600" i="1" dirty="0">
                <a:solidFill>
                  <a:srgbClr val="C00000"/>
                </a:solidFill>
                <a:latin typeface="Century Gothic" panose="020B0502020202020204" pitchFamily="34" charset="0"/>
                <a:ea typeface="+mj-ea"/>
                <a:cs typeface="Calibri" pitchFamily="34" charset="0"/>
              </a:rPr>
              <a:t>Índice de resultado neto sobre cartera neta (RN/CN)</a:t>
            </a:r>
          </a:p>
        </p:txBody>
      </p:sp>
    </p:spTree>
    <p:extLst>
      <p:ext uri="{BB962C8B-B14F-4D97-AF65-F5344CB8AC3E}">
        <p14:creationId xmlns:p14="http://schemas.microsoft.com/office/powerpoint/2010/main" val="2708648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9375" y="241300"/>
            <a:ext cx="6961188" cy="677863"/>
          </a:xfrm>
        </p:spPr>
        <p:txBody>
          <a:bodyPr rtlCol="0">
            <a:noAutofit/>
          </a:bodyPr>
          <a:lstStyle/>
          <a:p>
            <a:pPr fontAlgn="auto">
              <a:spcAft>
                <a:spcPts val="0"/>
              </a:spcAft>
              <a:tabLst>
                <a:tab pos="620713" algn="l"/>
              </a:tabLst>
              <a:defRPr/>
            </a:pPr>
            <a:r>
              <a:rPr lang="es-MX" sz="2400" dirty="0">
                <a:solidFill>
                  <a:srgbClr val="C00000"/>
                </a:solidFill>
                <a:latin typeface="Century Gothic" panose="020B0502020202020204" pitchFamily="34" charset="0"/>
                <a:cs typeface="Calibri" pitchFamily="34" charset="0"/>
              </a:rPr>
              <a:t>V. Resultados del Modelo</a:t>
            </a:r>
            <a:br>
              <a:rPr lang="es-MX" sz="2400" dirty="0">
                <a:solidFill>
                  <a:srgbClr val="C00000"/>
                </a:solidFill>
                <a:latin typeface="Century Gothic" panose="020B0502020202020204" pitchFamily="34" charset="0"/>
                <a:cs typeface="Calibri" pitchFamily="34" charset="0"/>
              </a:rPr>
            </a:br>
            <a:r>
              <a:rPr lang="es-MX" sz="1600" i="1" dirty="0">
                <a:solidFill>
                  <a:srgbClr val="C00000"/>
                </a:solidFill>
                <a:latin typeface="Century Gothic" panose="020B0502020202020204" pitchFamily="34" charset="0"/>
                <a:ea typeface="+mj-ea"/>
                <a:cs typeface="Calibri" pitchFamily="34" charset="0"/>
              </a:rPr>
              <a:t>Índice de eficiencia del GAOV para Delegaciones </a:t>
            </a:r>
          </a:p>
        </p:txBody>
      </p:sp>
      <p:sp>
        <p:nvSpPr>
          <p:cNvPr id="4" name="Título 1"/>
          <p:cNvSpPr txBox="1">
            <a:spLocks/>
          </p:cNvSpPr>
          <p:nvPr/>
        </p:nvSpPr>
        <p:spPr>
          <a:xfrm>
            <a:off x="5430838" y="501650"/>
            <a:ext cx="1898650" cy="677863"/>
          </a:xfrm>
          <a:prstGeom prst="rect">
            <a:avLst/>
          </a:prstGeom>
        </p:spPr>
        <p:txBody>
          <a:bodyPr anchor="ctr"/>
          <a:lstStyle>
            <a:lvl1pPr algn="l" defTabSz="457200" rtl="0" eaLnBrk="1" latinLnBrk="0" hangingPunct="1">
              <a:spcBef>
                <a:spcPct val="0"/>
              </a:spcBef>
              <a:buNone/>
              <a:defRPr sz="2600" b="0" i="0" kern="1200">
                <a:solidFill>
                  <a:schemeClr val="bg1"/>
                </a:solidFill>
                <a:latin typeface="Myriad Pro Semibold"/>
                <a:ea typeface="+mj-ea"/>
                <a:cs typeface="Myriad Pro Semibold"/>
              </a:defRPr>
            </a:lvl1pPr>
          </a:lstStyle>
          <a:p>
            <a:pPr fontAlgn="auto">
              <a:spcAft>
                <a:spcPts val="0"/>
              </a:spcAft>
              <a:defRPr/>
            </a:pPr>
            <a:endParaRPr lang="es-ES" sz="1800" dirty="0">
              <a:solidFill>
                <a:prstClr val="white"/>
              </a:solidFill>
              <a:latin typeface="Century Gothic" panose="020B0502020202020204" pitchFamily="34" charset="0"/>
              <a:cs typeface="Calibri" pitchFamily="34" charset="0"/>
            </a:endParaRPr>
          </a:p>
        </p:txBody>
      </p:sp>
      <p:grpSp>
        <p:nvGrpSpPr>
          <p:cNvPr id="7174" name="4 Grupo"/>
          <p:cNvGrpSpPr>
            <a:grpSpLocks/>
          </p:cNvGrpSpPr>
          <p:nvPr/>
        </p:nvGrpSpPr>
        <p:grpSpPr bwMode="auto">
          <a:xfrm>
            <a:off x="114300" y="2516405"/>
            <a:ext cx="8901113" cy="1711695"/>
            <a:chOff x="115022" y="1693874"/>
            <a:chExt cx="8901112" cy="1712017"/>
          </a:xfrm>
        </p:grpSpPr>
        <p:grpSp>
          <p:nvGrpSpPr>
            <p:cNvPr id="7177" name="9 Grupo"/>
            <p:cNvGrpSpPr>
              <a:grpSpLocks/>
            </p:cNvGrpSpPr>
            <p:nvPr/>
          </p:nvGrpSpPr>
          <p:grpSpPr bwMode="auto">
            <a:xfrm>
              <a:off x="115022" y="1693874"/>
              <a:ext cx="5908517" cy="1447873"/>
              <a:chOff x="242888" y="2163762"/>
              <a:chExt cx="5908517" cy="1447873"/>
            </a:xfrm>
          </p:grpSpPr>
          <p:sp>
            <p:nvSpPr>
              <p:cNvPr id="13" name="12 Pentágono"/>
              <p:cNvSpPr/>
              <p:nvPr/>
            </p:nvSpPr>
            <p:spPr>
              <a:xfrm>
                <a:off x="242888" y="2371571"/>
                <a:ext cx="2214563" cy="1240064"/>
              </a:xfrm>
              <a:prstGeom prst="homePlate">
                <a:avLst/>
              </a:prstGeom>
              <a:solidFill>
                <a:srgbClr val="B00000"/>
              </a:solid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s-MX" sz="1400" dirty="0">
                    <a:solidFill>
                      <a:prstClr val="white"/>
                    </a:solidFill>
                    <a:latin typeface="Century Gothic" panose="020B0502020202020204" pitchFamily="34" charset="0"/>
                  </a:rPr>
                  <a:t>Indicador de Eficiencia del GAOV en  Delegaciones</a:t>
                </a:r>
              </a:p>
            </p:txBody>
          </p:sp>
          <p:sp>
            <p:nvSpPr>
              <p:cNvPr id="7182" name="4 CuadroTexto"/>
              <p:cNvSpPr txBox="1">
                <a:spLocks noChangeArrowheads="1"/>
              </p:cNvSpPr>
              <p:nvPr/>
            </p:nvSpPr>
            <p:spPr bwMode="auto">
              <a:xfrm>
                <a:off x="2783385" y="2658359"/>
                <a:ext cx="1754320" cy="738800"/>
              </a:xfrm>
              <a:prstGeom prst="rect">
                <a:avLst/>
              </a:prstGeom>
              <a:noFill/>
              <a:ln w="9525">
                <a:solidFill>
                  <a:srgbClr val="C00000"/>
                </a:solidFill>
                <a:prstDash val="sys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just" eaLnBrk="1" hangingPunct="1"/>
                <a:r>
                  <a:rPr lang="es-MX" sz="1400" dirty="0">
                    <a:solidFill>
                      <a:prstClr val="black"/>
                    </a:solidFill>
                    <a:latin typeface="Century Gothic" panose="020B0502020202020204" pitchFamily="34" charset="0"/>
                  </a:rPr>
                  <a:t>Conocer el índice de eficiencia de las Delegaciones</a:t>
                </a:r>
              </a:p>
            </p:txBody>
          </p:sp>
          <p:sp>
            <p:nvSpPr>
              <p:cNvPr id="7183" name="2 Rectángulo"/>
              <p:cNvSpPr>
                <a:spLocks noChangeArrowheads="1"/>
              </p:cNvSpPr>
              <p:nvPr/>
            </p:nvSpPr>
            <p:spPr bwMode="auto">
              <a:xfrm>
                <a:off x="3143250" y="2163763"/>
                <a:ext cx="1035861" cy="338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1600" b="1" u="sng" dirty="0">
                    <a:solidFill>
                      <a:prstClr val="black"/>
                    </a:solidFill>
                    <a:latin typeface="Century Gothic" panose="020B0502020202020204" pitchFamily="34" charset="0"/>
                  </a:rPr>
                  <a:t>Objetivo</a:t>
                </a:r>
                <a:endParaRPr lang="es-MX" sz="1400" b="1" u="sng" dirty="0">
                  <a:solidFill>
                    <a:prstClr val="black"/>
                  </a:solidFill>
                  <a:latin typeface="Century Gothic" panose="020B0502020202020204" pitchFamily="34" charset="0"/>
                </a:endParaRPr>
              </a:p>
            </p:txBody>
          </p:sp>
          <p:sp>
            <p:nvSpPr>
              <p:cNvPr id="7184" name="15 Rectángulo"/>
              <p:cNvSpPr>
                <a:spLocks noChangeArrowheads="1"/>
              </p:cNvSpPr>
              <p:nvPr/>
            </p:nvSpPr>
            <p:spPr bwMode="auto">
              <a:xfrm>
                <a:off x="4998525" y="2163762"/>
                <a:ext cx="1152880" cy="338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1600" b="1" u="sng" dirty="0">
                    <a:solidFill>
                      <a:prstClr val="black"/>
                    </a:solidFill>
                    <a:latin typeface="Century Gothic" panose="020B0502020202020204" pitchFamily="34" charset="0"/>
                  </a:rPr>
                  <a:t>Indicador</a:t>
                </a:r>
                <a:endParaRPr lang="es-MX" sz="1400" b="1" u="sng" dirty="0">
                  <a:solidFill>
                    <a:prstClr val="black"/>
                  </a:solidFill>
                  <a:latin typeface="Century Gothic" panose="020B0502020202020204" pitchFamily="34" charset="0"/>
                </a:endParaRPr>
              </a:p>
            </p:txBody>
          </p:sp>
        </p:grpSp>
        <p:grpSp>
          <p:nvGrpSpPr>
            <p:cNvPr id="7178" name="2 Grupo"/>
            <p:cNvGrpSpPr>
              <a:grpSpLocks/>
            </p:cNvGrpSpPr>
            <p:nvPr/>
          </p:nvGrpSpPr>
          <p:grpSpPr bwMode="auto">
            <a:xfrm>
              <a:off x="6501534" y="1708542"/>
              <a:ext cx="2514600" cy="1697349"/>
              <a:chOff x="6501534" y="1708542"/>
              <a:chExt cx="2514600" cy="1697349"/>
            </a:xfrm>
          </p:grpSpPr>
          <p:sp>
            <p:nvSpPr>
              <p:cNvPr id="11" name="10 Cerrar llave"/>
              <p:cNvSpPr/>
              <p:nvPr/>
            </p:nvSpPr>
            <p:spPr>
              <a:xfrm>
                <a:off x="6501534" y="1708542"/>
                <a:ext cx="276225" cy="1697349"/>
              </a:xfrm>
              <a:prstGeom prst="rightBrace">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s-MX" dirty="0">
                  <a:solidFill>
                    <a:prstClr val="black"/>
                  </a:solidFill>
                  <a:latin typeface="Century Gothic" panose="020B0502020202020204" pitchFamily="34" charset="0"/>
                </a:endParaRPr>
              </a:p>
            </p:txBody>
          </p:sp>
          <p:sp>
            <p:nvSpPr>
              <p:cNvPr id="12" name="12 CuadroTexto"/>
              <p:cNvSpPr txBox="1">
                <a:spLocks noChangeArrowheads="1"/>
              </p:cNvSpPr>
              <p:nvPr/>
            </p:nvSpPr>
            <p:spPr bwMode="auto">
              <a:xfrm>
                <a:off x="6925396" y="1728888"/>
                <a:ext cx="2090738" cy="1600741"/>
              </a:xfrm>
              <a:prstGeom prst="rect">
                <a:avLst/>
              </a:prstGeom>
              <a:noFill/>
              <a:ln w="9525">
                <a:solidFill>
                  <a:srgbClr val="C00000"/>
                </a:solidFill>
                <a:prstDash val="sys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auto" hangingPunct="1">
                  <a:spcBef>
                    <a:spcPts val="0"/>
                  </a:spcBef>
                  <a:spcAft>
                    <a:spcPts val="0"/>
                  </a:spcAft>
                  <a:defRPr/>
                </a:pPr>
                <a:r>
                  <a:rPr lang="es-MX" sz="1400" dirty="0">
                    <a:solidFill>
                      <a:prstClr val="black"/>
                    </a:solidFill>
                    <a:latin typeface="Century Gothic" panose="020B0502020202020204" pitchFamily="34" charset="0"/>
                  </a:rPr>
                  <a:t>Este indicador permite medir el desempeño financiero del gasto de las Delegaciones respecto de su principal activo</a:t>
                </a:r>
              </a:p>
            </p:txBody>
          </p:sp>
        </p:grpSp>
      </p:grpSp>
      <p:sp>
        <p:nvSpPr>
          <p:cNvPr id="7175" name="4 CuadroTexto"/>
          <p:cNvSpPr txBox="1">
            <a:spLocks noChangeArrowheads="1"/>
          </p:cNvSpPr>
          <p:nvPr/>
        </p:nvSpPr>
        <p:spPr bwMode="auto">
          <a:xfrm>
            <a:off x="4408488" y="3114756"/>
            <a:ext cx="22304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ysDash"/>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s-MX" sz="1400" u="sng" dirty="0">
                <a:solidFill>
                  <a:prstClr val="black"/>
                </a:solidFill>
                <a:latin typeface="Century Gothic" panose="020B0502020202020204" pitchFamily="34" charset="0"/>
              </a:rPr>
              <a:t>GAOV por Delegación_</a:t>
            </a:r>
            <a:r>
              <a:rPr lang="es-MX" sz="1400" b="1" dirty="0">
                <a:solidFill>
                  <a:prstClr val="black"/>
                </a:solidFill>
                <a:latin typeface="Century Gothic" panose="020B0502020202020204" pitchFamily="34" charset="0"/>
              </a:rPr>
              <a:t/>
            </a:r>
            <a:br>
              <a:rPr lang="es-MX" sz="1400" b="1" dirty="0">
                <a:solidFill>
                  <a:prstClr val="black"/>
                </a:solidFill>
                <a:latin typeface="Century Gothic" panose="020B0502020202020204" pitchFamily="34" charset="0"/>
              </a:rPr>
            </a:br>
            <a:r>
              <a:rPr lang="es-MX" sz="1400" dirty="0">
                <a:solidFill>
                  <a:prstClr val="black"/>
                </a:solidFill>
                <a:latin typeface="Century Gothic" panose="020B0502020202020204" pitchFamily="34" charset="0"/>
              </a:rPr>
              <a:t>Cartera neta</a:t>
            </a:r>
            <a:endParaRPr lang="es-MX" sz="1400" baseline="30000" dirty="0">
              <a:solidFill>
                <a:prstClr val="black"/>
              </a:solidFill>
              <a:latin typeface="Century Gothic" panose="020B0502020202020204" pitchFamily="34" charset="0"/>
            </a:endParaRPr>
          </a:p>
        </p:txBody>
      </p:sp>
      <p:sp>
        <p:nvSpPr>
          <p:cNvPr id="7176" name="20 Rectángulo"/>
          <p:cNvSpPr>
            <a:spLocks noChangeArrowheads="1"/>
          </p:cNvSpPr>
          <p:nvPr/>
        </p:nvSpPr>
        <p:spPr bwMode="auto">
          <a:xfrm>
            <a:off x="114300" y="1403138"/>
            <a:ext cx="8610600" cy="107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p>
            <a:pPr marL="285750" indent="-285750" algn="just">
              <a:buFont typeface="Arial" pitchFamily="34" charset="0"/>
              <a:buChar char="•"/>
            </a:pPr>
            <a:r>
              <a:rPr lang="es-MX" sz="1600" dirty="0">
                <a:solidFill>
                  <a:prstClr val="black"/>
                </a:solidFill>
                <a:latin typeface="Century Gothic" panose="020B0502020202020204" pitchFamily="34" charset="0"/>
              </a:rPr>
              <a:t>El indicador de eficiencia del gasto permite conocer la rentabilidad de cada una de las Delegaciones ya que refleja la relación que existe entre su GAOV y su Cartera neta; entre menor sea el valor del indicador mayor será su eficiencia en el gasto</a:t>
            </a:r>
          </a:p>
        </p:txBody>
      </p:sp>
      <p:sp>
        <p:nvSpPr>
          <p:cNvPr id="3" name="2 Marcador de número de diapositiva"/>
          <p:cNvSpPr>
            <a:spLocks noGrp="1"/>
          </p:cNvSpPr>
          <p:nvPr>
            <p:ph type="sldNum" sz="quarter" idx="12"/>
          </p:nvPr>
        </p:nvSpPr>
        <p:spPr>
          <a:xfrm>
            <a:off x="6924675" y="6542088"/>
            <a:ext cx="2133600" cy="365125"/>
          </a:xfrm>
        </p:spPr>
        <p:txBody>
          <a:bodyPr/>
          <a:lstStyle/>
          <a:p>
            <a:pPr>
              <a:defRPr/>
            </a:pPr>
            <a:fld id="{1FA0F373-F618-431F-B00F-720E748D1491}" type="slidenum">
              <a:rPr lang="es-ES" smtClean="0">
                <a:latin typeface="Century Gothic" panose="020B0502020202020204" pitchFamily="34" charset="0"/>
              </a:rPr>
              <a:pPr>
                <a:defRPr/>
              </a:pPr>
              <a:t>13</a:t>
            </a:fld>
            <a:endParaRPr lang="es-ES" dirty="0">
              <a:latin typeface="Century Gothic" panose="020B0502020202020204" pitchFamily="34" charset="0"/>
            </a:endParaRPr>
          </a:p>
        </p:txBody>
      </p:sp>
      <p:pic>
        <p:nvPicPr>
          <p:cNvPr id="7" name="Imagen 6">
            <a:extLst>
              <a:ext uri="{FF2B5EF4-FFF2-40B4-BE49-F238E27FC236}">
                <a16:creationId xmlns:a16="http://schemas.microsoft.com/office/drawing/2014/main" xmlns="" id="{45C2E680-9B4D-4D39-98BC-9DAE883FA559}"/>
              </a:ext>
            </a:extLst>
          </p:cNvPr>
          <p:cNvPicPr>
            <a:picLocks noChangeAspect="1"/>
          </p:cNvPicPr>
          <p:nvPr/>
        </p:nvPicPr>
        <p:blipFill>
          <a:blip r:embed="rId2"/>
          <a:stretch>
            <a:fillRect/>
          </a:stretch>
        </p:blipFill>
        <p:spPr>
          <a:xfrm>
            <a:off x="2328863" y="4786583"/>
            <a:ext cx="3935777" cy="1023565"/>
          </a:xfrm>
          <a:prstGeom prst="rect">
            <a:avLst/>
          </a:prstGeom>
        </p:spPr>
      </p:pic>
    </p:spTree>
    <p:extLst>
      <p:ext uri="{BB962C8B-B14F-4D97-AF65-F5344CB8AC3E}">
        <p14:creationId xmlns:p14="http://schemas.microsoft.com/office/powerpoint/2010/main" val="2311638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5 Rectángulo"/>
          <p:cNvSpPr>
            <a:spLocks noChangeArrowheads="1"/>
          </p:cNvSpPr>
          <p:nvPr/>
        </p:nvSpPr>
        <p:spPr bwMode="auto">
          <a:xfrm>
            <a:off x="179388" y="1644650"/>
            <a:ext cx="6280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s-MX" altLang="es-MX" sz="1400" b="1" u="sng">
                <a:solidFill>
                  <a:srgbClr val="000000"/>
                </a:solidFill>
                <a:latin typeface="Century Gothic" panose="020B0502020202020204" pitchFamily="34" charset="0"/>
              </a:rPr>
              <a:t>Acciones de mejora del indicador de eficiencia del GAOV GAOV/CN</a:t>
            </a:r>
          </a:p>
        </p:txBody>
      </p:sp>
      <p:sp>
        <p:nvSpPr>
          <p:cNvPr id="17" name="20 Rectángulo"/>
          <p:cNvSpPr>
            <a:spLocks noChangeArrowheads="1"/>
          </p:cNvSpPr>
          <p:nvPr/>
        </p:nvSpPr>
        <p:spPr bwMode="auto">
          <a:xfrm>
            <a:off x="282575" y="2074863"/>
            <a:ext cx="8610600" cy="1492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p>
            <a:pPr algn="just">
              <a:defRPr/>
            </a:pPr>
            <a:r>
              <a:rPr lang="es-MX" sz="1400" dirty="0">
                <a:solidFill>
                  <a:prstClr val="black"/>
                </a:solidFill>
                <a:latin typeface="Century Gothic" panose="020B0502020202020204" pitchFamily="34" charset="0"/>
              </a:rPr>
              <a:t>Para mejorar este indicador es necesario contar con un menor gasto y una mayor cartera neta</a:t>
            </a:r>
          </a:p>
          <a:p>
            <a:pPr algn="just">
              <a:defRPr/>
            </a:pPr>
            <a:endParaRPr lang="es-MX" sz="1400" dirty="0">
              <a:solidFill>
                <a:prstClr val="black"/>
              </a:solidFill>
              <a:latin typeface="Century Gothic" panose="020B0502020202020204" pitchFamily="34" charset="0"/>
            </a:endParaRPr>
          </a:p>
          <a:p>
            <a:pPr marL="285750" indent="-285750" algn="just">
              <a:buFont typeface="Arial" pitchFamily="34" charset="0"/>
              <a:buChar char="•"/>
              <a:defRPr/>
            </a:pPr>
            <a:r>
              <a:rPr lang="es-MX" sz="1400" dirty="0">
                <a:solidFill>
                  <a:prstClr val="black"/>
                </a:solidFill>
                <a:latin typeface="Century Gothic" panose="020B0502020202020204" pitchFamily="34" charset="0"/>
              </a:rPr>
              <a:t>Disminuir el GAOV mediante la administración eficiente del mismo</a:t>
            </a:r>
          </a:p>
          <a:p>
            <a:pPr marL="285750" indent="-285750" algn="just">
              <a:buFont typeface="Arial" pitchFamily="34" charset="0"/>
              <a:buChar char="•"/>
              <a:defRPr/>
            </a:pPr>
            <a:endParaRPr lang="es-MX" sz="700" dirty="0">
              <a:solidFill>
                <a:prstClr val="black"/>
              </a:solidFill>
              <a:latin typeface="Century Gothic" panose="020B0502020202020204" pitchFamily="34" charset="0"/>
            </a:endParaRPr>
          </a:p>
          <a:p>
            <a:pPr marL="285750" indent="-285750" algn="just">
              <a:buFont typeface="Arial" pitchFamily="34" charset="0"/>
              <a:buChar char="•"/>
              <a:defRPr/>
            </a:pPr>
            <a:r>
              <a:rPr lang="es-MX" sz="1400" dirty="0">
                <a:solidFill>
                  <a:prstClr val="black"/>
                </a:solidFill>
                <a:latin typeface="Century Gothic" panose="020B0502020202020204" pitchFamily="34" charset="0"/>
              </a:rPr>
              <a:t>Contar con un mayor volumen de cartera sana y un menor nivel de reservas</a:t>
            </a:r>
          </a:p>
          <a:p>
            <a:pPr marL="285750" indent="-285750" algn="just">
              <a:buFont typeface="Arial" pitchFamily="34" charset="0"/>
              <a:buChar char="•"/>
              <a:defRPr/>
            </a:pPr>
            <a:endParaRPr lang="es-MX" sz="1400" dirty="0">
              <a:solidFill>
                <a:prstClr val="black"/>
              </a:solidFill>
              <a:latin typeface="Century Gothic" panose="020B0502020202020204" pitchFamily="34" charset="0"/>
            </a:endParaRPr>
          </a:p>
          <a:p>
            <a:pPr marL="285750" indent="-285750" algn="just">
              <a:buFont typeface="Arial" pitchFamily="34" charset="0"/>
              <a:buChar char="•"/>
              <a:defRPr/>
            </a:pPr>
            <a:endParaRPr lang="es-MX" sz="1400" dirty="0">
              <a:solidFill>
                <a:prstClr val="black"/>
              </a:solidFill>
              <a:latin typeface="Century Gothic" panose="020B0502020202020204" pitchFamily="34" charset="0"/>
            </a:endParaRPr>
          </a:p>
        </p:txBody>
      </p:sp>
      <p:sp>
        <p:nvSpPr>
          <p:cNvPr id="6" name="1 Título"/>
          <p:cNvSpPr>
            <a:spLocks noGrp="1"/>
          </p:cNvSpPr>
          <p:nvPr>
            <p:ph type="title"/>
          </p:nvPr>
        </p:nvSpPr>
        <p:spPr>
          <a:xfrm>
            <a:off x="79375" y="241300"/>
            <a:ext cx="6961188" cy="677863"/>
          </a:xfrm>
        </p:spPr>
        <p:txBody>
          <a:bodyPr rtlCol="0">
            <a:noAutofit/>
          </a:bodyPr>
          <a:lstStyle/>
          <a:p>
            <a:pPr fontAlgn="auto">
              <a:spcAft>
                <a:spcPts val="0"/>
              </a:spcAft>
              <a:tabLst>
                <a:tab pos="620713" algn="l"/>
              </a:tabLst>
              <a:defRPr/>
            </a:pPr>
            <a:r>
              <a:rPr lang="es-MX" sz="2400" dirty="0">
                <a:solidFill>
                  <a:srgbClr val="C00000"/>
                </a:solidFill>
                <a:latin typeface="Century Gothic" panose="020B0502020202020204" pitchFamily="34" charset="0"/>
                <a:cs typeface="Calibri" pitchFamily="34" charset="0"/>
              </a:rPr>
              <a:t>V. Resultados del Modelo</a:t>
            </a:r>
            <a:br>
              <a:rPr lang="es-MX" sz="2400" dirty="0">
                <a:solidFill>
                  <a:srgbClr val="C00000"/>
                </a:solidFill>
                <a:latin typeface="Century Gothic" panose="020B0502020202020204" pitchFamily="34" charset="0"/>
                <a:cs typeface="Calibri" pitchFamily="34" charset="0"/>
              </a:rPr>
            </a:br>
            <a:r>
              <a:rPr lang="es-MX" sz="1600" i="1" dirty="0">
                <a:solidFill>
                  <a:srgbClr val="C00000"/>
                </a:solidFill>
                <a:latin typeface="Century Gothic" panose="020B0502020202020204" pitchFamily="34" charset="0"/>
                <a:ea typeface="+mj-ea"/>
                <a:cs typeface="Calibri" pitchFamily="34" charset="0"/>
              </a:rPr>
              <a:t>Índice de eficiencia del GAOV para Delegaciones </a:t>
            </a:r>
          </a:p>
        </p:txBody>
      </p:sp>
    </p:spTree>
    <p:extLst>
      <p:ext uri="{BB962C8B-B14F-4D97-AF65-F5344CB8AC3E}">
        <p14:creationId xmlns:p14="http://schemas.microsoft.com/office/powerpoint/2010/main" val="450299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9375" y="241300"/>
            <a:ext cx="6961188" cy="677863"/>
          </a:xfrm>
        </p:spPr>
        <p:txBody>
          <a:bodyPr rtlCol="0">
            <a:noAutofit/>
          </a:bodyPr>
          <a:lstStyle/>
          <a:p>
            <a:pPr fontAlgn="auto">
              <a:spcAft>
                <a:spcPts val="0"/>
              </a:spcAft>
              <a:tabLst>
                <a:tab pos="620713" algn="l"/>
              </a:tabLst>
              <a:defRPr/>
            </a:pPr>
            <a:r>
              <a:rPr lang="es-MX" sz="2400" dirty="0">
                <a:solidFill>
                  <a:srgbClr val="C00000"/>
                </a:solidFill>
                <a:latin typeface="Century Gothic" panose="020B0502020202020204" pitchFamily="34" charset="0"/>
                <a:cs typeface="Calibri" pitchFamily="34" charset="0"/>
              </a:rPr>
              <a:t>V. Resultados del Modelo</a:t>
            </a:r>
            <a:br>
              <a:rPr lang="es-MX" sz="2400" dirty="0">
                <a:solidFill>
                  <a:srgbClr val="C00000"/>
                </a:solidFill>
                <a:latin typeface="Century Gothic" panose="020B0502020202020204" pitchFamily="34" charset="0"/>
                <a:cs typeface="Calibri" pitchFamily="34" charset="0"/>
              </a:rPr>
            </a:br>
            <a:r>
              <a:rPr lang="es-MX" sz="1600" i="1" dirty="0">
                <a:solidFill>
                  <a:srgbClr val="C00000"/>
                </a:solidFill>
                <a:latin typeface="Century Gothic" panose="020B0502020202020204" pitchFamily="34" charset="0"/>
                <a:ea typeface="+mj-ea"/>
                <a:cs typeface="Calibri" pitchFamily="34" charset="0"/>
              </a:rPr>
              <a:t>Índice de eficacia del GAOV para Delegaciones </a:t>
            </a:r>
          </a:p>
        </p:txBody>
      </p:sp>
      <p:sp>
        <p:nvSpPr>
          <p:cNvPr id="4" name="Título 1"/>
          <p:cNvSpPr txBox="1">
            <a:spLocks/>
          </p:cNvSpPr>
          <p:nvPr/>
        </p:nvSpPr>
        <p:spPr>
          <a:xfrm>
            <a:off x="5430838" y="501650"/>
            <a:ext cx="1898650" cy="677863"/>
          </a:xfrm>
          <a:prstGeom prst="rect">
            <a:avLst/>
          </a:prstGeom>
        </p:spPr>
        <p:txBody>
          <a:bodyPr anchor="ctr"/>
          <a:lstStyle>
            <a:lvl1pPr algn="l" defTabSz="457200" rtl="0" eaLnBrk="1" latinLnBrk="0" hangingPunct="1">
              <a:spcBef>
                <a:spcPct val="0"/>
              </a:spcBef>
              <a:buNone/>
              <a:defRPr sz="2600" b="0" i="0" kern="1200">
                <a:solidFill>
                  <a:schemeClr val="bg1"/>
                </a:solidFill>
                <a:latin typeface="Myriad Pro Semibold"/>
                <a:ea typeface="+mj-ea"/>
                <a:cs typeface="Myriad Pro Semibold"/>
              </a:defRPr>
            </a:lvl1pPr>
          </a:lstStyle>
          <a:p>
            <a:pPr fontAlgn="auto">
              <a:spcAft>
                <a:spcPts val="0"/>
              </a:spcAft>
              <a:defRPr/>
            </a:pPr>
            <a:endParaRPr lang="es-ES" sz="1800" dirty="0">
              <a:solidFill>
                <a:prstClr val="white"/>
              </a:solidFill>
              <a:latin typeface="Century Gothic" panose="020B0502020202020204" pitchFamily="34" charset="0"/>
              <a:cs typeface="Calibri" pitchFamily="34" charset="0"/>
            </a:endParaRPr>
          </a:p>
        </p:txBody>
      </p:sp>
      <p:sp>
        <p:nvSpPr>
          <p:cNvPr id="7176" name="20 Rectángulo"/>
          <p:cNvSpPr>
            <a:spLocks noChangeArrowheads="1"/>
          </p:cNvSpPr>
          <p:nvPr/>
        </p:nvSpPr>
        <p:spPr bwMode="auto">
          <a:xfrm>
            <a:off x="103188" y="1422523"/>
            <a:ext cx="8610600" cy="107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p>
            <a:pPr marL="285750" indent="-285750" algn="just">
              <a:buFont typeface="Arial" pitchFamily="34" charset="0"/>
              <a:buChar char="•"/>
            </a:pPr>
            <a:r>
              <a:rPr lang="es-MX" sz="1600" dirty="0">
                <a:solidFill>
                  <a:prstClr val="black"/>
                </a:solidFill>
                <a:latin typeface="Century Gothic" panose="020B0502020202020204" pitchFamily="34" charset="0"/>
              </a:rPr>
              <a:t>El indicador de eficacia del gasto permite conocer la rentabilidad de cada una de las Delegaciones ya que refleja la relación que existe entre su GAOV y sus activos productivos; entre menor sea el valor del indicador mayor será su eficacia en el gasto</a:t>
            </a:r>
          </a:p>
        </p:txBody>
      </p:sp>
      <p:sp>
        <p:nvSpPr>
          <p:cNvPr id="3" name="2 Marcador de número de diapositiva"/>
          <p:cNvSpPr>
            <a:spLocks noGrp="1"/>
          </p:cNvSpPr>
          <p:nvPr>
            <p:ph type="sldNum" sz="quarter" idx="12"/>
          </p:nvPr>
        </p:nvSpPr>
        <p:spPr>
          <a:xfrm>
            <a:off x="6924675" y="6542088"/>
            <a:ext cx="2133600" cy="365125"/>
          </a:xfrm>
        </p:spPr>
        <p:txBody>
          <a:bodyPr/>
          <a:lstStyle/>
          <a:p>
            <a:pPr>
              <a:defRPr/>
            </a:pPr>
            <a:fld id="{1FA0F373-F618-431F-B00F-720E748D1491}" type="slidenum">
              <a:rPr lang="es-ES" smtClean="0">
                <a:latin typeface="Century Gothic" panose="020B0502020202020204" pitchFamily="34" charset="0"/>
              </a:rPr>
              <a:pPr>
                <a:defRPr/>
              </a:pPr>
              <a:t>15</a:t>
            </a:fld>
            <a:endParaRPr lang="es-ES" dirty="0">
              <a:latin typeface="Century Gothic" panose="020B0502020202020204" pitchFamily="34" charset="0"/>
            </a:endParaRPr>
          </a:p>
        </p:txBody>
      </p:sp>
      <p:grpSp>
        <p:nvGrpSpPr>
          <p:cNvPr id="5" name="4 Grupo"/>
          <p:cNvGrpSpPr/>
          <p:nvPr/>
        </p:nvGrpSpPr>
        <p:grpSpPr>
          <a:xfrm>
            <a:off x="114300" y="2466906"/>
            <a:ext cx="8901113" cy="2462213"/>
            <a:chOff x="114300" y="2466906"/>
            <a:chExt cx="8901113" cy="2462213"/>
          </a:xfrm>
        </p:grpSpPr>
        <p:grpSp>
          <p:nvGrpSpPr>
            <p:cNvPr id="7174" name="4 Grupo"/>
            <p:cNvGrpSpPr>
              <a:grpSpLocks/>
            </p:cNvGrpSpPr>
            <p:nvPr/>
          </p:nvGrpSpPr>
          <p:grpSpPr bwMode="auto">
            <a:xfrm>
              <a:off x="114300" y="2466906"/>
              <a:ext cx="8901113" cy="2462213"/>
              <a:chOff x="115022" y="1606029"/>
              <a:chExt cx="8901112" cy="2462679"/>
            </a:xfrm>
          </p:grpSpPr>
          <p:grpSp>
            <p:nvGrpSpPr>
              <p:cNvPr id="7177" name="9 Grupo"/>
              <p:cNvGrpSpPr>
                <a:grpSpLocks/>
              </p:cNvGrpSpPr>
              <p:nvPr/>
            </p:nvGrpSpPr>
            <p:grpSpPr bwMode="auto">
              <a:xfrm>
                <a:off x="115022" y="1693874"/>
                <a:ext cx="5908517" cy="1447873"/>
                <a:chOff x="242888" y="2163762"/>
                <a:chExt cx="5908517" cy="1447873"/>
              </a:xfrm>
            </p:grpSpPr>
            <p:sp>
              <p:nvSpPr>
                <p:cNvPr id="13" name="12 Pentágono"/>
                <p:cNvSpPr/>
                <p:nvPr/>
              </p:nvSpPr>
              <p:spPr>
                <a:xfrm>
                  <a:off x="242888" y="2371571"/>
                  <a:ext cx="2214563" cy="1240064"/>
                </a:xfrm>
                <a:prstGeom prst="homePlate">
                  <a:avLst/>
                </a:prstGeom>
                <a:solidFill>
                  <a:srgbClr val="B00000"/>
                </a:solid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s-MX" sz="1400" dirty="0">
                      <a:solidFill>
                        <a:prstClr val="white"/>
                      </a:solidFill>
                      <a:latin typeface="Century Gothic" panose="020B0502020202020204" pitchFamily="34" charset="0"/>
                    </a:rPr>
                    <a:t>Indicador de Eficacia del GAOV en  Delegaciones</a:t>
                  </a:r>
                </a:p>
              </p:txBody>
            </p:sp>
            <p:sp>
              <p:nvSpPr>
                <p:cNvPr id="7182" name="4 CuadroTexto"/>
                <p:cNvSpPr txBox="1">
                  <a:spLocks noChangeArrowheads="1"/>
                </p:cNvSpPr>
                <p:nvPr/>
              </p:nvSpPr>
              <p:spPr bwMode="auto">
                <a:xfrm>
                  <a:off x="2783385" y="2658359"/>
                  <a:ext cx="1754320" cy="738800"/>
                </a:xfrm>
                <a:prstGeom prst="rect">
                  <a:avLst/>
                </a:prstGeom>
                <a:noFill/>
                <a:ln w="9525">
                  <a:solidFill>
                    <a:srgbClr val="C00000"/>
                  </a:solidFill>
                  <a:prstDash val="sys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just" eaLnBrk="1" hangingPunct="1"/>
                  <a:r>
                    <a:rPr lang="es-MX" sz="1400" dirty="0">
                      <a:solidFill>
                        <a:prstClr val="black"/>
                      </a:solidFill>
                      <a:latin typeface="Century Gothic" panose="020B0502020202020204" pitchFamily="34" charset="0"/>
                    </a:rPr>
                    <a:t>Conocer el índice de eficacia de las Delegaciones</a:t>
                  </a:r>
                </a:p>
              </p:txBody>
            </p:sp>
            <p:sp>
              <p:nvSpPr>
                <p:cNvPr id="7183" name="2 Rectángulo"/>
                <p:cNvSpPr>
                  <a:spLocks noChangeArrowheads="1"/>
                </p:cNvSpPr>
                <p:nvPr/>
              </p:nvSpPr>
              <p:spPr bwMode="auto">
                <a:xfrm>
                  <a:off x="3143250" y="2163763"/>
                  <a:ext cx="1035861" cy="338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1600" b="1" u="sng" dirty="0">
                      <a:solidFill>
                        <a:prstClr val="black"/>
                      </a:solidFill>
                      <a:latin typeface="Century Gothic" panose="020B0502020202020204" pitchFamily="34" charset="0"/>
                    </a:rPr>
                    <a:t>Objetivo</a:t>
                  </a:r>
                  <a:endParaRPr lang="es-MX" sz="1400" b="1" u="sng" dirty="0">
                    <a:solidFill>
                      <a:prstClr val="black"/>
                    </a:solidFill>
                    <a:latin typeface="Century Gothic" panose="020B0502020202020204" pitchFamily="34" charset="0"/>
                  </a:endParaRPr>
                </a:p>
              </p:txBody>
            </p:sp>
            <p:sp>
              <p:nvSpPr>
                <p:cNvPr id="7184" name="15 Rectángulo"/>
                <p:cNvSpPr>
                  <a:spLocks noChangeArrowheads="1"/>
                </p:cNvSpPr>
                <p:nvPr/>
              </p:nvSpPr>
              <p:spPr bwMode="auto">
                <a:xfrm>
                  <a:off x="4998525" y="2163762"/>
                  <a:ext cx="1152880" cy="338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MX" sz="1600" b="1" u="sng" dirty="0">
                      <a:solidFill>
                        <a:prstClr val="black"/>
                      </a:solidFill>
                      <a:latin typeface="Century Gothic" panose="020B0502020202020204" pitchFamily="34" charset="0"/>
                    </a:rPr>
                    <a:t>Indicador</a:t>
                  </a:r>
                  <a:endParaRPr lang="es-MX" sz="1400" b="1" u="sng" dirty="0">
                    <a:solidFill>
                      <a:prstClr val="black"/>
                    </a:solidFill>
                    <a:latin typeface="Century Gothic" panose="020B0502020202020204" pitchFamily="34" charset="0"/>
                  </a:endParaRPr>
                </a:p>
              </p:txBody>
            </p:sp>
          </p:grpSp>
          <p:grpSp>
            <p:nvGrpSpPr>
              <p:cNvPr id="7178" name="2 Grupo"/>
              <p:cNvGrpSpPr>
                <a:grpSpLocks/>
              </p:cNvGrpSpPr>
              <p:nvPr/>
            </p:nvGrpSpPr>
            <p:grpSpPr bwMode="auto">
              <a:xfrm>
                <a:off x="6501534" y="1606029"/>
                <a:ext cx="2514600" cy="2462679"/>
                <a:chOff x="6501534" y="1606029"/>
                <a:chExt cx="2514600" cy="2462679"/>
              </a:xfrm>
            </p:grpSpPr>
            <p:sp>
              <p:nvSpPr>
                <p:cNvPr id="11" name="10 Cerrar llave"/>
                <p:cNvSpPr/>
                <p:nvPr/>
              </p:nvSpPr>
              <p:spPr>
                <a:xfrm>
                  <a:off x="6501534" y="1708542"/>
                  <a:ext cx="276225" cy="1697349"/>
                </a:xfrm>
                <a:prstGeom prst="rightBrace">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s-MX" dirty="0">
                    <a:solidFill>
                      <a:prstClr val="black"/>
                    </a:solidFill>
                    <a:latin typeface="Century Gothic" panose="020B0502020202020204" pitchFamily="34" charset="0"/>
                  </a:endParaRPr>
                </a:p>
              </p:txBody>
            </p:sp>
            <p:sp>
              <p:nvSpPr>
                <p:cNvPr id="12" name="12 CuadroTexto"/>
                <p:cNvSpPr txBox="1">
                  <a:spLocks noChangeArrowheads="1"/>
                </p:cNvSpPr>
                <p:nvPr/>
              </p:nvSpPr>
              <p:spPr bwMode="auto">
                <a:xfrm>
                  <a:off x="6925396" y="1606029"/>
                  <a:ext cx="2090738" cy="2462679"/>
                </a:xfrm>
                <a:prstGeom prst="rect">
                  <a:avLst/>
                </a:prstGeom>
                <a:noFill/>
                <a:ln w="9525">
                  <a:solidFill>
                    <a:srgbClr val="C00000"/>
                  </a:solidFill>
                  <a:prstDash val="sys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auto" hangingPunct="1">
                    <a:spcBef>
                      <a:spcPts val="0"/>
                    </a:spcBef>
                    <a:spcAft>
                      <a:spcPts val="0"/>
                    </a:spcAft>
                    <a:defRPr/>
                  </a:pPr>
                  <a:r>
                    <a:rPr lang="es-MX" sz="1400" dirty="0">
                      <a:solidFill>
                        <a:prstClr val="black"/>
                      </a:solidFill>
                      <a:latin typeface="Century Gothic" panose="020B0502020202020204" pitchFamily="34" charset="0"/>
                    </a:rPr>
                    <a:t>Este indicador permite medir el desempeño financiero del gasto de las Delegaciones respecto de sus activos productivos (Disponibilidades, inversiones en valores y derechos fiduciarios)</a:t>
                  </a:r>
                </a:p>
              </p:txBody>
            </p:sp>
          </p:grpSp>
        </p:grpSp>
        <p:sp>
          <p:nvSpPr>
            <p:cNvPr id="7175" name="4 CuadroTexto"/>
            <p:cNvSpPr txBox="1">
              <a:spLocks noChangeArrowheads="1"/>
            </p:cNvSpPr>
            <p:nvPr/>
          </p:nvSpPr>
          <p:spPr bwMode="auto">
            <a:xfrm>
              <a:off x="4408488" y="3131055"/>
              <a:ext cx="22304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ysDash"/>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s-MX" sz="1400" u="sng" dirty="0">
                  <a:solidFill>
                    <a:prstClr val="black"/>
                  </a:solidFill>
                  <a:latin typeface="Century Gothic" panose="020B0502020202020204" pitchFamily="34" charset="0"/>
                </a:rPr>
                <a:t>GAOV por Delegación_</a:t>
              </a:r>
              <a:r>
                <a:rPr lang="es-MX" sz="1400" b="1" dirty="0">
                  <a:solidFill>
                    <a:prstClr val="black"/>
                  </a:solidFill>
                  <a:latin typeface="Century Gothic" panose="020B0502020202020204" pitchFamily="34" charset="0"/>
                </a:rPr>
                <a:t/>
              </a:r>
              <a:br>
                <a:rPr lang="es-MX" sz="1400" b="1" dirty="0">
                  <a:solidFill>
                    <a:prstClr val="black"/>
                  </a:solidFill>
                  <a:latin typeface="Century Gothic" panose="020B0502020202020204" pitchFamily="34" charset="0"/>
                </a:rPr>
              </a:br>
              <a:r>
                <a:rPr lang="es-MX" sz="1400" dirty="0">
                  <a:solidFill>
                    <a:prstClr val="black"/>
                  </a:solidFill>
                  <a:latin typeface="Century Gothic" panose="020B0502020202020204" pitchFamily="34" charset="0"/>
                </a:rPr>
                <a:t>Activos productivos</a:t>
              </a:r>
              <a:r>
                <a:rPr lang="es-MX" sz="1400" baseline="30000" dirty="0">
                  <a:solidFill>
                    <a:prstClr val="black"/>
                  </a:solidFill>
                  <a:latin typeface="Century Gothic" panose="020B0502020202020204" pitchFamily="34" charset="0"/>
                </a:rPr>
                <a:t>*</a:t>
              </a:r>
            </a:p>
          </p:txBody>
        </p:sp>
        <p:sp>
          <p:nvSpPr>
            <p:cNvPr id="17" name="16 Rectángulo"/>
            <p:cNvSpPr/>
            <p:nvPr/>
          </p:nvSpPr>
          <p:spPr>
            <a:xfrm>
              <a:off x="1966368" y="3907382"/>
              <a:ext cx="4413796" cy="379591"/>
            </a:xfrm>
            <a:prstGeom prst="rect">
              <a:avLst/>
            </a:prstGeom>
          </p:spPr>
          <p:txBody>
            <a:bodyPr wrap="square">
              <a:spAutoFit/>
            </a:bodyPr>
            <a:lstStyle/>
            <a:p>
              <a:r>
                <a:rPr lang="es-MX" sz="1400" baseline="30000" dirty="0">
                  <a:latin typeface="Century Gothic" panose="020B0502020202020204" pitchFamily="34" charset="0"/>
                </a:rPr>
                <a:t>*Es la suma de la cartera neta, las disponibilidades e inversiones y los derechos fiduciarios</a:t>
              </a:r>
            </a:p>
          </p:txBody>
        </p:sp>
      </p:grpSp>
      <p:pic>
        <p:nvPicPr>
          <p:cNvPr id="6" name="Imagen 5">
            <a:extLst>
              <a:ext uri="{FF2B5EF4-FFF2-40B4-BE49-F238E27FC236}">
                <a16:creationId xmlns:a16="http://schemas.microsoft.com/office/drawing/2014/main" xmlns="" id="{6B0A0692-662F-4F8D-8DD1-645BE0AF0707}"/>
              </a:ext>
            </a:extLst>
          </p:cNvPr>
          <p:cNvPicPr>
            <a:picLocks noChangeAspect="1"/>
          </p:cNvPicPr>
          <p:nvPr/>
        </p:nvPicPr>
        <p:blipFill>
          <a:blip r:embed="rId2"/>
          <a:stretch>
            <a:fillRect/>
          </a:stretch>
        </p:blipFill>
        <p:spPr>
          <a:xfrm>
            <a:off x="2486976" y="5277372"/>
            <a:ext cx="4013837" cy="1043866"/>
          </a:xfrm>
          <a:prstGeom prst="rect">
            <a:avLst/>
          </a:prstGeom>
        </p:spPr>
      </p:pic>
    </p:spTree>
    <p:extLst>
      <p:ext uri="{BB962C8B-B14F-4D97-AF65-F5344CB8AC3E}">
        <p14:creationId xmlns:p14="http://schemas.microsoft.com/office/powerpoint/2010/main" val="1026528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5 Rectángulo"/>
          <p:cNvSpPr>
            <a:spLocks noChangeArrowheads="1"/>
          </p:cNvSpPr>
          <p:nvPr/>
        </p:nvSpPr>
        <p:spPr bwMode="auto">
          <a:xfrm>
            <a:off x="282575" y="1554163"/>
            <a:ext cx="60949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s-MX" altLang="es-MX" sz="1400" b="1" u="sng">
                <a:solidFill>
                  <a:srgbClr val="000000"/>
                </a:solidFill>
                <a:latin typeface="Century Gothic" panose="020B0502020202020204" pitchFamily="34" charset="0"/>
              </a:rPr>
              <a:t>Acciones de mejora del indicador de eficacia del GAOV GAOV/AP</a:t>
            </a:r>
          </a:p>
        </p:txBody>
      </p:sp>
      <p:sp>
        <p:nvSpPr>
          <p:cNvPr id="8" name="20 Rectángulo"/>
          <p:cNvSpPr>
            <a:spLocks noChangeArrowheads="1"/>
          </p:cNvSpPr>
          <p:nvPr/>
        </p:nvSpPr>
        <p:spPr bwMode="auto">
          <a:xfrm>
            <a:off x="282575" y="2238375"/>
            <a:ext cx="8610600" cy="170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p>
            <a:pPr algn="just">
              <a:defRPr/>
            </a:pPr>
            <a:r>
              <a:rPr lang="es-MX" sz="1400" dirty="0">
                <a:solidFill>
                  <a:prstClr val="black"/>
                </a:solidFill>
                <a:latin typeface="Century Gothic" panose="020B0502020202020204" pitchFamily="34" charset="0"/>
              </a:rPr>
              <a:t>Para mejorar este indicador es necesario contar con un menor gasto y una mayor volumen de activos productivos (disponible e inversiones + cartera neta + derechos fiduciarios) </a:t>
            </a:r>
          </a:p>
          <a:p>
            <a:pPr algn="just">
              <a:defRPr/>
            </a:pPr>
            <a:endParaRPr lang="es-MX" sz="1400" dirty="0">
              <a:solidFill>
                <a:prstClr val="black"/>
              </a:solidFill>
              <a:latin typeface="Century Gothic" panose="020B0502020202020204" pitchFamily="34" charset="0"/>
            </a:endParaRPr>
          </a:p>
          <a:p>
            <a:pPr marL="285750" indent="-285750" algn="just">
              <a:buFont typeface="Arial" pitchFamily="34" charset="0"/>
              <a:buChar char="•"/>
              <a:defRPr/>
            </a:pPr>
            <a:r>
              <a:rPr lang="es-MX" sz="1400" dirty="0">
                <a:solidFill>
                  <a:prstClr val="black"/>
                </a:solidFill>
                <a:latin typeface="Century Gothic" panose="020B0502020202020204" pitchFamily="34" charset="0"/>
              </a:rPr>
              <a:t>Eficiente gestión del GAOV</a:t>
            </a:r>
          </a:p>
          <a:p>
            <a:pPr marL="285750" indent="-285750" algn="just">
              <a:buFont typeface="Arial" pitchFamily="34" charset="0"/>
              <a:buChar char="•"/>
              <a:defRPr/>
            </a:pPr>
            <a:endParaRPr lang="es-MX" sz="700" dirty="0">
              <a:solidFill>
                <a:prstClr val="black"/>
              </a:solidFill>
              <a:latin typeface="Century Gothic" panose="020B0502020202020204" pitchFamily="34" charset="0"/>
            </a:endParaRPr>
          </a:p>
          <a:p>
            <a:pPr marL="285750" indent="-285750" algn="just">
              <a:buFont typeface="Arial" pitchFamily="34" charset="0"/>
              <a:buChar char="•"/>
              <a:defRPr/>
            </a:pPr>
            <a:r>
              <a:rPr lang="es-MX" sz="1400" dirty="0">
                <a:solidFill>
                  <a:prstClr val="black"/>
                </a:solidFill>
                <a:latin typeface="Century Gothic" panose="020B0502020202020204" pitchFamily="34" charset="0"/>
              </a:rPr>
              <a:t>Mantener una cartera sana evitando el incremento de las reservas</a:t>
            </a:r>
          </a:p>
          <a:p>
            <a:pPr marL="285750" indent="-285750" algn="just">
              <a:buFont typeface="Arial" pitchFamily="34" charset="0"/>
              <a:buChar char="•"/>
              <a:defRPr/>
            </a:pPr>
            <a:endParaRPr lang="es-MX" sz="1400" dirty="0">
              <a:solidFill>
                <a:prstClr val="black"/>
              </a:solidFill>
              <a:latin typeface="Century Gothic" panose="020B0502020202020204" pitchFamily="34" charset="0"/>
            </a:endParaRPr>
          </a:p>
          <a:p>
            <a:pPr marL="285750" indent="-285750" algn="just">
              <a:buFont typeface="Arial" pitchFamily="34" charset="0"/>
              <a:buChar char="•"/>
              <a:defRPr/>
            </a:pPr>
            <a:endParaRPr lang="es-MX" sz="1400" dirty="0">
              <a:solidFill>
                <a:prstClr val="black"/>
              </a:solidFill>
              <a:latin typeface="Century Gothic" panose="020B0502020202020204" pitchFamily="34" charset="0"/>
            </a:endParaRPr>
          </a:p>
        </p:txBody>
      </p:sp>
      <p:sp>
        <p:nvSpPr>
          <p:cNvPr id="6" name="1 Título"/>
          <p:cNvSpPr>
            <a:spLocks noGrp="1"/>
          </p:cNvSpPr>
          <p:nvPr>
            <p:ph type="title"/>
          </p:nvPr>
        </p:nvSpPr>
        <p:spPr>
          <a:xfrm>
            <a:off x="79375" y="241300"/>
            <a:ext cx="6961188" cy="677863"/>
          </a:xfrm>
        </p:spPr>
        <p:txBody>
          <a:bodyPr rtlCol="0">
            <a:noAutofit/>
          </a:bodyPr>
          <a:lstStyle/>
          <a:p>
            <a:pPr fontAlgn="auto">
              <a:spcAft>
                <a:spcPts val="0"/>
              </a:spcAft>
              <a:tabLst>
                <a:tab pos="620713" algn="l"/>
              </a:tabLst>
              <a:defRPr/>
            </a:pPr>
            <a:r>
              <a:rPr lang="es-MX" sz="2400" dirty="0">
                <a:solidFill>
                  <a:srgbClr val="C00000"/>
                </a:solidFill>
                <a:latin typeface="Century Gothic" panose="020B0502020202020204" pitchFamily="34" charset="0"/>
                <a:cs typeface="Calibri" pitchFamily="34" charset="0"/>
              </a:rPr>
              <a:t>V. Resultados del Modelo</a:t>
            </a:r>
            <a:br>
              <a:rPr lang="es-MX" sz="2400" dirty="0">
                <a:solidFill>
                  <a:srgbClr val="C00000"/>
                </a:solidFill>
                <a:latin typeface="Century Gothic" panose="020B0502020202020204" pitchFamily="34" charset="0"/>
                <a:cs typeface="Calibri" pitchFamily="34" charset="0"/>
              </a:rPr>
            </a:br>
            <a:r>
              <a:rPr lang="es-MX" sz="1600" i="1" dirty="0">
                <a:solidFill>
                  <a:srgbClr val="C00000"/>
                </a:solidFill>
                <a:latin typeface="Century Gothic" panose="020B0502020202020204" pitchFamily="34" charset="0"/>
                <a:ea typeface="+mj-ea"/>
                <a:cs typeface="Calibri" pitchFamily="34" charset="0"/>
              </a:rPr>
              <a:t>Índice de eficacia del GAOV para Delegaciones </a:t>
            </a:r>
          </a:p>
        </p:txBody>
      </p:sp>
    </p:spTree>
    <p:extLst>
      <p:ext uri="{BB962C8B-B14F-4D97-AF65-F5344CB8AC3E}">
        <p14:creationId xmlns:p14="http://schemas.microsoft.com/office/powerpoint/2010/main" val="2078821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6304" y="274638"/>
            <a:ext cx="6096000" cy="631825"/>
          </a:xfrm>
        </p:spPr>
        <p:txBody>
          <a:bodyPr/>
          <a:lstStyle/>
          <a:p>
            <a:r>
              <a:rPr lang="es-MX" sz="2400" dirty="0">
                <a:latin typeface="Century Gothic" panose="020B0502020202020204" pitchFamily="34" charset="0"/>
              </a:rPr>
              <a:t/>
            </a:r>
            <a:br>
              <a:rPr lang="es-MX" sz="2400" dirty="0">
                <a:latin typeface="Century Gothic" panose="020B0502020202020204" pitchFamily="34" charset="0"/>
              </a:rPr>
            </a:br>
            <a:r>
              <a:rPr lang="es-MX" sz="2400" dirty="0">
                <a:latin typeface="Century Gothic" panose="020B0502020202020204" pitchFamily="34" charset="0"/>
              </a:rPr>
              <a:t>V. Resultados MFGD</a:t>
            </a:r>
            <a:br>
              <a:rPr lang="es-MX" sz="2400" dirty="0">
                <a:latin typeface="Century Gothic" panose="020B0502020202020204" pitchFamily="34" charset="0"/>
              </a:rPr>
            </a:br>
            <a:r>
              <a:rPr lang="es-MX" sz="1200" i="1" dirty="0">
                <a:latin typeface="Century Gothic" panose="020B0502020202020204" pitchFamily="34" charset="0"/>
              </a:rPr>
              <a:t>(Miles de pesos)</a:t>
            </a:r>
            <a:endParaRPr lang="es-MX" sz="1600" i="1" dirty="0">
              <a:latin typeface="Century Gothic" panose="020B0502020202020204" pitchFamily="34" charset="0"/>
            </a:endParaRPr>
          </a:p>
        </p:txBody>
      </p:sp>
      <p:sp>
        <p:nvSpPr>
          <p:cNvPr id="3" name="2 Marcador de contenido"/>
          <p:cNvSpPr>
            <a:spLocks noGrp="1"/>
          </p:cNvSpPr>
          <p:nvPr>
            <p:ph idx="1"/>
          </p:nvPr>
        </p:nvSpPr>
        <p:spPr>
          <a:xfrm>
            <a:off x="121920" y="1588009"/>
            <a:ext cx="8564880" cy="595634"/>
          </a:xfrm>
        </p:spPr>
        <p:txBody>
          <a:bodyPr/>
          <a:lstStyle/>
          <a:p>
            <a:pPr marL="0" indent="0" algn="just">
              <a:buNone/>
            </a:pPr>
            <a:r>
              <a:rPr lang="es-MX" sz="1600" dirty="0">
                <a:latin typeface="Century Gothic" panose="020B0502020202020204" pitchFamily="34" charset="0"/>
              </a:rPr>
              <a:t>Resumen de los resultados de los indicadores al mes de marzo de 2018 comparados con promedio 2017-2016, clasificados por tipo de Delegación:</a:t>
            </a:r>
          </a:p>
        </p:txBody>
      </p:sp>
      <p:sp>
        <p:nvSpPr>
          <p:cNvPr id="4" name="3 Marcador de número de diapositiva"/>
          <p:cNvSpPr>
            <a:spLocks noGrp="1"/>
          </p:cNvSpPr>
          <p:nvPr>
            <p:ph type="sldNum" sz="quarter" idx="12"/>
          </p:nvPr>
        </p:nvSpPr>
        <p:spPr>
          <a:xfrm>
            <a:off x="7010400" y="6483350"/>
            <a:ext cx="2133600" cy="365125"/>
          </a:xfrm>
        </p:spPr>
        <p:txBody>
          <a:bodyPr/>
          <a:lstStyle/>
          <a:p>
            <a:pPr>
              <a:defRPr/>
            </a:pPr>
            <a:fld id="{1FA0F373-F618-431F-B00F-720E748D1491}" type="slidenum">
              <a:rPr lang="es-ES" smtClean="0">
                <a:latin typeface="Century Gothic" panose="020B0502020202020204" pitchFamily="34" charset="0"/>
              </a:rPr>
              <a:pPr>
                <a:defRPr/>
              </a:pPr>
              <a:t>17</a:t>
            </a:fld>
            <a:endParaRPr lang="es-ES" dirty="0">
              <a:latin typeface="Century Gothic" panose="020B0502020202020204" pitchFamily="34" charset="0"/>
            </a:endParaRPr>
          </a:p>
        </p:txBody>
      </p:sp>
      <p:pic>
        <p:nvPicPr>
          <p:cNvPr id="6" name="Imagen 5">
            <a:extLst>
              <a:ext uri="{FF2B5EF4-FFF2-40B4-BE49-F238E27FC236}">
                <a16:creationId xmlns:a16="http://schemas.microsoft.com/office/drawing/2014/main" xmlns="" id="{5FEB7CBC-3026-406C-BB72-A643BDF40BF0}"/>
              </a:ext>
            </a:extLst>
          </p:cNvPr>
          <p:cNvPicPr>
            <a:picLocks noChangeAspect="1"/>
          </p:cNvPicPr>
          <p:nvPr/>
        </p:nvPicPr>
        <p:blipFill>
          <a:blip r:embed="rId2"/>
          <a:stretch>
            <a:fillRect/>
          </a:stretch>
        </p:blipFill>
        <p:spPr>
          <a:xfrm>
            <a:off x="260721" y="2385142"/>
            <a:ext cx="8644128" cy="1809931"/>
          </a:xfrm>
          <a:prstGeom prst="rect">
            <a:avLst/>
          </a:prstGeom>
        </p:spPr>
      </p:pic>
      <p:pic>
        <p:nvPicPr>
          <p:cNvPr id="7" name="Imagen 6">
            <a:extLst>
              <a:ext uri="{FF2B5EF4-FFF2-40B4-BE49-F238E27FC236}">
                <a16:creationId xmlns:a16="http://schemas.microsoft.com/office/drawing/2014/main" xmlns="" id="{73B24FEB-360B-40F2-B948-AE77CC2E77CA}"/>
              </a:ext>
            </a:extLst>
          </p:cNvPr>
          <p:cNvPicPr>
            <a:picLocks noChangeAspect="1"/>
          </p:cNvPicPr>
          <p:nvPr/>
        </p:nvPicPr>
        <p:blipFill>
          <a:blip r:embed="rId3"/>
          <a:stretch>
            <a:fillRect/>
          </a:stretch>
        </p:blipFill>
        <p:spPr>
          <a:xfrm>
            <a:off x="274789" y="4396572"/>
            <a:ext cx="8587856" cy="1822196"/>
          </a:xfrm>
          <a:prstGeom prst="rect">
            <a:avLst/>
          </a:prstGeom>
        </p:spPr>
      </p:pic>
    </p:spTree>
    <p:extLst>
      <p:ext uri="{BB962C8B-B14F-4D97-AF65-F5344CB8AC3E}">
        <p14:creationId xmlns:p14="http://schemas.microsoft.com/office/powerpoint/2010/main" val="1119460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6304" y="397470"/>
            <a:ext cx="6603796" cy="631825"/>
          </a:xfrm>
        </p:spPr>
        <p:txBody>
          <a:bodyPr/>
          <a:lstStyle/>
          <a:p>
            <a:r>
              <a:rPr lang="es-MX" sz="2400" dirty="0">
                <a:latin typeface="Century Gothic" panose="020B0502020202020204" pitchFamily="34" charset="0"/>
              </a:rPr>
              <a:t/>
            </a:r>
            <a:br>
              <a:rPr lang="es-MX" sz="2400" dirty="0">
                <a:latin typeface="Century Gothic" panose="020B0502020202020204" pitchFamily="34" charset="0"/>
              </a:rPr>
            </a:br>
            <a:r>
              <a:rPr lang="es-MX" sz="2400" dirty="0">
                <a:latin typeface="Century Gothic" panose="020B0502020202020204" pitchFamily="34" charset="0"/>
              </a:rPr>
              <a:t>VI. Indicadores adicionales solicitados por el H. Comité de Auditoría</a:t>
            </a:r>
            <a:r>
              <a:rPr lang="es-ES" sz="2400" dirty="0">
                <a:latin typeface="Century Gothic" panose="020B0502020202020204" pitchFamily="34" charset="0"/>
              </a:rPr>
              <a:t/>
            </a:r>
            <a:br>
              <a:rPr lang="es-ES" sz="2400" dirty="0">
                <a:latin typeface="Century Gothic" panose="020B0502020202020204" pitchFamily="34" charset="0"/>
              </a:rPr>
            </a:br>
            <a:r>
              <a:rPr lang="es-MX" sz="2400" dirty="0">
                <a:latin typeface="Century Gothic" panose="020B0502020202020204" pitchFamily="34" charset="0"/>
              </a:rPr>
              <a:t> </a:t>
            </a:r>
            <a:br>
              <a:rPr lang="es-MX" sz="2400" dirty="0">
                <a:latin typeface="Century Gothic" panose="020B0502020202020204" pitchFamily="34" charset="0"/>
              </a:rPr>
            </a:br>
            <a:endParaRPr lang="es-MX" sz="16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7010400" y="6483350"/>
            <a:ext cx="2133600" cy="365125"/>
          </a:xfrm>
        </p:spPr>
        <p:txBody>
          <a:bodyPr/>
          <a:lstStyle/>
          <a:p>
            <a:pPr>
              <a:defRPr/>
            </a:pPr>
            <a:fld id="{1FA0F373-F618-431F-B00F-720E748D1491}" type="slidenum">
              <a:rPr lang="es-ES" smtClean="0">
                <a:latin typeface="Century Gothic" panose="020B0502020202020204" pitchFamily="34" charset="0"/>
              </a:rPr>
              <a:pPr>
                <a:defRPr/>
              </a:pPr>
              <a:t>18</a:t>
            </a:fld>
            <a:endParaRPr lang="es-ES" dirty="0">
              <a:latin typeface="Century Gothic" panose="020B0502020202020204" pitchFamily="34" charset="0"/>
            </a:endParaRPr>
          </a:p>
        </p:txBody>
      </p:sp>
      <p:sp>
        <p:nvSpPr>
          <p:cNvPr id="30" name="29 Rectángulo"/>
          <p:cNvSpPr/>
          <p:nvPr/>
        </p:nvSpPr>
        <p:spPr>
          <a:xfrm>
            <a:off x="539551" y="1469588"/>
            <a:ext cx="8434985" cy="1077218"/>
          </a:xfrm>
          <a:prstGeom prst="rect">
            <a:avLst/>
          </a:prstGeom>
        </p:spPr>
        <p:txBody>
          <a:bodyPr wrap="square">
            <a:spAutoFit/>
          </a:bodyPr>
          <a:lstStyle/>
          <a:p>
            <a:pPr algn="just"/>
            <a:r>
              <a:rPr lang="es-MX" sz="1600" dirty="0">
                <a:solidFill>
                  <a:prstClr val="black"/>
                </a:solidFill>
                <a:latin typeface="Century Gothic" pitchFamily="34" charset="0"/>
              </a:rPr>
              <a:t>Conforme a la resolución RCU-0759-09/16 se presentan los indicadores de: cartera vencida, cartera en prórroga y cobertura de cartera vencida; asimismo se adiciona el indicador de rentabilidad del GAOV, el cual se presentó al H. Consejo de Administración en atención a la recomendación de la H. Asamblea General :</a:t>
            </a:r>
            <a:endParaRPr lang="es-MX" sz="1600" dirty="0">
              <a:latin typeface="Century Gothic" pitchFamily="34" charset="0"/>
            </a:endParaRPr>
          </a:p>
        </p:txBody>
      </p:sp>
      <p:grpSp>
        <p:nvGrpSpPr>
          <p:cNvPr id="31" name="30 Grupo"/>
          <p:cNvGrpSpPr/>
          <p:nvPr/>
        </p:nvGrpSpPr>
        <p:grpSpPr>
          <a:xfrm>
            <a:off x="810335" y="2644038"/>
            <a:ext cx="7770916" cy="2564802"/>
            <a:chOff x="358632" y="2535250"/>
            <a:chExt cx="8389832" cy="3168352"/>
          </a:xfrm>
        </p:grpSpPr>
        <p:sp>
          <p:nvSpPr>
            <p:cNvPr id="32" name="31 Rectángulo redondeado"/>
            <p:cNvSpPr/>
            <p:nvPr/>
          </p:nvSpPr>
          <p:spPr>
            <a:xfrm>
              <a:off x="358632" y="2535250"/>
              <a:ext cx="8389832" cy="3168352"/>
            </a:xfrm>
            <a:prstGeom prst="roundRect">
              <a:avLst/>
            </a:prstGeom>
            <a:solidFill>
              <a:schemeClr val="accent4">
                <a:lumMod val="20000"/>
                <a:lumOff val="80000"/>
              </a:schemeClr>
            </a:solidFill>
            <a:ln w="19050">
              <a:solidFill>
                <a:schemeClr val="bg1">
                  <a:lumMod val="65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200" dirty="0"/>
            </a:p>
          </p:txBody>
        </p:sp>
        <p:sp>
          <p:nvSpPr>
            <p:cNvPr id="33" name="32 Rectángulo redondeado"/>
            <p:cNvSpPr/>
            <p:nvPr/>
          </p:nvSpPr>
          <p:spPr>
            <a:xfrm>
              <a:off x="2669258" y="2821991"/>
              <a:ext cx="1884290" cy="2630562"/>
            </a:xfrm>
            <a:prstGeom prst="roundRect">
              <a:avLst/>
            </a:prstGeom>
            <a:solidFill>
              <a:schemeClr val="accent4">
                <a:lumMod val="60000"/>
                <a:lumOff val="40000"/>
              </a:schemeClr>
            </a:solidFill>
            <a:ln w="19050">
              <a:solidFill>
                <a:schemeClr val="tx2">
                  <a:lumMod val="40000"/>
                  <a:lumOff val="60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200" dirty="0"/>
            </a:p>
          </p:txBody>
        </p:sp>
        <p:sp>
          <p:nvSpPr>
            <p:cNvPr id="34" name="33 Rectángulo redondeado"/>
            <p:cNvSpPr/>
            <p:nvPr/>
          </p:nvSpPr>
          <p:spPr>
            <a:xfrm>
              <a:off x="539552" y="2860265"/>
              <a:ext cx="1926151" cy="2616296"/>
            </a:xfrm>
            <a:prstGeom prst="roundRect">
              <a:avLst/>
            </a:prstGeom>
            <a:solidFill>
              <a:schemeClr val="accent4">
                <a:lumMod val="60000"/>
                <a:lumOff val="40000"/>
              </a:schemeClr>
            </a:solidFill>
            <a:ln w="19050">
              <a:solidFill>
                <a:schemeClr val="accent2">
                  <a:lumMod val="60000"/>
                  <a:lumOff val="40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200" dirty="0"/>
            </a:p>
          </p:txBody>
        </p:sp>
        <p:sp>
          <p:nvSpPr>
            <p:cNvPr id="35" name="34 CuadroTexto"/>
            <p:cNvSpPr txBox="1"/>
            <p:nvPr/>
          </p:nvSpPr>
          <p:spPr>
            <a:xfrm>
              <a:off x="477900" y="2842262"/>
              <a:ext cx="2070167" cy="820627"/>
            </a:xfrm>
            <a:prstGeom prst="rect">
              <a:avLst/>
            </a:prstGeom>
            <a:noFill/>
          </p:spPr>
          <p:txBody>
            <a:bodyPr wrap="square" rtlCol="0">
              <a:spAutoFit/>
            </a:bodyPr>
            <a:lstStyle/>
            <a:p>
              <a:pPr algn="ctr"/>
              <a:r>
                <a:rPr lang="es-MX" sz="1050" b="1" dirty="0">
                  <a:latin typeface="+mj-lt"/>
                </a:rPr>
                <a:t> </a:t>
              </a:r>
              <a:r>
                <a:rPr lang="es-MX" sz="1000" b="1" dirty="0">
                  <a:latin typeface="Century Gothic" pitchFamily="34" charset="0"/>
                </a:rPr>
                <a:t>ICV</a:t>
              </a:r>
            </a:p>
            <a:p>
              <a:pPr algn="ctr"/>
              <a:r>
                <a:rPr lang="es-MX" sz="1000" b="1" dirty="0">
                  <a:latin typeface="Century Gothic" pitchFamily="34" charset="0"/>
                </a:rPr>
                <a:t>Índice de Cartera Vencida (Cartera Vencida / Cartera Total)</a:t>
              </a:r>
              <a:endParaRPr lang="es-MX" sz="1000" b="1" baseline="30000" dirty="0">
                <a:latin typeface="Century Gothic" pitchFamily="34" charset="0"/>
              </a:endParaRPr>
            </a:p>
          </p:txBody>
        </p:sp>
        <p:sp>
          <p:nvSpPr>
            <p:cNvPr id="36" name="35 CuadroTexto"/>
            <p:cNvSpPr txBox="1"/>
            <p:nvPr/>
          </p:nvSpPr>
          <p:spPr>
            <a:xfrm>
              <a:off x="2683644" y="2841681"/>
              <a:ext cx="1872208" cy="820627"/>
            </a:xfrm>
            <a:prstGeom prst="rect">
              <a:avLst/>
            </a:prstGeom>
            <a:noFill/>
          </p:spPr>
          <p:txBody>
            <a:bodyPr wrap="square" rtlCol="0">
              <a:spAutoFit/>
            </a:bodyPr>
            <a:lstStyle/>
            <a:p>
              <a:pPr algn="ctr"/>
              <a:r>
                <a:rPr lang="es-MX" sz="1050" b="1" dirty="0">
                  <a:latin typeface="+mj-lt"/>
                </a:rPr>
                <a:t> </a:t>
              </a:r>
              <a:r>
                <a:rPr lang="es-MX" sz="1000" b="1" dirty="0">
                  <a:latin typeface="Century Gothic" pitchFamily="34" charset="0"/>
                </a:rPr>
                <a:t>ICP</a:t>
              </a:r>
            </a:p>
            <a:p>
              <a:pPr algn="ctr"/>
              <a:r>
                <a:rPr lang="es-MX" sz="1000" b="1" dirty="0">
                  <a:latin typeface="Century Gothic" pitchFamily="34" charset="0"/>
                </a:rPr>
                <a:t>Índice de Cartera en Prórroga (Cartera en Prorroga / Cartera Total</a:t>
              </a:r>
              <a:endParaRPr lang="es-MX" sz="1000" b="1" baseline="30000" dirty="0">
                <a:latin typeface="Century Gothic" pitchFamily="34" charset="0"/>
              </a:endParaRPr>
            </a:p>
          </p:txBody>
        </p:sp>
        <p:sp>
          <p:nvSpPr>
            <p:cNvPr id="37" name="36 Rectángulo redondeado"/>
            <p:cNvSpPr/>
            <p:nvPr/>
          </p:nvSpPr>
          <p:spPr>
            <a:xfrm>
              <a:off x="4716016" y="2853866"/>
              <a:ext cx="1800200" cy="2598687"/>
            </a:xfrm>
            <a:prstGeom prst="roundRect">
              <a:avLst/>
            </a:prstGeom>
            <a:solidFill>
              <a:schemeClr val="accent4">
                <a:lumMod val="60000"/>
                <a:lumOff val="40000"/>
              </a:schemeClr>
            </a:solidFill>
            <a:ln w="19050">
              <a:solidFill>
                <a:schemeClr val="tx2">
                  <a:lumMod val="40000"/>
                  <a:lumOff val="60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200" dirty="0"/>
            </a:p>
          </p:txBody>
        </p:sp>
        <p:sp>
          <p:nvSpPr>
            <p:cNvPr id="38" name="37 CuadroTexto"/>
            <p:cNvSpPr txBox="1"/>
            <p:nvPr/>
          </p:nvSpPr>
          <p:spPr>
            <a:xfrm>
              <a:off x="4716016" y="2860265"/>
              <a:ext cx="1888312" cy="820627"/>
            </a:xfrm>
            <a:prstGeom prst="rect">
              <a:avLst/>
            </a:prstGeom>
            <a:noFill/>
          </p:spPr>
          <p:txBody>
            <a:bodyPr wrap="square" rtlCol="0">
              <a:spAutoFit/>
            </a:bodyPr>
            <a:lstStyle/>
            <a:p>
              <a:pPr algn="ctr"/>
              <a:r>
                <a:rPr lang="es-MX" sz="1050" b="1" dirty="0">
                  <a:latin typeface="+mj-lt"/>
                </a:rPr>
                <a:t> </a:t>
              </a:r>
              <a:r>
                <a:rPr lang="es-MX" sz="1000" b="1" dirty="0">
                  <a:latin typeface="Century Gothic" pitchFamily="34" charset="0"/>
                </a:rPr>
                <a:t>ICCV</a:t>
              </a:r>
            </a:p>
            <a:p>
              <a:pPr algn="ctr"/>
              <a:r>
                <a:rPr lang="es-MX" sz="1000" b="1" dirty="0">
                  <a:latin typeface="Century Gothic" pitchFamily="34" charset="0"/>
                </a:rPr>
                <a:t> Índice de Cobertura de Cartera Vencida (EPRC / Cartera vencida)</a:t>
              </a:r>
            </a:p>
          </p:txBody>
        </p:sp>
        <p:grpSp>
          <p:nvGrpSpPr>
            <p:cNvPr id="39" name="38 Grupo"/>
            <p:cNvGrpSpPr/>
            <p:nvPr/>
          </p:nvGrpSpPr>
          <p:grpSpPr>
            <a:xfrm>
              <a:off x="755576" y="3895463"/>
              <a:ext cx="1488355" cy="1355924"/>
              <a:chOff x="10633" y="1481837"/>
              <a:chExt cx="1488355" cy="1355924"/>
            </a:xfrm>
          </p:grpSpPr>
          <p:sp>
            <p:nvSpPr>
              <p:cNvPr id="51" name="50 Rectángulo redondeado"/>
              <p:cNvSpPr/>
              <p:nvPr/>
            </p:nvSpPr>
            <p:spPr>
              <a:xfrm>
                <a:off x="10633" y="1481837"/>
                <a:ext cx="1488355" cy="1355924"/>
              </a:xfrm>
              <a:prstGeom prst="roundRect">
                <a:avLst/>
              </a:prstGeom>
              <a:solidFill>
                <a:schemeClr val="accent4">
                  <a:lumMod val="75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52" name="51 Rectángulo"/>
              <p:cNvSpPr/>
              <p:nvPr/>
            </p:nvSpPr>
            <p:spPr>
              <a:xfrm>
                <a:off x="76824" y="1548028"/>
                <a:ext cx="1355973" cy="12235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900" b="1" dirty="0">
                    <a:latin typeface="Century Gothic" pitchFamily="34" charset="0"/>
                  </a:rPr>
                  <a:t>Este indicador financiero mide la gestión de la Cartera  Vencida</a:t>
                </a:r>
              </a:p>
            </p:txBody>
          </p:sp>
        </p:grpSp>
        <p:grpSp>
          <p:nvGrpSpPr>
            <p:cNvPr id="40" name="39 Grupo"/>
            <p:cNvGrpSpPr/>
            <p:nvPr/>
          </p:nvGrpSpPr>
          <p:grpSpPr>
            <a:xfrm>
              <a:off x="2915816" y="3868376"/>
              <a:ext cx="1488355" cy="1355924"/>
              <a:chOff x="10633" y="1481836"/>
              <a:chExt cx="1488355" cy="1355924"/>
            </a:xfrm>
          </p:grpSpPr>
          <p:sp>
            <p:nvSpPr>
              <p:cNvPr id="49" name="48 Rectángulo redondeado"/>
              <p:cNvSpPr/>
              <p:nvPr/>
            </p:nvSpPr>
            <p:spPr>
              <a:xfrm>
                <a:off x="10633" y="1481836"/>
                <a:ext cx="1488355" cy="1355924"/>
              </a:xfrm>
              <a:prstGeom prst="roundRect">
                <a:avLst/>
              </a:prstGeom>
              <a:solidFill>
                <a:schemeClr val="accent4">
                  <a:lumMod val="75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50" name="49 Rectángulo"/>
              <p:cNvSpPr/>
              <p:nvPr/>
            </p:nvSpPr>
            <p:spPr>
              <a:xfrm>
                <a:off x="76824" y="1548027"/>
                <a:ext cx="1355973" cy="12235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900" b="1" dirty="0">
                    <a:latin typeface="Century Gothic" pitchFamily="34" charset="0"/>
                  </a:rPr>
                  <a:t>Este indicador mide la gestión de la Cartera en Prórroga</a:t>
                </a:r>
              </a:p>
            </p:txBody>
          </p:sp>
        </p:grpSp>
        <p:grpSp>
          <p:nvGrpSpPr>
            <p:cNvPr id="41" name="40 Grupo"/>
            <p:cNvGrpSpPr/>
            <p:nvPr/>
          </p:nvGrpSpPr>
          <p:grpSpPr>
            <a:xfrm>
              <a:off x="4883845" y="3868376"/>
              <a:ext cx="1488355" cy="1355924"/>
              <a:chOff x="10633" y="1481836"/>
              <a:chExt cx="1488355" cy="1355924"/>
            </a:xfrm>
          </p:grpSpPr>
          <p:sp>
            <p:nvSpPr>
              <p:cNvPr id="47" name="46 Rectángulo redondeado"/>
              <p:cNvSpPr/>
              <p:nvPr/>
            </p:nvSpPr>
            <p:spPr>
              <a:xfrm>
                <a:off x="10633" y="1481836"/>
                <a:ext cx="1488355" cy="1355924"/>
              </a:xfrm>
              <a:prstGeom prst="roundRect">
                <a:avLst/>
              </a:prstGeom>
              <a:solidFill>
                <a:schemeClr val="accent4">
                  <a:lumMod val="75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48" name="47 Rectángulo"/>
              <p:cNvSpPr/>
              <p:nvPr/>
            </p:nvSpPr>
            <p:spPr>
              <a:xfrm>
                <a:off x="76824" y="1548028"/>
                <a:ext cx="1355973" cy="12235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900" b="1" dirty="0">
                    <a:latin typeface="Century Gothic" pitchFamily="34" charset="0"/>
                  </a:rPr>
                  <a:t>Este indicador mide la gestión del la cartera Vencida</a:t>
                </a:r>
              </a:p>
            </p:txBody>
          </p:sp>
        </p:grpSp>
        <p:sp>
          <p:nvSpPr>
            <p:cNvPr id="42" name="41 Rectángulo redondeado"/>
            <p:cNvSpPr/>
            <p:nvPr/>
          </p:nvSpPr>
          <p:spPr>
            <a:xfrm>
              <a:off x="6680401" y="2821991"/>
              <a:ext cx="1884290" cy="2630562"/>
            </a:xfrm>
            <a:prstGeom prst="roundRect">
              <a:avLst/>
            </a:prstGeom>
            <a:solidFill>
              <a:schemeClr val="accent4">
                <a:lumMod val="60000"/>
                <a:lumOff val="40000"/>
              </a:schemeClr>
            </a:solidFill>
            <a:ln w="19050">
              <a:solidFill>
                <a:schemeClr val="tx2">
                  <a:lumMod val="40000"/>
                  <a:lumOff val="60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200" dirty="0"/>
            </a:p>
          </p:txBody>
        </p:sp>
        <p:sp>
          <p:nvSpPr>
            <p:cNvPr id="43" name="42 CuadroTexto"/>
            <p:cNvSpPr txBox="1"/>
            <p:nvPr/>
          </p:nvSpPr>
          <p:spPr>
            <a:xfrm>
              <a:off x="6705188" y="2841681"/>
              <a:ext cx="1872208" cy="811803"/>
            </a:xfrm>
            <a:prstGeom prst="rect">
              <a:avLst/>
            </a:prstGeom>
            <a:noFill/>
          </p:spPr>
          <p:txBody>
            <a:bodyPr wrap="square" rtlCol="0">
              <a:spAutoFit/>
            </a:bodyPr>
            <a:lstStyle/>
            <a:p>
              <a:pPr algn="ctr"/>
              <a:r>
                <a:rPr lang="es-MX" sz="1000" b="1" dirty="0">
                  <a:latin typeface="Century Gothic" pitchFamily="34" charset="0"/>
                </a:rPr>
                <a:t> R GAOV</a:t>
              </a:r>
            </a:p>
            <a:p>
              <a:pPr algn="ctr"/>
              <a:r>
                <a:rPr lang="es-MX" sz="1000" b="1" dirty="0">
                  <a:latin typeface="Century Gothic" pitchFamily="34" charset="0"/>
                </a:rPr>
                <a:t>Índice de Rentabilidad del GAOV (GAOV / Ingresos Totales)</a:t>
              </a:r>
              <a:endParaRPr lang="es-MX" sz="1000" b="1" baseline="30000" dirty="0">
                <a:latin typeface="Century Gothic" pitchFamily="34" charset="0"/>
              </a:endParaRPr>
            </a:p>
          </p:txBody>
        </p:sp>
        <p:grpSp>
          <p:nvGrpSpPr>
            <p:cNvPr id="44" name="43 Grupo"/>
            <p:cNvGrpSpPr/>
            <p:nvPr/>
          </p:nvGrpSpPr>
          <p:grpSpPr>
            <a:xfrm>
              <a:off x="6913708" y="3868376"/>
              <a:ext cx="1488355" cy="1355924"/>
              <a:chOff x="-42375" y="1481836"/>
              <a:chExt cx="1488355" cy="1355924"/>
            </a:xfrm>
          </p:grpSpPr>
          <p:sp>
            <p:nvSpPr>
              <p:cNvPr id="45" name="44 Rectángulo redondeado"/>
              <p:cNvSpPr/>
              <p:nvPr/>
            </p:nvSpPr>
            <p:spPr>
              <a:xfrm>
                <a:off x="-42375" y="1481836"/>
                <a:ext cx="1488355" cy="1355924"/>
              </a:xfrm>
              <a:prstGeom prst="roundRect">
                <a:avLst/>
              </a:prstGeom>
              <a:solidFill>
                <a:schemeClr val="accent4">
                  <a:lumMod val="75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46" name="45 Rectángulo"/>
              <p:cNvSpPr/>
              <p:nvPr/>
            </p:nvSpPr>
            <p:spPr>
              <a:xfrm>
                <a:off x="23816" y="1538729"/>
                <a:ext cx="1355973" cy="1223542"/>
              </a:xfrm>
              <a:prstGeom prst="rect">
                <a:avLst/>
              </a:prstGeom>
              <a:solidFill>
                <a:schemeClr val="accent4">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MX" sz="900" b="1" dirty="0">
                    <a:latin typeface="Century Gothic" pitchFamily="34" charset="0"/>
                  </a:rPr>
                  <a:t>Mide el desempeño financiero del  gasto en las Delegaciones respecto  de los ingresos totales generados</a:t>
                </a:r>
              </a:p>
            </p:txBody>
          </p:sp>
        </p:grpSp>
      </p:grpSp>
      <p:sp>
        <p:nvSpPr>
          <p:cNvPr id="57" name="6 CuadroTexto"/>
          <p:cNvSpPr txBox="1"/>
          <p:nvPr/>
        </p:nvSpPr>
        <p:spPr>
          <a:xfrm>
            <a:off x="-3048" y="5807754"/>
            <a:ext cx="1233997" cy="338554"/>
          </a:xfrm>
          <a:prstGeom prst="rect">
            <a:avLst/>
          </a:prstGeom>
          <a:noFill/>
        </p:spPr>
        <p:txBody>
          <a:bodyPr wrap="square" rtlCol="0">
            <a:spAutoFit/>
          </a:bodyPr>
          <a:lstStyle/>
          <a:p>
            <a:pPr algn="ctr"/>
            <a:r>
              <a:rPr lang="es-MX" sz="1600" dirty="0"/>
              <a:t>A </a:t>
            </a:r>
            <a:r>
              <a:rPr lang="es-MX" sz="1600" dirty="0" err="1"/>
              <a:t>mzo</a:t>
            </a:r>
            <a:r>
              <a:rPr lang="es-MX" sz="1600" dirty="0"/>
              <a:t> 2017</a:t>
            </a:r>
          </a:p>
        </p:txBody>
      </p:sp>
      <p:sp>
        <p:nvSpPr>
          <p:cNvPr id="58" name="6 CuadroTexto"/>
          <p:cNvSpPr txBox="1"/>
          <p:nvPr/>
        </p:nvSpPr>
        <p:spPr>
          <a:xfrm>
            <a:off x="-6096" y="6271050"/>
            <a:ext cx="1233997" cy="338554"/>
          </a:xfrm>
          <a:prstGeom prst="rect">
            <a:avLst/>
          </a:prstGeom>
          <a:noFill/>
        </p:spPr>
        <p:txBody>
          <a:bodyPr wrap="square" rtlCol="0">
            <a:spAutoFit/>
          </a:bodyPr>
          <a:lstStyle/>
          <a:p>
            <a:pPr algn="ctr"/>
            <a:r>
              <a:rPr lang="es-MX" sz="1600" dirty="0"/>
              <a:t>A </a:t>
            </a:r>
            <a:r>
              <a:rPr lang="es-MX" sz="1600" dirty="0" err="1"/>
              <a:t>mzo</a:t>
            </a:r>
            <a:r>
              <a:rPr lang="es-MX" sz="1600" dirty="0"/>
              <a:t> 2016</a:t>
            </a:r>
          </a:p>
        </p:txBody>
      </p:sp>
      <p:grpSp>
        <p:nvGrpSpPr>
          <p:cNvPr id="3" name="Grupo 2">
            <a:extLst>
              <a:ext uri="{FF2B5EF4-FFF2-40B4-BE49-F238E27FC236}">
                <a16:creationId xmlns:a16="http://schemas.microsoft.com/office/drawing/2014/main" xmlns="" id="{33BBCFB4-A524-409C-92AC-F2D7CA012E0E}"/>
              </a:ext>
            </a:extLst>
          </p:cNvPr>
          <p:cNvGrpSpPr/>
          <p:nvPr/>
        </p:nvGrpSpPr>
        <p:grpSpPr>
          <a:xfrm>
            <a:off x="1315843" y="5328916"/>
            <a:ext cx="1240719" cy="1292880"/>
            <a:chOff x="1315843" y="5328916"/>
            <a:chExt cx="1240719" cy="1292880"/>
          </a:xfrm>
        </p:grpSpPr>
        <p:sp>
          <p:nvSpPr>
            <p:cNvPr id="53" name="52 CuadroTexto"/>
            <p:cNvSpPr txBox="1"/>
            <p:nvPr/>
          </p:nvSpPr>
          <p:spPr>
            <a:xfrm>
              <a:off x="1322559" y="5328916"/>
              <a:ext cx="1233997" cy="338554"/>
            </a:xfrm>
            <a:prstGeom prst="rect">
              <a:avLst/>
            </a:prstGeom>
            <a:noFill/>
          </p:spPr>
          <p:txBody>
            <a:bodyPr wrap="square" rtlCol="0">
              <a:spAutoFit/>
            </a:bodyPr>
            <a:lstStyle/>
            <a:p>
              <a:pPr algn="ctr"/>
              <a:r>
                <a:rPr lang="es-MX" sz="1600" dirty="0"/>
                <a:t>8.42%</a:t>
              </a:r>
            </a:p>
          </p:txBody>
        </p:sp>
        <p:sp>
          <p:nvSpPr>
            <p:cNvPr id="59" name="6 CuadroTexto"/>
            <p:cNvSpPr txBox="1"/>
            <p:nvPr/>
          </p:nvSpPr>
          <p:spPr>
            <a:xfrm>
              <a:off x="1315843" y="5799928"/>
              <a:ext cx="1233997" cy="338554"/>
            </a:xfrm>
            <a:prstGeom prst="rect">
              <a:avLst/>
            </a:prstGeom>
            <a:noFill/>
          </p:spPr>
          <p:txBody>
            <a:bodyPr wrap="square" rtlCol="0">
              <a:spAutoFit/>
            </a:bodyPr>
            <a:lstStyle/>
            <a:p>
              <a:pPr algn="ctr"/>
              <a:r>
                <a:rPr lang="es-MX" sz="1600" dirty="0"/>
                <a:t>8.16%</a:t>
              </a:r>
            </a:p>
          </p:txBody>
        </p:sp>
        <p:sp>
          <p:nvSpPr>
            <p:cNvPr id="63" name="6 CuadroTexto"/>
            <p:cNvSpPr txBox="1"/>
            <p:nvPr/>
          </p:nvSpPr>
          <p:spPr>
            <a:xfrm>
              <a:off x="1322565" y="6283242"/>
              <a:ext cx="1233997" cy="338554"/>
            </a:xfrm>
            <a:prstGeom prst="rect">
              <a:avLst/>
            </a:prstGeom>
            <a:noFill/>
          </p:spPr>
          <p:txBody>
            <a:bodyPr wrap="square" rtlCol="0">
              <a:spAutoFit/>
            </a:bodyPr>
            <a:lstStyle/>
            <a:p>
              <a:pPr algn="ctr"/>
              <a:r>
                <a:rPr lang="es-MX" sz="1600" dirty="0"/>
                <a:t>7.99%</a:t>
              </a:r>
            </a:p>
          </p:txBody>
        </p:sp>
      </p:grpSp>
      <p:grpSp>
        <p:nvGrpSpPr>
          <p:cNvPr id="5" name="Grupo 4">
            <a:extLst>
              <a:ext uri="{FF2B5EF4-FFF2-40B4-BE49-F238E27FC236}">
                <a16:creationId xmlns:a16="http://schemas.microsoft.com/office/drawing/2014/main" xmlns="" id="{C8483B5B-C5B3-48CD-A9DE-3ED03484B85D}"/>
              </a:ext>
            </a:extLst>
          </p:cNvPr>
          <p:cNvGrpSpPr/>
          <p:nvPr/>
        </p:nvGrpSpPr>
        <p:grpSpPr>
          <a:xfrm>
            <a:off x="3322158" y="5332426"/>
            <a:ext cx="1250122" cy="1252015"/>
            <a:chOff x="3322158" y="5332426"/>
            <a:chExt cx="1250122" cy="1252015"/>
          </a:xfrm>
        </p:grpSpPr>
        <p:sp>
          <p:nvSpPr>
            <p:cNvPr id="56" name="55 CuadroTexto"/>
            <p:cNvSpPr txBox="1"/>
            <p:nvPr/>
          </p:nvSpPr>
          <p:spPr>
            <a:xfrm>
              <a:off x="3338283" y="5332426"/>
              <a:ext cx="1233997" cy="338554"/>
            </a:xfrm>
            <a:prstGeom prst="rect">
              <a:avLst/>
            </a:prstGeom>
            <a:noFill/>
          </p:spPr>
          <p:txBody>
            <a:bodyPr wrap="square" rtlCol="0">
              <a:spAutoFit/>
            </a:bodyPr>
            <a:lstStyle/>
            <a:p>
              <a:pPr algn="ctr"/>
              <a:r>
                <a:rPr lang="es-MX" sz="1600" dirty="0"/>
                <a:t>4.35%</a:t>
              </a:r>
            </a:p>
          </p:txBody>
        </p:sp>
        <p:sp>
          <p:nvSpPr>
            <p:cNvPr id="60" name="44 CuadroTexto"/>
            <p:cNvSpPr txBox="1"/>
            <p:nvPr/>
          </p:nvSpPr>
          <p:spPr>
            <a:xfrm>
              <a:off x="3322158" y="5768159"/>
              <a:ext cx="1233997" cy="338554"/>
            </a:xfrm>
            <a:prstGeom prst="rect">
              <a:avLst/>
            </a:prstGeom>
            <a:noFill/>
          </p:spPr>
          <p:txBody>
            <a:bodyPr wrap="square" rtlCol="0">
              <a:spAutoFit/>
            </a:bodyPr>
            <a:lstStyle/>
            <a:p>
              <a:pPr algn="ctr"/>
              <a:r>
                <a:rPr lang="es-MX" sz="1600" dirty="0"/>
                <a:t>4.23%</a:t>
              </a:r>
            </a:p>
          </p:txBody>
        </p:sp>
        <p:sp>
          <p:nvSpPr>
            <p:cNvPr id="64" name="44 CuadroTexto"/>
            <p:cNvSpPr txBox="1"/>
            <p:nvPr/>
          </p:nvSpPr>
          <p:spPr>
            <a:xfrm>
              <a:off x="3323438" y="6245887"/>
              <a:ext cx="1233997" cy="338554"/>
            </a:xfrm>
            <a:prstGeom prst="rect">
              <a:avLst/>
            </a:prstGeom>
            <a:noFill/>
          </p:spPr>
          <p:txBody>
            <a:bodyPr wrap="square" rtlCol="0">
              <a:spAutoFit/>
            </a:bodyPr>
            <a:lstStyle/>
            <a:p>
              <a:pPr algn="ctr"/>
              <a:r>
                <a:rPr lang="es-MX" sz="1600" dirty="0"/>
                <a:t>5.20%</a:t>
              </a:r>
            </a:p>
          </p:txBody>
        </p:sp>
      </p:grpSp>
      <p:grpSp>
        <p:nvGrpSpPr>
          <p:cNvPr id="6" name="Grupo 5">
            <a:extLst>
              <a:ext uri="{FF2B5EF4-FFF2-40B4-BE49-F238E27FC236}">
                <a16:creationId xmlns:a16="http://schemas.microsoft.com/office/drawing/2014/main" xmlns="" id="{35016B12-686A-4DCC-9A2B-9B183F3ADA81}"/>
              </a:ext>
            </a:extLst>
          </p:cNvPr>
          <p:cNvGrpSpPr/>
          <p:nvPr/>
        </p:nvGrpSpPr>
        <p:grpSpPr>
          <a:xfrm>
            <a:off x="5275954" y="5320119"/>
            <a:ext cx="1252567" cy="1288029"/>
            <a:chOff x="5275954" y="5320119"/>
            <a:chExt cx="1252567" cy="1288029"/>
          </a:xfrm>
        </p:grpSpPr>
        <p:sp>
          <p:nvSpPr>
            <p:cNvPr id="54" name="53 CuadroTexto"/>
            <p:cNvSpPr txBox="1"/>
            <p:nvPr/>
          </p:nvSpPr>
          <p:spPr>
            <a:xfrm>
              <a:off x="5294524" y="5320119"/>
              <a:ext cx="1233997" cy="338554"/>
            </a:xfrm>
            <a:prstGeom prst="rect">
              <a:avLst/>
            </a:prstGeom>
            <a:noFill/>
          </p:spPr>
          <p:txBody>
            <a:bodyPr wrap="square" rtlCol="0">
              <a:spAutoFit/>
            </a:bodyPr>
            <a:lstStyle/>
            <a:p>
              <a:pPr algn="ctr"/>
              <a:r>
                <a:rPr lang="es-MX" sz="1600" dirty="0"/>
                <a:t>180.60%</a:t>
              </a:r>
            </a:p>
          </p:txBody>
        </p:sp>
        <p:sp>
          <p:nvSpPr>
            <p:cNvPr id="61" name="45 CuadroTexto"/>
            <p:cNvSpPr txBox="1"/>
            <p:nvPr/>
          </p:nvSpPr>
          <p:spPr>
            <a:xfrm>
              <a:off x="5278399" y="5799928"/>
              <a:ext cx="1233997" cy="338554"/>
            </a:xfrm>
            <a:prstGeom prst="rect">
              <a:avLst/>
            </a:prstGeom>
            <a:noFill/>
          </p:spPr>
          <p:txBody>
            <a:bodyPr wrap="square" rtlCol="0">
              <a:spAutoFit/>
            </a:bodyPr>
            <a:lstStyle/>
            <a:p>
              <a:pPr algn="ctr"/>
              <a:r>
                <a:rPr lang="es-MX" sz="1600" dirty="0"/>
                <a:t>196.31%</a:t>
              </a:r>
            </a:p>
          </p:txBody>
        </p:sp>
        <p:sp>
          <p:nvSpPr>
            <p:cNvPr id="65" name="45 CuadroTexto"/>
            <p:cNvSpPr txBox="1"/>
            <p:nvPr/>
          </p:nvSpPr>
          <p:spPr>
            <a:xfrm>
              <a:off x="5275954" y="6269594"/>
              <a:ext cx="1233997" cy="338554"/>
            </a:xfrm>
            <a:prstGeom prst="rect">
              <a:avLst/>
            </a:prstGeom>
            <a:noFill/>
          </p:spPr>
          <p:txBody>
            <a:bodyPr wrap="square" rtlCol="0">
              <a:spAutoFit/>
            </a:bodyPr>
            <a:lstStyle/>
            <a:p>
              <a:pPr algn="ctr"/>
              <a:r>
                <a:rPr lang="es-MX" sz="1600" dirty="0"/>
                <a:t>200.78%</a:t>
              </a:r>
            </a:p>
          </p:txBody>
        </p:sp>
      </p:grpSp>
      <p:grpSp>
        <p:nvGrpSpPr>
          <p:cNvPr id="7" name="Grupo 6">
            <a:extLst>
              <a:ext uri="{FF2B5EF4-FFF2-40B4-BE49-F238E27FC236}">
                <a16:creationId xmlns:a16="http://schemas.microsoft.com/office/drawing/2014/main" xmlns="" id="{7EDCC666-4B70-4EA7-9A49-516DF10C4FDF}"/>
              </a:ext>
            </a:extLst>
          </p:cNvPr>
          <p:cNvGrpSpPr/>
          <p:nvPr/>
        </p:nvGrpSpPr>
        <p:grpSpPr>
          <a:xfrm>
            <a:off x="7093006" y="5330230"/>
            <a:ext cx="1250123" cy="1251390"/>
            <a:chOff x="7093006" y="5330230"/>
            <a:chExt cx="1250123" cy="1251390"/>
          </a:xfrm>
        </p:grpSpPr>
        <p:sp>
          <p:nvSpPr>
            <p:cNvPr id="55" name="54 CuadroTexto"/>
            <p:cNvSpPr txBox="1"/>
            <p:nvPr/>
          </p:nvSpPr>
          <p:spPr>
            <a:xfrm>
              <a:off x="7109132" y="5330230"/>
              <a:ext cx="1233997" cy="338554"/>
            </a:xfrm>
            <a:prstGeom prst="rect">
              <a:avLst/>
            </a:prstGeom>
            <a:noFill/>
          </p:spPr>
          <p:txBody>
            <a:bodyPr wrap="square" rtlCol="0">
              <a:spAutoFit/>
            </a:bodyPr>
            <a:lstStyle/>
            <a:p>
              <a:pPr algn="ctr"/>
              <a:r>
                <a:rPr lang="es-MX" sz="1600" dirty="0"/>
                <a:t>1.82%</a:t>
              </a:r>
            </a:p>
          </p:txBody>
        </p:sp>
        <p:sp>
          <p:nvSpPr>
            <p:cNvPr id="62" name="46 CuadroTexto"/>
            <p:cNvSpPr txBox="1"/>
            <p:nvPr/>
          </p:nvSpPr>
          <p:spPr>
            <a:xfrm>
              <a:off x="7093006" y="5802508"/>
              <a:ext cx="1233997" cy="338554"/>
            </a:xfrm>
            <a:prstGeom prst="rect">
              <a:avLst/>
            </a:prstGeom>
            <a:noFill/>
          </p:spPr>
          <p:txBody>
            <a:bodyPr wrap="square" rtlCol="0">
              <a:spAutoFit/>
            </a:bodyPr>
            <a:lstStyle/>
            <a:p>
              <a:pPr algn="ctr"/>
              <a:r>
                <a:rPr lang="es-MX" sz="1600" dirty="0"/>
                <a:t>1.84%</a:t>
              </a:r>
            </a:p>
          </p:txBody>
        </p:sp>
        <p:sp>
          <p:nvSpPr>
            <p:cNvPr id="66" name="46 CuadroTexto"/>
            <p:cNvSpPr txBox="1"/>
            <p:nvPr/>
          </p:nvSpPr>
          <p:spPr>
            <a:xfrm>
              <a:off x="7094286" y="6243066"/>
              <a:ext cx="1233997" cy="338554"/>
            </a:xfrm>
            <a:prstGeom prst="rect">
              <a:avLst/>
            </a:prstGeom>
            <a:noFill/>
          </p:spPr>
          <p:txBody>
            <a:bodyPr wrap="square" rtlCol="0">
              <a:spAutoFit/>
            </a:bodyPr>
            <a:lstStyle/>
            <a:p>
              <a:pPr algn="ctr"/>
              <a:r>
                <a:rPr lang="es-MX" sz="1600" dirty="0"/>
                <a:t>2.06%</a:t>
              </a:r>
            </a:p>
          </p:txBody>
        </p:sp>
      </p:grpSp>
      <p:sp>
        <p:nvSpPr>
          <p:cNvPr id="67" name="6 CuadroTexto"/>
          <p:cNvSpPr txBox="1"/>
          <p:nvPr/>
        </p:nvSpPr>
        <p:spPr>
          <a:xfrm>
            <a:off x="5308" y="5328281"/>
            <a:ext cx="1233997" cy="338554"/>
          </a:xfrm>
          <a:prstGeom prst="rect">
            <a:avLst/>
          </a:prstGeom>
          <a:noFill/>
        </p:spPr>
        <p:txBody>
          <a:bodyPr wrap="square" rtlCol="0">
            <a:spAutoFit/>
          </a:bodyPr>
          <a:lstStyle/>
          <a:p>
            <a:pPr algn="ctr"/>
            <a:r>
              <a:rPr lang="es-MX" sz="1600" dirty="0"/>
              <a:t>A </a:t>
            </a:r>
            <a:r>
              <a:rPr lang="es-MX" sz="1600" dirty="0" err="1"/>
              <a:t>mzo</a:t>
            </a:r>
            <a:r>
              <a:rPr lang="es-MX" sz="1600" dirty="0"/>
              <a:t> 2018</a:t>
            </a:r>
          </a:p>
        </p:txBody>
      </p:sp>
    </p:spTree>
    <p:extLst>
      <p:ext uri="{BB962C8B-B14F-4D97-AF65-F5344CB8AC3E}">
        <p14:creationId xmlns:p14="http://schemas.microsoft.com/office/powerpoint/2010/main" val="3422280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6304" y="290770"/>
            <a:ext cx="6864096" cy="631825"/>
          </a:xfrm>
        </p:spPr>
        <p:txBody>
          <a:bodyPr/>
          <a:lstStyle/>
          <a:p>
            <a:r>
              <a:rPr lang="es-MX" sz="2400" dirty="0">
                <a:latin typeface="Century Gothic" panose="020B0502020202020204" pitchFamily="34" charset="0"/>
              </a:rPr>
              <a:t/>
            </a:r>
            <a:br>
              <a:rPr lang="es-MX" sz="2400" dirty="0">
                <a:latin typeface="Century Gothic" panose="020B0502020202020204" pitchFamily="34" charset="0"/>
              </a:rPr>
            </a:br>
            <a:r>
              <a:rPr lang="es-MX" sz="2400" dirty="0">
                <a:latin typeface="Century Gothic" panose="020B0502020202020204" pitchFamily="34" charset="0"/>
              </a:rPr>
              <a:t>VI. Indicadores adicionales solicitados por el H. Comité de Auditoría </a:t>
            </a:r>
            <a:br>
              <a:rPr lang="es-MX" sz="2400" dirty="0">
                <a:latin typeface="Century Gothic" panose="020B0502020202020204" pitchFamily="34" charset="0"/>
              </a:rPr>
            </a:br>
            <a:r>
              <a:rPr lang="es-MX" sz="1600" dirty="0">
                <a:latin typeface="Century Gothic" panose="020B0502020202020204" pitchFamily="34" charset="0"/>
              </a:rPr>
              <a:t>(Miles de pesos)</a:t>
            </a:r>
          </a:p>
        </p:txBody>
      </p:sp>
      <p:sp>
        <p:nvSpPr>
          <p:cNvPr id="3" name="2 Marcador de contenido"/>
          <p:cNvSpPr>
            <a:spLocks noGrp="1"/>
          </p:cNvSpPr>
          <p:nvPr>
            <p:ph idx="1"/>
          </p:nvPr>
        </p:nvSpPr>
        <p:spPr>
          <a:xfrm>
            <a:off x="121920" y="1628952"/>
            <a:ext cx="8564880" cy="418213"/>
          </a:xfrm>
        </p:spPr>
        <p:txBody>
          <a:bodyPr/>
          <a:lstStyle/>
          <a:p>
            <a:pPr marL="0" indent="0" algn="just">
              <a:buNone/>
            </a:pPr>
            <a:r>
              <a:rPr lang="es-MX" sz="1600" dirty="0">
                <a:latin typeface="Century Gothic" panose="020B0502020202020204" pitchFamily="34" charset="0"/>
              </a:rPr>
              <a:t>Resumen de los resultados de los indicadores al mes de diciembre de 2017:</a:t>
            </a:r>
          </a:p>
        </p:txBody>
      </p:sp>
      <p:sp>
        <p:nvSpPr>
          <p:cNvPr id="4" name="3 Marcador de número de diapositiva"/>
          <p:cNvSpPr>
            <a:spLocks noGrp="1"/>
          </p:cNvSpPr>
          <p:nvPr>
            <p:ph type="sldNum" sz="quarter" idx="12"/>
          </p:nvPr>
        </p:nvSpPr>
        <p:spPr>
          <a:xfrm>
            <a:off x="7010400" y="6483350"/>
            <a:ext cx="2133600" cy="365125"/>
          </a:xfrm>
        </p:spPr>
        <p:txBody>
          <a:bodyPr/>
          <a:lstStyle/>
          <a:p>
            <a:pPr>
              <a:defRPr/>
            </a:pPr>
            <a:fld id="{1FA0F373-F618-431F-B00F-720E748D1491}" type="slidenum">
              <a:rPr lang="es-ES" smtClean="0">
                <a:latin typeface="Century Gothic" panose="020B0502020202020204" pitchFamily="34" charset="0"/>
              </a:rPr>
              <a:pPr>
                <a:defRPr/>
              </a:pPr>
              <a:t>19</a:t>
            </a:fld>
            <a:endParaRPr lang="es-ES" dirty="0">
              <a:latin typeface="Century Gothic" panose="020B0502020202020204" pitchFamily="34" charset="0"/>
            </a:endParaRPr>
          </a:p>
        </p:txBody>
      </p:sp>
      <p:pic>
        <p:nvPicPr>
          <p:cNvPr id="6" name="Imagen 5">
            <a:extLst>
              <a:ext uri="{FF2B5EF4-FFF2-40B4-BE49-F238E27FC236}">
                <a16:creationId xmlns:a16="http://schemas.microsoft.com/office/drawing/2014/main" xmlns="" id="{BB0AF100-BE4F-4691-A03E-D4C428693C3E}"/>
              </a:ext>
            </a:extLst>
          </p:cNvPr>
          <p:cNvPicPr>
            <a:picLocks noChangeAspect="1"/>
          </p:cNvPicPr>
          <p:nvPr/>
        </p:nvPicPr>
        <p:blipFill>
          <a:blip r:embed="rId2"/>
          <a:stretch>
            <a:fillRect/>
          </a:stretch>
        </p:blipFill>
        <p:spPr>
          <a:xfrm>
            <a:off x="187554" y="2379491"/>
            <a:ext cx="8759062" cy="1831017"/>
          </a:xfrm>
          <a:prstGeom prst="rect">
            <a:avLst/>
          </a:prstGeom>
        </p:spPr>
      </p:pic>
      <p:pic>
        <p:nvPicPr>
          <p:cNvPr id="8" name="Imagen 7">
            <a:extLst>
              <a:ext uri="{FF2B5EF4-FFF2-40B4-BE49-F238E27FC236}">
                <a16:creationId xmlns:a16="http://schemas.microsoft.com/office/drawing/2014/main" xmlns="" id="{73764C64-4A35-49A6-9E9C-4E59E8567C48}"/>
              </a:ext>
            </a:extLst>
          </p:cNvPr>
          <p:cNvPicPr>
            <a:picLocks noChangeAspect="1"/>
          </p:cNvPicPr>
          <p:nvPr/>
        </p:nvPicPr>
        <p:blipFill>
          <a:blip r:embed="rId3"/>
          <a:stretch>
            <a:fillRect/>
          </a:stretch>
        </p:blipFill>
        <p:spPr>
          <a:xfrm>
            <a:off x="187554" y="4334395"/>
            <a:ext cx="8779687" cy="1886789"/>
          </a:xfrm>
          <a:prstGeom prst="rect">
            <a:avLst/>
          </a:prstGeom>
        </p:spPr>
      </p:pic>
    </p:spTree>
    <p:extLst>
      <p:ext uri="{BB962C8B-B14F-4D97-AF65-F5344CB8AC3E}">
        <p14:creationId xmlns:p14="http://schemas.microsoft.com/office/powerpoint/2010/main" val="4191050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400" dirty="0">
                <a:latin typeface="Century Gothic" panose="020B0502020202020204" pitchFamily="34" charset="0"/>
              </a:rPr>
              <a:t>VII. Resumen general</a:t>
            </a:r>
          </a:p>
        </p:txBody>
      </p:sp>
      <p:sp>
        <p:nvSpPr>
          <p:cNvPr id="3" name="2 Marcador de contenido"/>
          <p:cNvSpPr>
            <a:spLocks noGrp="1"/>
          </p:cNvSpPr>
          <p:nvPr>
            <p:ph idx="1"/>
          </p:nvPr>
        </p:nvSpPr>
        <p:spPr>
          <a:xfrm>
            <a:off x="457200" y="1517904"/>
            <a:ext cx="8229600" cy="4525963"/>
          </a:xfrm>
        </p:spPr>
        <p:txBody>
          <a:bodyPr/>
          <a:lstStyle/>
          <a:p>
            <a:pPr marL="0" indent="0" algn="just">
              <a:buNone/>
            </a:pPr>
            <a:r>
              <a:rPr lang="es-MX" sz="1400" u="sng" dirty="0">
                <a:latin typeface="Century Gothic" panose="020B0502020202020204" pitchFamily="34" charset="0"/>
              </a:rPr>
              <a:t>Indicadores del Modelo</a:t>
            </a:r>
          </a:p>
          <a:p>
            <a:pPr marL="0" indent="0" algn="just">
              <a:buNone/>
            </a:pPr>
            <a:endParaRPr lang="es-MX" sz="1400" u="sng" dirty="0">
              <a:latin typeface="Century Gothic" panose="020B0502020202020204" pitchFamily="34" charset="0"/>
            </a:endParaRPr>
          </a:p>
          <a:p>
            <a:pPr algn="just"/>
            <a:r>
              <a:rPr lang="es-MX" sz="1400" dirty="0">
                <a:latin typeface="Century Gothic" panose="020B0502020202020204" pitchFamily="34" charset="0"/>
              </a:rPr>
              <a:t>El índice de cobertura sobre cartera total mejoraron 32 Delegaciones y se deterioraron 0 respecto a la meta 2018.</a:t>
            </a:r>
          </a:p>
          <a:p>
            <a:pPr algn="just"/>
            <a:r>
              <a:rPr lang="es-MX" sz="1400" dirty="0">
                <a:latin typeface="Century Gothic" panose="020B0502020202020204" pitchFamily="34" charset="0"/>
              </a:rPr>
              <a:t>Respecto a la meta 2018, el índice de resultado neto sobre cartera neta mejoraron 1 y se deterioraron 31.</a:t>
            </a:r>
          </a:p>
          <a:p>
            <a:pPr algn="just"/>
            <a:r>
              <a:rPr lang="es-MX" sz="1400" dirty="0">
                <a:latin typeface="Century Gothic" panose="020B0502020202020204" pitchFamily="34" charset="0"/>
              </a:rPr>
              <a:t>El índice de eficiencia del GAOV mejoraron 31 delegaciones y se deterioró 1 </a:t>
            </a:r>
          </a:p>
          <a:p>
            <a:pPr algn="just"/>
            <a:r>
              <a:rPr lang="es-MX" sz="1400" dirty="0">
                <a:latin typeface="Century Gothic" panose="020B0502020202020204" pitchFamily="34" charset="0"/>
              </a:rPr>
              <a:t>El índice de eficacia del GAOV mejoraron las 32</a:t>
            </a:r>
          </a:p>
          <a:p>
            <a:pPr algn="just"/>
            <a:endParaRPr lang="es-MX" sz="1400" dirty="0">
              <a:latin typeface="Century Gothic" panose="020B0502020202020204" pitchFamily="34" charset="0"/>
            </a:endParaRPr>
          </a:p>
          <a:p>
            <a:pPr marL="0" indent="0" algn="just">
              <a:buNone/>
            </a:pPr>
            <a:r>
              <a:rPr lang="es-MX" sz="1400" u="sng" dirty="0">
                <a:latin typeface="Century Gothic" panose="020B0502020202020204" pitchFamily="34" charset="0"/>
              </a:rPr>
              <a:t>Indicadores del adicionales solicitados por el HCA</a:t>
            </a:r>
          </a:p>
          <a:p>
            <a:pPr marL="0" indent="0" algn="just">
              <a:buNone/>
            </a:pPr>
            <a:endParaRPr lang="es-MX" sz="1400" u="sng" dirty="0">
              <a:latin typeface="Century Gothic" panose="020B0502020202020204" pitchFamily="34" charset="0"/>
            </a:endParaRPr>
          </a:p>
          <a:p>
            <a:pPr algn="just"/>
            <a:r>
              <a:rPr lang="es-MX" sz="1400" dirty="0">
                <a:latin typeface="Century Gothic" panose="020B0502020202020204" pitchFamily="34" charset="0"/>
              </a:rPr>
              <a:t>El índice de cartera vencida, mejoraron 22 y se deterioraron 10</a:t>
            </a:r>
          </a:p>
          <a:p>
            <a:pPr algn="just"/>
            <a:r>
              <a:rPr lang="es-MX" sz="1400" dirty="0">
                <a:latin typeface="Century Gothic" panose="020B0502020202020204" pitchFamily="34" charset="0"/>
              </a:rPr>
              <a:t>Índice de cartera en prorroga, mejoraron  las 32 delegaciones</a:t>
            </a:r>
          </a:p>
          <a:p>
            <a:pPr algn="just"/>
            <a:r>
              <a:rPr lang="es-MX" sz="1400" dirty="0">
                <a:latin typeface="Century Gothic" panose="020B0502020202020204" pitchFamily="34" charset="0"/>
              </a:rPr>
              <a:t>Índice de cobertura de cartera vencida, mejoraron 32</a:t>
            </a:r>
          </a:p>
          <a:p>
            <a:pPr algn="just"/>
            <a:r>
              <a:rPr lang="es-MX" sz="1400" dirty="0">
                <a:latin typeface="Century Gothic" panose="020B0502020202020204" pitchFamily="34" charset="0"/>
              </a:rPr>
              <a:t>Rentabilidad del GAOV, mejoraron 29 y se deterioraron 3</a:t>
            </a:r>
          </a:p>
          <a:p>
            <a:pPr algn="just"/>
            <a:endParaRPr lang="es-MX" sz="1400" dirty="0">
              <a:latin typeface="Century Gothic" panose="020B0502020202020204" pitchFamily="34" charset="0"/>
            </a:endParaRPr>
          </a:p>
          <a:p>
            <a:pPr algn="just"/>
            <a:endParaRPr lang="es-MX" sz="1400" dirty="0">
              <a:latin typeface="Century Gothic" panose="020B0502020202020204" pitchFamily="34" charset="0"/>
            </a:endParaRPr>
          </a:p>
          <a:p>
            <a:pPr algn="just"/>
            <a:endParaRPr lang="es-MX" sz="1400" dirty="0">
              <a:latin typeface="Century Gothic" panose="020B0502020202020204" pitchFamily="34" charset="0"/>
            </a:endParaRPr>
          </a:p>
          <a:p>
            <a:pPr marL="0" indent="0" algn="just">
              <a:buNone/>
            </a:pPr>
            <a:endParaRPr lang="es-MX" sz="1400" dirty="0">
              <a:latin typeface="Century Gothic" panose="020B0502020202020204" pitchFamily="34" charset="0"/>
            </a:endParaRPr>
          </a:p>
          <a:p>
            <a:pPr algn="just"/>
            <a:endParaRPr lang="es-MX" sz="1400" dirty="0">
              <a:latin typeface="Century Gothic" panose="020B0502020202020204" pitchFamily="34" charset="0"/>
            </a:endParaRPr>
          </a:p>
          <a:p>
            <a:pPr algn="just"/>
            <a:endParaRPr lang="es-MX" sz="1400" dirty="0">
              <a:latin typeface="Century Gothic" panose="020B0502020202020204" pitchFamily="34" charset="0"/>
            </a:endParaRPr>
          </a:p>
          <a:p>
            <a:pPr algn="just"/>
            <a:endParaRPr lang="es-MX" sz="1400" dirty="0">
              <a:latin typeface="Century Gothic" panose="020B0502020202020204" pitchFamily="34" charset="0"/>
            </a:endParaRPr>
          </a:p>
          <a:p>
            <a:pPr algn="just"/>
            <a:endParaRPr lang="es-MX" sz="1400" dirty="0">
              <a:latin typeface="Century Gothic" panose="020B0502020202020204" pitchFamily="34" charset="0"/>
            </a:endParaRPr>
          </a:p>
        </p:txBody>
      </p:sp>
    </p:spTree>
    <p:extLst>
      <p:ext uri="{BB962C8B-B14F-4D97-AF65-F5344CB8AC3E}">
        <p14:creationId xmlns:p14="http://schemas.microsoft.com/office/powerpoint/2010/main" val="2514663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60954" y="3277146"/>
            <a:ext cx="6096000" cy="631825"/>
          </a:xfrm>
        </p:spPr>
        <p:txBody>
          <a:bodyPr/>
          <a:lstStyle/>
          <a:p>
            <a:pPr algn="ctr"/>
            <a:r>
              <a:rPr lang="es-MX" sz="2400" dirty="0">
                <a:latin typeface="Century Gothic" panose="020B0502020202020204" pitchFamily="34" charset="0"/>
              </a:rPr>
              <a:t/>
            </a:r>
            <a:br>
              <a:rPr lang="es-MX" sz="2400" dirty="0">
                <a:latin typeface="Century Gothic" panose="020B0502020202020204" pitchFamily="34" charset="0"/>
              </a:rPr>
            </a:br>
            <a:r>
              <a:rPr lang="es-MX" sz="4000" dirty="0">
                <a:latin typeface="Century Gothic" panose="020B0502020202020204" pitchFamily="34" charset="0"/>
              </a:rPr>
              <a:t>Anexo</a:t>
            </a:r>
            <a:r>
              <a:rPr lang="es-MX" sz="2400" dirty="0">
                <a:latin typeface="Century Gothic" panose="020B0502020202020204" pitchFamily="34" charset="0"/>
              </a:rPr>
              <a:t/>
            </a:r>
            <a:br>
              <a:rPr lang="es-MX" sz="2400" dirty="0">
                <a:latin typeface="Century Gothic" panose="020B0502020202020204" pitchFamily="34" charset="0"/>
              </a:rPr>
            </a:br>
            <a:endParaRPr lang="es-MX" sz="16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7010400" y="6483350"/>
            <a:ext cx="2133600" cy="365125"/>
          </a:xfrm>
        </p:spPr>
        <p:txBody>
          <a:bodyPr/>
          <a:lstStyle/>
          <a:p>
            <a:pPr>
              <a:defRPr/>
            </a:pPr>
            <a:fld id="{1FA0F373-F618-431F-B00F-720E748D1491}" type="slidenum">
              <a:rPr lang="es-ES" smtClean="0">
                <a:latin typeface="Century Gothic" panose="020B0502020202020204" pitchFamily="34" charset="0"/>
              </a:rPr>
              <a:pPr>
                <a:defRPr/>
              </a:pPr>
              <a:t>21</a:t>
            </a:fld>
            <a:endParaRPr lang="es-ES" dirty="0">
              <a:latin typeface="Century Gothic" panose="020B0502020202020204" pitchFamily="34" charset="0"/>
            </a:endParaRPr>
          </a:p>
        </p:txBody>
      </p:sp>
    </p:spTree>
    <p:extLst>
      <p:ext uri="{BB962C8B-B14F-4D97-AF65-F5344CB8AC3E}">
        <p14:creationId xmlns:p14="http://schemas.microsoft.com/office/powerpoint/2010/main" val="1313691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2888" y="266700"/>
            <a:ext cx="6813550" cy="677863"/>
          </a:xfrm>
        </p:spPr>
        <p:txBody>
          <a:bodyPr rtlCol="0">
            <a:noAutofit/>
          </a:bodyPr>
          <a:lstStyle/>
          <a:p>
            <a:pPr fontAlgn="auto">
              <a:spcAft>
                <a:spcPts val="0"/>
              </a:spcAft>
              <a:tabLst>
                <a:tab pos="620713" algn="l"/>
              </a:tabLst>
              <a:defRPr/>
            </a:pPr>
            <a:r>
              <a:rPr lang="es-ES" sz="2400" dirty="0">
                <a:latin typeface="Century Gothic" panose="020B0502020202020204" pitchFamily="34" charset="0"/>
                <a:ea typeface="+mj-ea"/>
                <a:cs typeface="Calibri" pitchFamily="34" charset="0"/>
              </a:rPr>
              <a:t>Anexos</a:t>
            </a:r>
            <a:r>
              <a:rPr lang="es-ES" sz="1600" dirty="0">
                <a:latin typeface="Century Gothic" panose="020B0502020202020204" pitchFamily="34" charset="0"/>
                <a:ea typeface="+mj-ea"/>
                <a:cs typeface="Calibri" pitchFamily="34" charset="0"/>
              </a:rPr>
              <a:t/>
            </a:r>
            <a:br>
              <a:rPr lang="es-ES" sz="1600" dirty="0">
                <a:latin typeface="Century Gothic" panose="020B0502020202020204" pitchFamily="34" charset="0"/>
                <a:ea typeface="+mj-ea"/>
                <a:cs typeface="Calibri" pitchFamily="34" charset="0"/>
              </a:rPr>
            </a:br>
            <a:r>
              <a:rPr lang="es-ES" sz="1600" dirty="0">
                <a:latin typeface="Century Gothic" panose="020B0502020202020204" pitchFamily="34" charset="0"/>
                <a:ea typeface="+mj-ea"/>
                <a:cs typeface="Calibri" pitchFamily="34" charset="0"/>
              </a:rPr>
              <a:t>Índice de cobertura sobre cartera total </a:t>
            </a:r>
            <a:br>
              <a:rPr lang="es-ES" sz="1600" dirty="0">
                <a:latin typeface="Century Gothic" panose="020B0502020202020204" pitchFamily="34" charset="0"/>
                <a:ea typeface="+mj-ea"/>
                <a:cs typeface="Calibri" pitchFamily="34" charset="0"/>
              </a:rPr>
            </a:br>
            <a:r>
              <a:rPr lang="es-MX" sz="1600" dirty="0">
                <a:latin typeface="Century Gothic" panose="020B0502020202020204" pitchFamily="34" charset="0"/>
              </a:rPr>
              <a:t>(Miles de pesos)</a:t>
            </a:r>
            <a:endParaRPr lang="es-ES" sz="1600" dirty="0">
              <a:latin typeface="Century Gothic" panose="020B0502020202020204" pitchFamily="34" charset="0"/>
              <a:ea typeface="+mj-ea"/>
              <a:cs typeface="Calibri" pitchFamily="34" charset="0"/>
            </a:endParaRPr>
          </a:p>
        </p:txBody>
      </p:sp>
      <p:sp>
        <p:nvSpPr>
          <p:cNvPr id="4" name="3 Marcador de número de diapositiva"/>
          <p:cNvSpPr>
            <a:spLocks noGrp="1"/>
          </p:cNvSpPr>
          <p:nvPr>
            <p:ph type="sldNum" sz="quarter" idx="12"/>
          </p:nvPr>
        </p:nvSpPr>
        <p:spPr>
          <a:xfrm>
            <a:off x="7010400" y="6565265"/>
            <a:ext cx="2133600" cy="365125"/>
          </a:xfrm>
        </p:spPr>
        <p:txBody>
          <a:bodyPr/>
          <a:lstStyle/>
          <a:p>
            <a:pPr>
              <a:defRPr/>
            </a:pPr>
            <a:fld id="{1FA0F373-F618-431F-B00F-720E748D1491}" type="slidenum">
              <a:rPr lang="es-ES" smtClean="0">
                <a:latin typeface="Century Gothic" panose="020B0502020202020204" pitchFamily="34" charset="0"/>
              </a:rPr>
              <a:pPr>
                <a:defRPr/>
              </a:pPr>
              <a:t>22</a:t>
            </a:fld>
            <a:endParaRPr lang="es-ES" dirty="0">
              <a:latin typeface="Century Gothic" panose="020B0502020202020204" pitchFamily="34" charset="0"/>
            </a:endParaRPr>
          </a:p>
        </p:txBody>
      </p:sp>
      <p:pic>
        <p:nvPicPr>
          <p:cNvPr id="8" name="Imagen 7">
            <a:extLst>
              <a:ext uri="{FF2B5EF4-FFF2-40B4-BE49-F238E27FC236}">
                <a16:creationId xmlns:a16="http://schemas.microsoft.com/office/drawing/2014/main" xmlns="" id="{B31496F2-DF59-43E4-A8AC-D3444C978325}"/>
              </a:ext>
            </a:extLst>
          </p:cNvPr>
          <p:cNvPicPr>
            <a:picLocks noChangeAspect="1"/>
          </p:cNvPicPr>
          <p:nvPr/>
        </p:nvPicPr>
        <p:blipFill>
          <a:blip r:embed="rId2"/>
          <a:stretch>
            <a:fillRect/>
          </a:stretch>
        </p:blipFill>
        <p:spPr>
          <a:xfrm>
            <a:off x="157862" y="1697180"/>
            <a:ext cx="4425972" cy="4607772"/>
          </a:xfrm>
          <a:prstGeom prst="rect">
            <a:avLst/>
          </a:prstGeom>
        </p:spPr>
      </p:pic>
      <p:pic>
        <p:nvPicPr>
          <p:cNvPr id="9" name="Imagen 8">
            <a:extLst>
              <a:ext uri="{FF2B5EF4-FFF2-40B4-BE49-F238E27FC236}">
                <a16:creationId xmlns:a16="http://schemas.microsoft.com/office/drawing/2014/main" xmlns="" id="{C09FF07E-ED5A-42F1-A2CF-9C8BD9366A34}"/>
              </a:ext>
            </a:extLst>
          </p:cNvPr>
          <p:cNvPicPr>
            <a:picLocks noChangeAspect="1"/>
          </p:cNvPicPr>
          <p:nvPr/>
        </p:nvPicPr>
        <p:blipFill>
          <a:blip r:embed="rId3"/>
          <a:stretch>
            <a:fillRect/>
          </a:stretch>
        </p:blipFill>
        <p:spPr>
          <a:xfrm>
            <a:off x="4626038" y="1697180"/>
            <a:ext cx="4380851" cy="4392246"/>
          </a:xfrm>
          <a:prstGeom prst="rect">
            <a:avLst/>
          </a:prstGeom>
        </p:spPr>
      </p:pic>
    </p:spTree>
    <p:extLst>
      <p:ext uri="{BB962C8B-B14F-4D97-AF65-F5344CB8AC3E}">
        <p14:creationId xmlns:p14="http://schemas.microsoft.com/office/powerpoint/2010/main" val="1551296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2888" y="266700"/>
            <a:ext cx="6813550" cy="677863"/>
          </a:xfrm>
        </p:spPr>
        <p:txBody>
          <a:bodyPr rtlCol="0">
            <a:noAutofit/>
          </a:bodyPr>
          <a:lstStyle/>
          <a:p>
            <a:pPr fontAlgn="auto">
              <a:spcAft>
                <a:spcPts val="0"/>
              </a:spcAft>
              <a:tabLst>
                <a:tab pos="620713" algn="l"/>
              </a:tabLst>
              <a:defRPr/>
            </a:pPr>
            <a:r>
              <a:rPr lang="es-ES" sz="2400" dirty="0">
                <a:latin typeface="Century Gothic" panose="020B0502020202020204" pitchFamily="34" charset="0"/>
                <a:ea typeface="+mj-ea"/>
                <a:cs typeface="Calibri" pitchFamily="34" charset="0"/>
              </a:rPr>
              <a:t>Anexos</a:t>
            </a:r>
            <a:r>
              <a:rPr lang="es-ES" sz="1600" dirty="0">
                <a:latin typeface="Century Gothic" panose="020B0502020202020204" pitchFamily="34" charset="0"/>
                <a:ea typeface="+mj-ea"/>
                <a:cs typeface="Calibri" pitchFamily="34" charset="0"/>
              </a:rPr>
              <a:t/>
            </a:r>
            <a:br>
              <a:rPr lang="es-ES" sz="1600" dirty="0">
                <a:latin typeface="Century Gothic" panose="020B0502020202020204" pitchFamily="34" charset="0"/>
                <a:ea typeface="+mj-ea"/>
                <a:cs typeface="Calibri" pitchFamily="34" charset="0"/>
              </a:rPr>
            </a:br>
            <a:r>
              <a:rPr lang="es-ES" sz="1600" dirty="0">
                <a:latin typeface="Century Gothic" panose="020B0502020202020204" pitchFamily="34" charset="0"/>
                <a:ea typeface="+mj-ea"/>
                <a:cs typeface="Calibri" pitchFamily="34" charset="0"/>
              </a:rPr>
              <a:t>Índice de resultado neto sobre cartera neta</a:t>
            </a:r>
            <a:br>
              <a:rPr lang="es-ES" sz="1600" dirty="0">
                <a:latin typeface="Century Gothic" panose="020B0502020202020204" pitchFamily="34" charset="0"/>
                <a:ea typeface="+mj-ea"/>
                <a:cs typeface="Calibri" pitchFamily="34" charset="0"/>
              </a:rPr>
            </a:br>
            <a:r>
              <a:rPr lang="es-MX" sz="1600" dirty="0">
                <a:latin typeface="Century Gothic" panose="020B0502020202020204" pitchFamily="34" charset="0"/>
              </a:rPr>
              <a:t>(Miles de pesos)</a:t>
            </a:r>
            <a:r>
              <a:rPr lang="es-ES" sz="1600" dirty="0">
                <a:latin typeface="Century Gothic" panose="020B0502020202020204" pitchFamily="34" charset="0"/>
                <a:ea typeface="+mj-ea"/>
                <a:cs typeface="Calibri" pitchFamily="34" charset="0"/>
              </a:rPr>
              <a:t> </a:t>
            </a:r>
          </a:p>
        </p:txBody>
      </p:sp>
      <p:sp>
        <p:nvSpPr>
          <p:cNvPr id="4" name="3 Marcador de número de diapositiva"/>
          <p:cNvSpPr>
            <a:spLocks noGrp="1"/>
          </p:cNvSpPr>
          <p:nvPr>
            <p:ph type="sldNum" sz="quarter" idx="12"/>
          </p:nvPr>
        </p:nvSpPr>
        <p:spPr>
          <a:xfrm>
            <a:off x="7010400" y="6565265"/>
            <a:ext cx="2133600" cy="365125"/>
          </a:xfrm>
        </p:spPr>
        <p:txBody>
          <a:bodyPr/>
          <a:lstStyle/>
          <a:p>
            <a:pPr>
              <a:defRPr/>
            </a:pPr>
            <a:fld id="{1FA0F373-F618-431F-B00F-720E748D1491}" type="slidenum">
              <a:rPr lang="es-ES" smtClean="0">
                <a:latin typeface="Century Gothic" panose="020B0502020202020204" pitchFamily="34" charset="0"/>
              </a:rPr>
              <a:pPr>
                <a:defRPr/>
              </a:pPr>
              <a:t>23</a:t>
            </a:fld>
            <a:endParaRPr lang="es-ES" dirty="0">
              <a:latin typeface="Century Gothic" panose="020B0502020202020204" pitchFamily="34" charset="0"/>
            </a:endParaRPr>
          </a:p>
        </p:txBody>
      </p:sp>
      <p:pic>
        <p:nvPicPr>
          <p:cNvPr id="5" name="Imagen 4">
            <a:extLst>
              <a:ext uri="{FF2B5EF4-FFF2-40B4-BE49-F238E27FC236}">
                <a16:creationId xmlns:a16="http://schemas.microsoft.com/office/drawing/2014/main" xmlns="" id="{D6CA3833-F459-42C8-8145-18C6827D0618}"/>
              </a:ext>
            </a:extLst>
          </p:cNvPr>
          <p:cNvPicPr>
            <a:picLocks noChangeAspect="1"/>
          </p:cNvPicPr>
          <p:nvPr/>
        </p:nvPicPr>
        <p:blipFill>
          <a:blip r:embed="rId2"/>
          <a:stretch>
            <a:fillRect/>
          </a:stretch>
        </p:blipFill>
        <p:spPr>
          <a:xfrm>
            <a:off x="4634629" y="1753454"/>
            <a:ext cx="4424156" cy="4375991"/>
          </a:xfrm>
          <a:prstGeom prst="rect">
            <a:avLst/>
          </a:prstGeom>
        </p:spPr>
      </p:pic>
      <p:pic>
        <p:nvPicPr>
          <p:cNvPr id="6" name="Imagen 5">
            <a:extLst>
              <a:ext uri="{FF2B5EF4-FFF2-40B4-BE49-F238E27FC236}">
                <a16:creationId xmlns:a16="http://schemas.microsoft.com/office/drawing/2014/main" xmlns="" id="{1D0C900B-2CF0-4FF1-984B-00B4EF413C5C}"/>
              </a:ext>
            </a:extLst>
          </p:cNvPr>
          <p:cNvPicPr>
            <a:picLocks noChangeAspect="1"/>
          </p:cNvPicPr>
          <p:nvPr/>
        </p:nvPicPr>
        <p:blipFill>
          <a:blip r:embed="rId3"/>
          <a:stretch>
            <a:fillRect/>
          </a:stretch>
        </p:blipFill>
        <p:spPr>
          <a:xfrm>
            <a:off x="149779" y="1753454"/>
            <a:ext cx="4456714" cy="4602977"/>
          </a:xfrm>
          <a:prstGeom prst="rect">
            <a:avLst/>
          </a:prstGeom>
        </p:spPr>
      </p:pic>
    </p:spTree>
    <p:extLst>
      <p:ext uri="{BB962C8B-B14F-4D97-AF65-F5344CB8AC3E}">
        <p14:creationId xmlns:p14="http://schemas.microsoft.com/office/powerpoint/2010/main" val="449080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2888" y="266700"/>
            <a:ext cx="6813550" cy="677863"/>
          </a:xfrm>
        </p:spPr>
        <p:txBody>
          <a:bodyPr rtlCol="0">
            <a:noAutofit/>
          </a:bodyPr>
          <a:lstStyle/>
          <a:p>
            <a:pPr fontAlgn="auto">
              <a:spcAft>
                <a:spcPts val="0"/>
              </a:spcAft>
              <a:tabLst>
                <a:tab pos="620713" algn="l"/>
              </a:tabLst>
              <a:defRPr/>
            </a:pPr>
            <a:r>
              <a:rPr lang="es-ES" sz="2400" dirty="0">
                <a:latin typeface="Century Gothic" panose="020B0502020202020204" pitchFamily="34" charset="0"/>
                <a:ea typeface="+mj-ea"/>
                <a:cs typeface="Calibri" pitchFamily="34" charset="0"/>
              </a:rPr>
              <a:t>Anexos</a:t>
            </a:r>
            <a:r>
              <a:rPr lang="es-ES" sz="1600" dirty="0">
                <a:latin typeface="Century Gothic" panose="020B0502020202020204" pitchFamily="34" charset="0"/>
                <a:ea typeface="+mj-ea"/>
                <a:cs typeface="Calibri" pitchFamily="34" charset="0"/>
              </a:rPr>
              <a:t/>
            </a:r>
            <a:br>
              <a:rPr lang="es-ES" sz="1600" dirty="0">
                <a:latin typeface="Century Gothic" panose="020B0502020202020204" pitchFamily="34" charset="0"/>
                <a:ea typeface="+mj-ea"/>
                <a:cs typeface="Calibri" pitchFamily="34" charset="0"/>
              </a:rPr>
            </a:br>
            <a:r>
              <a:rPr lang="es-ES" sz="1600" dirty="0">
                <a:latin typeface="Century Gothic" panose="020B0502020202020204" pitchFamily="34" charset="0"/>
                <a:ea typeface="+mj-ea"/>
                <a:cs typeface="Calibri" pitchFamily="34" charset="0"/>
              </a:rPr>
              <a:t>Índice de eficiencia del GAOV</a:t>
            </a:r>
            <a:br>
              <a:rPr lang="es-ES" sz="1600" dirty="0">
                <a:latin typeface="Century Gothic" panose="020B0502020202020204" pitchFamily="34" charset="0"/>
                <a:ea typeface="+mj-ea"/>
                <a:cs typeface="Calibri" pitchFamily="34" charset="0"/>
              </a:rPr>
            </a:br>
            <a:r>
              <a:rPr lang="es-MX" sz="1600" dirty="0">
                <a:latin typeface="Century Gothic" panose="020B0502020202020204" pitchFamily="34" charset="0"/>
              </a:rPr>
              <a:t>(Miles de pesos)</a:t>
            </a:r>
            <a:r>
              <a:rPr lang="es-ES" sz="1600" dirty="0">
                <a:latin typeface="Century Gothic" panose="020B0502020202020204" pitchFamily="34" charset="0"/>
                <a:cs typeface="Calibri" pitchFamily="34" charset="0"/>
              </a:rPr>
              <a:t> </a:t>
            </a:r>
            <a:r>
              <a:rPr lang="es-ES" sz="1600" dirty="0">
                <a:latin typeface="Century Gothic" panose="020B0502020202020204" pitchFamily="34" charset="0"/>
                <a:ea typeface="+mj-ea"/>
                <a:cs typeface="Calibri" pitchFamily="34" charset="0"/>
              </a:rPr>
              <a:t> </a:t>
            </a:r>
          </a:p>
        </p:txBody>
      </p:sp>
      <p:sp>
        <p:nvSpPr>
          <p:cNvPr id="4" name="3 Marcador de número de diapositiva"/>
          <p:cNvSpPr>
            <a:spLocks noGrp="1"/>
          </p:cNvSpPr>
          <p:nvPr>
            <p:ph type="sldNum" sz="quarter" idx="12"/>
          </p:nvPr>
        </p:nvSpPr>
        <p:spPr>
          <a:xfrm>
            <a:off x="7010400" y="6565265"/>
            <a:ext cx="2133600" cy="365125"/>
          </a:xfrm>
        </p:spPr>
        <p:txBody>
          <a:bodyPr/>
          <a:lstStyle/>
          <a:p>
            <a:pPr>
              <a:defRPr/>
            </a:pPr>
            <a:fld id="{1FA0F373-F618-431F-B00F-720E748D1491}" type="slidenum">
              <a:rPr lang="es-ES" smtClean="0">
                <a:latin typeface="Century Gothic" panose="020B0502020202020204" pitchFamily="34" charset="0"/>
              </a:rPr>
              <a:pPr>
                <a:defRPr/>
              </a:pPr>
              <a:t>24</a:t>
            </a:fld>
            <a:endParaRPr lang="es-ES" dirty="0">
              <a:latin typeface="Century Gothic" panose="020B0502020202020204" pitchFamily="34" charset="0"/>
            </a:endParaRPr>
          </a:p>
        </p:txBody>
      </p:sp>
      <p:pic>
        <p:nvPicPr>
          <p:cNvPr id="6" name="Imagen 5">
            <a:extLst>
              <a:ext uri="{FF2B5EF4-FFF2-40B4-BE49-F238E27FC236}">
                <a16:creationId xmlns:a16="http://schemas.microsoft.com/office/drawing/2014/main" xmlns="" id="{3FBC0A3A-BD9C-4810-A9C1-B457883658DA}"/>
              </a:ext>
            </a:extLst>
          </p:cNvPr>
          <p:cNvPicPr>
            <a:picLocks noChangeAspect="1"/>
          </p:cNvPicPr>
          <p:nvPr/>
        </p:nvPicPr>
        <p:blipFill>
          <a:blip r:embed="rId2"/>
          <a:stretch>
            <a:fillRect/>
          </a:stretch>
        </p:blipFill>
        <p:spPr>
          <a:xfrm>
            <a:off x="172548" y="1716088"/>
            <a:ext cx="4447629" cy="4526986"/>
          </a:xfrm>
          <a:prstGeom prst="rect">
            <a:avLst/>
          </a:prstGeom>
        </p:spPr>
      </p:pic>
      <p:pic>
        <p:nvPicPr>
          <p:cNvPr id="7" name="Imagen 6">
            <a:extLst>
              <a:ext uri="{FF2B5EF4-FFF2-40B4-BE49-F238E27FC236}">
                <a16:creationId xmlns:a16="http://schemas.microsoft.com/office/drawing/2014/main" xmlns="" id="{9E8629D5-8EE4-48C9-AA5C-DBED08A004F0}"/>
              </a:ext>
            </a:extLst>
          </p:cNvPr>
          <p:cNvPicPr>
            <a:picLocks noChangeAspect="1"/>
          </p:cNvPicPr>
          <p:nvPr/>
        </p:nvPicPr>
        <p:blipFill>
          <a:blip r:embed="rId3"/>
          <a:stretch>
            <a:fillRect/>
          </a:stretch>
        </p:blipFill>
        <p:spPr>
          <a:xfrm>
            <a:off x="4671064" y="1716088"/>
            <a:ext cx="4365624" cy="4260775"/>
          </a:xfrm>
          <a:prstGeom prst="rect">
            <a:avLst/>
          </a:prstGeom>
        </p:spPr>
      </p:pic>
    </p:spTree>
    <p:extLst>
      <p:ext uri="{BB962C8B-B14F-4D97-AF65-F5344CB8AC3E}">
        <p14:creationId xmlns:p14="http://schemas.microsoft.com/office/powerpoint/2010/main" val="1517130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2413" y="349474"/>
            <a:ext cx="6813550" cy="677863"/>
          </a:xfrm>
        </p:spPr>
        <p:txBody>
          <a:bodyPr rtlCol="0">
            <a:noAutofit/>
          </a:bodyPr>
          <a:lstStyle/>
          <a:p>
            <a:pPr fontAlgn="auto">
              <a:spcAft>
                <a:spcPts val="0"/>
              </a:spcAft>
              <a:tabLst>
                <a:tab pos="620713" algn="l"/>
              </a:tabLst>
              <a:defRPr/>
            </a:pPr>
            <a:r>
              <a:rPr lang="es-ES" sz="2400" dirty="0">
                <a:latin typeface="Century Gothic" panose="020B0502020202020204" pitchFamily="34" charset="0"/>
                <a:ea typeface="+mj-ea"/>
                <a:cs typeface="Calibri" pitchFamily="34" charset="0"/>
              </a:rPr>
              <a:t>Anexos</a:t>
            </a:r>
            <a:r>
              <a:rPr lang="es-ES" sz="1600" dirty="0">
                <a:latin typeface="Century Gothic" panose="020B0502020202020204" pitchFamily="34" charset="0"/>
                <a:ea typeface="+mj-ea"/>
                <a:cs typeface="Calibri" pitchFamily="34" charset="0"/>
              </a:rPr>
              <a:t/>
            </a:r>
            <a:br>
              <a:rPr lang="es-ES" sz="1600" dirty="0">
                <a:latin typeface="Century Gothic" panose="020B0502020202020204" pitchFamily="34" charset="0"/>
                <a:ea typeface="+mj-ea"/>
                <a:cs typeface="Calibri" pitchFamily="34" charset="0"/>
              </a:rPr>
            </a:br>
            <a:r>
              <a:rPr lang="es-ES" sz="1600" dirty="0">
                <a:latin typeface="Century Gothic" panose="020B0502020202020204" pitchFamily="34" charset="0"/>
                <a:ea typeface="+mj-ea"/>
                <a:cs typeface="Calibri" pitchFamily="34" charset="0"/>
              </a:rPr>
              <a:t>Índice de eficacia del GAOV </a:t>
            </a:r>
            <a:r>
              <a:rPr lang="es-ES" sz="1600" dirty="0">
                <a:latin typeface="Century Gothic" panose="020B0502020202020204" pitchFamily="34" charset="0"/>
                <a:cs typeface="Calibri" pitchFamily="34" charset="0"/>
              </a:rPr>
              <a:t/>
            </a:r>
            <a:br>
              <a:rPr lang="es-ES" sz="1600" dirty="0">
                <a:latin typeface="Century Gothic" panose="020B0502020202020204" pitchFamily="34" charset="0"/>
                <a:cs typeface="Calibri" pitchFamily="34" charset="0"/>
              </a:rPr>
            </a:br>
            <a:r>
              <a:rPr lang="es-MX" sz="1600" dirty="0">
                <a:latin typeface="Century Gothic" panose="020B0502020202020204" pitchFamily="34" charset="0"/>
              </a:rPr>
              <a:t>(Miles de pesos)</a:t>
            </a:r>
            <a:r>
              <a:rPr lang="es-ES" sz="1600" dirty="0">
                <a:latin typeface="Century Gothic" panose="020B0502020202020204" pitchFamily="34" charset="0"/>
                <a:cs typeface="Calibri" pitchFamily="34" charset="0"/>
              </a:rPr>
              <a:t> </a:t>
            </a:r>
            <a:endParaRPr lang="es-ES" sz="1600" dirty="0">
              <a:latin typeface="Century Gothic" panose="020B0502020202020204" pitchFamily="34" charset="0"/>
              <a:ea typeface="+mj-ea"/>
              <a:cs typeface="Calibri" pitchFamily="34" charset="0"/>
            </a:endParaRPr>
          </a:p>
        </p:txBody>
      </p:sp>
      <p:sp>
        <p:nvSpPr>
          <p:cNvPr id="4" name="3 Marcador de número de diapositiva"/>
          <p:cNvSpPr>
            <a:spLocks noGrp="1"/>
          </p:cNvSpPr>
          <p:nvPr>
            <p:ph type="sldNum" sz="quarter" idx="12"/>
          </p:nvPr>
        </p:nvSpPr>
        <p:spPr>
          <a:xfrm>
            <a:off x="7010400" y="6565265"/>
            <a:ext cx="2133600" cy="365125"/>
          </a:xfrm>
        </p:spPr>
        <p:txBody>
          <a:bodyPr/>
          <a:lstStyle/>
          <a:p>
            <a:pPr>
              <a:defRPr/>
            </a:pPr>
            <a:fld id="{1FA0F373-F618-431F-B00F-720E748D1491}" type="slidenum">
              <a:rPr lang="es-ES" smtClean="0">
                <a:latin typeface="Century Gothic" panose="020B0502020202020204" pitchFamily="34" charset="0"/>
              </a:rPr>
              <a:pPr>
                <a:defRPr/>
              </a:pPr>
              <a:t>25</a:t>
            </a:fld>
            <a:endParaRPr lang="es-ES" dirty="0">
              <a:latin typeface="Century Gothic" panose="020B0502020202020204" pitchFamily="34" charset="0"/>
            </a:endParaRPr>
          </a:p>
        </p:txBody>
      </p:sp>
      <p:pic>
        <p:nvPicPr>
          <p:cNvPr id="6" name="Imagen 5">
            <a:extLst>
              <a:ext uri="{FF2B5EF4-FFF2-40B4-BE49-F238E27FC236}">
                <a16:creationId xmlns:a16="http://schemas.microsoft.com/office/drawing/2014/main" xmlns="" id="{86568505-0ECF-42D8-89E5-0CE989EAAB7D}"/>
              </a:ext>
            </a:extLst>
          </p:cNvPr>
          <p:cNvPicPr>
            <a:picLocks noChangeAspect="1"/>
          </p:cNvPicPr>
          <p:nvPr/>
        </p:nvPicPr>
        <p:blipFill>
          <a:blip r:embed="rId2"/>
          <a:stretch>
            <a:fillRect/>
          </a:stretch>
        </p:blipFill>
        <p:spPr>
          <a:xfrm>
            <a:off x="4622422" y="1789113"/>
            <a:ext cx="4336027" cy="4298460"/>
          </a:xfrm>
          <a:prstGeom prst="rect">
            <a:avLst/>
          </a:prstGeom>
        </p:spPr>
      </p:pic>
      <p:pic>
        <p:nvPicPr>
          <p:cNvPr id="7" name="Imagen 6">
            <a:extLst>
              <a:ext uri="{FF2B5EF4-FFF2-40B4-BE49-F238E27FC236}">
                <a16:creationId xmlns:a16="http://schemas.microsoft.com/office/drawing/2014/main" xmlns="" id="{35A4FF87-A838-49D6-9752-B4647DBE150B}"/>
              </a:ext>
            </a:extLst>
          </p:cNvPr>
          <p:cNvPicPr>
            <a:picLocks noChangeAspect="1"/>
          </p:cNvPicPr>
          <p:nvPr/>
        </p:nvPicPr>
        <p:blipFill>
          <a:blip r:embed="rId3"/>
          <a:stretch>
            <a:fillRect/>
          </a:stretch>
        </p:blipFill>
        <p:spPr>
          <a:xfrm>
            <a:off x="159649" y="1789113"/>
            <a:ext cx="4420569" cy="4557813"/>
          </a:xfrm>
          <a:prstGeom prst="rect">
            <a:avLst/>
          </a:prstGeom>
        </p:spPr>
      </p:pic>
    </p:spTree>
    <p:extLst>
      <p:ext uri="{BB962C8B-B14F-4D97-AF65-F5344CB8AC3E}">
        <p14:creationId xmlns:p14="http://schemas.microsoft.com/office/powerpoint/2010/main" val="33334281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2888" y="266700"/>
            <a:ext cx="6813550" cy="677863"/>
          </a:xfrm>
        </p:spPr>
        <p:txBody>
          <a:bodyPr rtlCol="0">
            <a:noAutofit/>
          </a:bodyPr>
          <a:lstStyle/>
          <a:p>
            <a:pPr fontAlgn="auto">
              <a:spcAft>
                <a:spcPts val="0"/>
              </a:spcAft>
              <a:tabLst>
                <a:tab pos="620713" algn="l"/>
              </a:tabLst>
              <a:defRPr/>
            </a:pPr>
            <a:r>
              <a:rPr lang="es-ES" sz="2400" dirty="0">
                <a:latin typeface="Century Gothic" panose="020B0502020202020204" pitchFamily="34" charset="0"/>
                <a:ea typeface="+mj-ea"/>
                <a:cs typeface="Calibri" pitchFamily="34" charset="0"/>
              </a:rPr>
              <a:t/>
            </a:r>
            <a:br>
              <a:rPr lang="es-ES" sz="2400" dirty="0">
                <a:latin typeface="Century Gothic" panose="020B0502020202020204" pitchFamily="34" charset="0"/>
                <a:ea typeface="+mj-ea"/>
                <a:cs typeface="Calibri" pitchFamily="34" charset="0"/>
              </a:rPr>
            </a:br>
            <a:r>
              <a:rPr lang="es-ES" sz="2400" dirty="0">
                <a:latin typeface="Century Gothic" panose="020B0502020202020204" pitchFamily="34" charset="0"/>
                <a:ea typeface="+mj-ea"/>
                <a:cs typeface="Calibri" pitchFamily="34" charset="0"/>
              </a:rPr>
              <a:t>Anexos</a:t>
            </a:r>
            <a:r>
              <a:rPr lang="es-ES" sz="1600" dirty="0">
                <a:latin typeface="Century Gothic" panose="020B0502020202020204" pitchFamily="34" charset="0"/>
                <a:ea typeface="+mj-ea"/>
                <a:cs typeface="Calibri" pitchFamily="34" charset="0"/>
              </a:rPr>
              <a:t/>
            </a:r>
            <a:br>
              <a:rPr lang="es-ES" sz="1600" dirty="0">
                <a:latin typeface="Century Gothic" panose="020B0502020202020204" pitchFamily="34" charset="0"/>
                <a:ea typeface="+mj-ea"/>
                <a:cs typeface="Calibri" pitchFamily="34" charset="0"/>
              </a:rPr>
            </a:br>
            <a:r>
              <a:rPr lang="es-ES" sz="1600" dirty="0">
                <a:latin typeface="Century Gothic" panose="020B0502020202020204" pitchFamily="34" charset="0"/>
                <a:ea typeface="+mj-ea"/>
                <a:cs typeface="Calibri" pitchFamily="34" charset="0"/>
              </a:rPr>
              <a:t>Índice de Cartera Vencida  </a:t>
            </a:r>
            <a:r>
              <a:rPr lang="es-MX" sz="1600" dirty="0">
                <a:latin typeface="Century Gothic" panose="020B0502020202020204" pitchFamily="34" charset="0"/>
              </a:rPr>
              <a:t>acuerdo RCU-0759-09/16</a:t>
            </a:r>
            <a:r>
              <a:rPr lang="es-ES" sz="1600" dirty="0">
                <a:latin typeface="Century Gothic" panose="020B0502020202020204" pitchFamily="34" charset="0"/>
                <a:ea typeface="+mj-ea"/>
                <a:cs typeface="Calibri" pitchFamily="34" charset="0"/>
              </a:rPr>
              <a:t/>
            </a:r>
            <a:br>
              <a:rPr lang="es-ES" sz="1600" dirty="0">
                <a:latin typeface="Century Gothic" panose="020B0502020202020204" pitchFamily="34" charset="0"/>
                <a:ea typeface="+mj-ea"/>
                <a:cs typeface="Calibri" pitchFamily="34" charset="0"/>
              </a:rPr>
            </a:br>
            <a:r>
              <a:rPr lang="es-ES" sz="1600" dirty="0">
                <a:latin typeface="Century Gothic" panose="020B0502020202020204" pitchFamily="34" charset="0"/>
                <a:ea typeface="+mj-ea"/>
                <a:cs typeface="Calibri" pitchFamily="34" charset="0"/>
              </a:rPr>
              <a:t/>
            </a:r>
            <a:br>
              <a:rPr lang="es-ES" sz="1600" dirty="0">
                <a:latin typeface="Century Gothic" panose="020B0502020202020204" pitchFamily="34" charset="0"/>
                <a:ea typeface="+mj-ea"/>
                <a:cs typeface="Calibri" pitchFamily="34" charset="0"/>
              </a:rPr>
            </a:br>
            <a:r>
              <a:rPr lang="es-MX" sz="1600" dirty="0">
                <a:latin typeface="Century Gothic" panose="020B0502020202020204" pitchFamily="34" charset="0"/>
              </a:rPr>
              <a:t>(Miles de pesos)</a:t>
            </a:r>
            <a:r>
              <a:rPr lang="es-ES" sz="1600" dirty="0">
                <a:latin typeface="Century Gothic" panose="020B0502020202020204" pitchFamily="34" charset="0"/>
                <a:cs typeface="Calibri" pitchFamily="34" charset="0"/>
              </a:rPr>
              <a:t> </a:t>
            </a:r>
            <a:endParaRPr lang="es-ES" sz="1600" dirty="0">
              <a:latin typeface="Century Gothic" panose="020B0502020202020204" pitchFamily="34" charset="0"/>
              <a:ea typeface="+mj-ea"/>
              <a:cs typeface="Calibri" pitchFamily="34" charset="0"/>
            </a:endParaRPr>
          </a:p>
        </p:txBody>
      </p:sp>
      <p:sp>
        <p:nvSpPr>
          <p:cNvPr id="4" name="3 Marcador de número de diapositiva"/>
          <p:cNvSpPr>
            <a:spLocks noGrp="1"/>
          </p:cNvSpPr>
          <p:nvPr>
            <p:ph type="sldNum" sz="quarter" idx="12"/>
          </p:nvPr>
        </p:nvSpPr>
        <p:spPr>
          <a:xfrm>
            <a:off x="7010400" y="6565265"/>
            <a:ext cx="2133600" cy="365125"/>
          </a:xfrm>
        </p:spPr>
        <p:txBody>
          <a:bodyPr/>
          <a:lstStyle/>
          <a:p>
            <a:pPr>
              <a:defRPr/>
            </a:pPr>
            <a:fld id="{1FA0F373-F618-431F-B00F-720E748D1491}" type="slidenum">
              <a:rPr lang="es-ES" smtClean="0">
                <a:latin typeface="Century Gothic" panose="020B0502020202020204" pitchFamily="34" charset="0"/>
              </a:rPr>
              <a:pPr>
                <a:defRPr/>
              </a:pPr>
              <a:t>26</a:t>
            </a:fld>
            <a:endParaRPr lang="es-ES" dirty="0">
              <a:latin typeface="Century Gothic" panose="020B0502020202020204" pitchFamily="34" charset="0"/>
            </a:endParaRPr>
          </a:p>
        </p:txBody>
      </p:sp>
      <p:pic>
        <p:nvPicPr>
          <p:cNvPr id="6" name="Imagen 5">
            <a:extLst>
              <a:ext uri="{FF2B5EF4-FFF2-40B4-BE49-F238E27FC236}">
                <a16:creationId xmlns:a16="http://schemas.microsoft.com/office/drawing/2014/main" xmlns="" id="{E25EC316-334A-4552-BFB5-03A194EEBD8C}"/>
              </a:ext>
            </a:extLst>
          </p:cNvPr>
          <p:cNvPicPr>
            <a:picLocks noChangeAspect="1"/>
          </p:cNvPicPr>
          <p:nvPr/>
        </p:nvPicPr>
        <p:blipFill>
          <a:blip r:embed="rId2"/>
          <a:stretch>
            <a:fillRect/>
          </a:stretch>
        </p:blipFill>
        <p:spPr>
          <a:xfrm>
            <a:off x="140903" y="1851025"/>
            <a:ext cx="4425950" cy="4648912"/>
          </a:xfrm>
          <a:prstGeom prst="rect">
            <a:avLst/>
          </a:prstGeom>
        </p:spPr>
      </p:pic>
      <p:pic>
        <p:nvPicPr>
          <p:cNvPr id="8" name="Imagen 7">
            <a:extLst>
              <a:ext uri="{FF2B5EF4-FFF2-40B4-BE49-F238E27FC236}">
                <a16:creationId xmlns:a16="http://schemas.microsoft.com/office/drawing/2014/main" xmlns="" id="{0184C717-95F8-4B8B-8948-3B2903B66C77}"/>
              </a:ext>
            </a:extLst>
          </p:cNvPr>
          <p:cNvPicPr>
            <a:picLocks noChangeAspect="1"/>
          </p:cNvPicPr>
          <p:nvPr/>
        </p:nvPicPr>
        <p:blipFill>
          <a:blip r:embed="rId3"/>
          <a:stretch>
            <a:fillRect/>
          </a:stretch>
        </p:blipFill>
        <p:spPr>
          <a:xfrm>
            <a:off x="4623125" y="1851025"/>
            <a:ext cx="4394728" cy="4426278"/>
          </a:xfrm>
          <a:prstGeom prst="rect">
            <a:avLst/>
          </a:prstGeom>
        </p:spPr>
      </p:pic>
    </p:spTree>
    <p:extLst>
      <p:ext uri="{BB962C8B-B14F-4D97-AF65-F5344CB8AC3E}">
        <p14:creationId xmlns:p14="http://schemas.microsoft.com/office/powerpoint/2010/main" val="1080539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2888" y="266700"/>
            <a:ext cx="6813550" cy="677863"/>
          </a:xfrm>
        </p:spPr>
        <p:txBody>
          <a:bodyPr rtlCol="0">
            <a:noAutofit/>
          </a:bodyPr>
          <a:lstStyle/>
          <a:p>
            <a:pPr fontAlgn="auto">
              <a:spcAft>
                <a:spcPts val="0"/>
              </a:spcAft>
              <a:tabLst>
                <a:tab pos="620713" algn="l"/>
              </a:tabLst>
              <a:defRPr/>
            </a:pPr>
            <a:r>
              <a:rPr lang="es-ES" sz="2400" dirty="0">
                <a:latin typeface="Century Gothic" panose="020B0502020202020204" pitchFamily="34" charset="0"/>
                <a:ea typeface="+mj-ea"/>
                <a:cs typeface="Calibri" pitchFamily="34" charset="0"/>
              </a:rPr>
              <a:t/>
            </a:r>
            <a:br>
              <a:rPr lang="es-ES" sz="2400" dirty="0">
                <a:latin typeface="Century Gothic" panose="020B0502020202020204" pitchFamily="34" charset="0"/>
                <a:ea typeface="+mj-ea"/>
                <a:cs typeface="Calibri" pitchFamily="34" charset="0"/>
              </a:rPr>
            </a:br>
            <a:r>
              <a:rPr lang="es-ES" sz="2400" dirty="0">
                <a:latin typeface="Century Gothic" panose="020B0502020202020204" pitchFamily="34" charset="0"/>
                <a:ea typeface="+mj-ea"/>
                <a:cs typeface="Calibri" pitchFamily="34" charset="0"/>
              </a:rPr>
              <a:t>Anexos</a:t>
            </a:r>
            <a:r>
              <a:rPr lang="es-ES" sz="1600" dirty="0">
                <a:latin typeface="Century Gothic" panose="020B0502020202020204" pitchFamily="34" charset="0"/>
                <a:ea typeface="+mj-ea"/>
                <a:cs typeface="Calibri" pitchFamily="34" charset="0"/>
              </a:rPr>
              <a:t/>
            </a:r>
            <a:br>
              <a:rPr lang="es-ES" sz="1600" dirty="0">
                <a:latin typeface="Century Gothic" panose="020B0502020202020204" pitchFamily="34" charset="0"/>
                <a:ea typeface="+mj-ea"/>
                <a:cs typeface="Calibri" pitchFamily="34" charset="0"/>
              </a:rPr>
            </a:br>
            <a:r>
              <a:rPr lang="es-ES" sz="1600" dirty="0">
                <a:latin typeface="Century Gothic" panose="020B0502020202020204" pitchFamily="34" charset="0"/>
                <a:ea typeface="+mj-ea"/>
                <a:cs typeface="Calibri" pitchFamily="34" charset="0"/>
              </a:rPr>
              <a:t>Índice de Cartera en Prórroga  </a:t>
            </a:r>
            <a:r>
              <a:rPr lang="es-MX" sz="1600" dirty="0">
                <a:latin typeface="Century Gothic" panose="020B0502020202020204" pitchFamily="34" charset="0"/>
              </a:rPr>
              <a:t>acuerdo RCU-0759-09/16</a:t>
            </a:r>
            <a:r>
              <a:rPr lang="es-ES" sz="1600" dirty="0">
                <a:latin typeface="Century Gothic" panose="020B0502020202020204" pitchFamily="34" charset="0"/>
                <a:ea typeface="+mj-ea"/>
                <a:cs typeface="Calibri" pitchFamily="34" charset="0"/>
              </a:rPr>
              <a:t/>
            </a:r>
            <a:br>
              <a:rPr lang="es-ES" sz="1600" dirty="0">
                <a:latin typeface="Century Gothic" panose="020B0502020202020204" pitchFamily="34" charset="0"/>
                <a:ea typeface="+mj-ea"/>
                <a:cs typeface="Calibri" pitchFamily="34" charset="0"/>
              </a:rPr>
            </a:br>
            <a:r>
              <a:rPr lang="es-ES" sz="1600" dirty="0">
                <a:latin typeface="Century Gothic" panose="020B0502020202020204" pitchFamily="34" charset="0"/>
                <a:ea typeface="+mj-ea"/>
                <a:cs typeface="Calibri" pitchFamily="34" charset="0"/>
              </a:rPr>
              <a:t/>
            </a:r>
            <a:br>
              <a:rPr lang="es-ES" sz="1600" dirty="0">
                <a:latin typeface="Century Gothic" panose="020B0502020202020204" pitchFamily="34" charset="0"/>
                <a:ea typeface="+mj-ea"/>
                <a:cs typeface="Calibri" pitchFamily="34" charset="0"/>
              </a:rPr>
            </a:br>
            <a:r>
              <a:rPr lang="es-MX" sz="1600" dirty="0">
                <a:latin typeface="Century Gothic" panose="020B0502020202020204" pitchFamily="34" charset="0"/>
              </a:rPr>
              <a:t>(Miles de pesos)</a:t>
            </a:r>
            <a:r>
              <a:rPr lang="es-ES" sz="1600" dirty="0">
                <a:latin typeface="Century Gothic" panose="020B0502020202020204" pitchFamily="34" charset="0"/>
                <a:cs typeface="Calibri" pitchFamily="34" charset="0"/>
              </a:rPr>
              <a:t> </a:t>
            </a:r>
            <a:endParaRPr lang="es-ES" sz="1600" dirty="0">
              <a:latin typeface="Century Gothic" panose="020B0502020202020204" pitchFamily="34" charset="0"/>
              <a:ea typeface="+mj-ea"/>
              <a:cs typeface="Calibri" pitchFamily="34" charset="0"/>
            </a:endParaRPr>
          </a:p>
        </p:txBody>
      </p:sp>
      <p:sp>
        <p:nvSpPr>
          <p:cNvPr id="4" name="3 Marcador de número de diapositiva"/>
          <p:cNvSpPr>
            <a:spLocks noGrp="1"/>
          </p:cNvSpPr>
          <p:nvPr>
            <p:ph type="sldNum" sz="quarter" idx="12"/>
          </p:nvPr>
        </p:nvSpPr>
        <p:spPr>
          <a:xfrm>
            <a:off x="7010400" y="6565265"/>
            <a:ext cx="2133600" cy="365125"/>
          </a:xfrm>
        </p:spPr>
        <p:txBody>
          <a:bodyPr/>
          <a:lstStyle/>
          <a:p>
            <a:pPr>
              <a:defRPr/>
            </a:pPr>
            <a:fld id="{1FA0F373-F618-431F-B00F-720E748D1491}" type="slidenum">
              <a:rPr lang="es-ES" smtClean="0">
                <a:latin typeface="Century Gothic" panose="020B0502020202020204" pitchFamily="34" charset="0"/>
              </a:rPr>
              <a:pPr>
                <a:defRPr/>
              </a:pPr>
              <a:t>27</a:t>
            </a:fld>
            <a:endParaRPr lang="es-ES" dirty="0">
              <a:latin typeface="Century Gothic" panose="020B0502020202020204" pitchFamily="34" charset="0"/>
            </a:endParaRPr>
          </a:p>
        </p:txBody>
      </p:sp>
      <p:pic>
        <p:nvPicPr>
          <p:cNvPr id="6" name="Imagen 5">
            <a:extLst>
              <a:ext uri="{FF2B5EF4-FFF2-40B4-BE49-F238E27FC236}">
                <a16:creationId xmlns:a16="http://schemas.microsoft.com/office/drawing/2014/main" xmlns="" id="{79CCC24A-6106-4E20-94A8-252381B53CEB}"/>
              </a:ext>
            </a:extLst>
          </p:cNvPr>
          <p:cNvPicPr>
            <a:picLocks noChangeAspect="1"/>
          </p:cNvPicPr>
          <p:nvPr/>
        </p:nvPicPr>
        <p:blipFill>
          <a:blip r:embed="rId2"/>
          <a:stretch>
            <a:fillRect/>
          </a:stretch>
        </p:blipFill>
        <p:spPr>
          <a:xfrm>
            <a:off x="4688745" y="1824627"/>
            <a:ext cx="4335450" cy="4446198"/>
          </a:xfrm>
          <a:prstGeom prst="rect">
            <a:avLst/>
          </a:prstGeom>
        </p:spPr>
      </p:pic>
      <p:pic>
        <p:nvPicPr>
          <p:cNvPr id="7" name="Imagen 6">
            <a:extLst>
              <a:ext uri="{FF2B5EF4-FFF2-40B4-BE49-F238E27FC236}">
                <a16:creationId xmlns:a16="http://schemas.microsoft.com/office/drawing/2014/main" xmlns="" id="{5F7AC933-5F1E-4F80-BE88-098C0A2A9CF8}"/>
              </a:ext>
            </a:extLst>
          </p:cNvPr>
          <p:cNvPicPr>
            <a:picLocks noChangeAspect="1"/>
          </p:cNvPicPr>
          <p:nvPr/>
        </p:nvPicPr>
        <p:blipFill>
          <a:blip r:embed="rId3"/>
          <a:stretch>
            <a:fillRect/>
          </a:stretch>
        </p:blipFill>
        <p:spPr>
          <a:xfrm>
            <a:off x="242888" y="1824627"/>
            <a:ext cx="4372608" cy="4678454"/>
          </a:xfrm>
          <a:prstGeom prst="rect">
            <a:avLst/>
          </a:prstGeom>
        </p:spPr>
      </p:pic>
    </p:spTree>
    <p:extLst>
      <p:ext uri="{BB962C8B-B14F-4D97-AF65-F5344CB8AC3E}">
        <p14:creationId xmlns:p14="http://schemas.microsoft.com/office/powerpoint/2010/main" val="16974071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2887" y="266700"/>
            <a:ext cx="6921841" cy="677863"/>
          </a:xfrm>
        </p:spPr>
        <p:txBody>
          <a:bodyPr rtlCol="0">
            <a:noAutofit/>
          </a:bodyPr>
          <a:lstStyle/>
          <a:p>
            <a:pPr fontAlgn="auto">
              <a:spcAft>
                <a:spcPts val="0"/>
              </a:spcAft>
              <a:tabLst>
                <a:tab pos="620713" algn="l"/>
              </a:tabLst>
              <a:defRPr/>
            </a:pPr>
            <a:r>
              <a:rPr lang="es-ES" sz="2400" dirty="0">
                <a:latin typeface="Century Gothic" panose="020B0502020202020204" pitchFamily="34" charset="0"/>
                <a:ea typeface="+mj-ea"/>
                <a:cs typeface="Calibri" pitchFamily="34" charset="0"/>
              </a:rPr>
              <a:t/>
            </a:r>
            <a:br>
              <a:rPr lang="es-ES" sz="2400" dirty="0">
                <a:latin typeface="Century Gothic" panose="020B0502020202020204" pitchFamily="34" charset="0"/>
                <a:ea typeface="+mj-ea"/>
                <a:cs typeface="Calibri" pitchFamily="34" charset="0"/>
              </a:rPr>
            </a:br>
            <a:r>
              <a:rPr lang="es-ES" sz="2400" dirty="0">
                <a:latin typeface="Century Gothic" panose="020B0502020202020204" pitchFamily="34" charset="0"/>
                <a:ea typeface="+mj-ea"/>
                <a:cs typeface="Calibri" pitchFamily="34" charset="0"/>
              </a:rPr>
              <a:t>Anexos</a:t>
            </a:r>
            <a:r>
              <a:rPr lang="es-ES" sz="1600" dirty="0">
                <a:latin typeface="Century Gothic" panose="020B0502020202020204" pitchFamily="34" charset="0"/>
                <a:ea typeface="+mj-ea"/>
                <a:cs typeface="Calibri" pitchFamily="34" charset="0"/>
              </a:rPr>
              <a:t/>
            </a:r>
            <a:br>
              <a:rPr lang="es-ES" sz="1600" dirty="0">
                <a:latin typeface="Century Gothic" panose="020B0502020202020204" pitchFamily="34" charset="0"/>
                <a:ea typeface="+mj-ea"/>
                <a:cs typeface="Calibri" pitchFamily="34" charset="0"/>
              </a:rPr>
            </a:br>
            <a:r>
              <a:rPr lang="es-ES" sz="1600" dirty="0">
                <a:latin typeface="Century Gothic" panose="020B0502020202020204" pitchFamily="34" charset="0"/>
                <a:ea typeface="+mj-ea"/>
                <a:cs typeface="Calibri" pitchFamily="34" charset="0"/>
              </a:rPr>
              <a:t>Índice de Cobertura de Cartera Vencida </a:t>
            </a:r>
            <a:r>
              <a:rPr lang="es-MX" sz="1600" dirty="0">
                <a:latin typeface="Century Gothic" panose="020B0502020202020204" pitchFamily="34" charset="0"/>
              </a:rPr>
              <a:t>acuerdo   RCU-0759-09/16</a:t>
            </a:r>
            <a:r>
              <a:rPr lang="es-ES" sz="1600" dirty="0">
                <a:latin typeface="Century Gothic" panose="020B0502020202020204" pitchFamily="34" charset="0"/>
                <a:ea typeface="+mj-ea"/>
                <a:cs typeface="Calibri" pitchFamily="34" charset="0"/>
              </a:rPr>
              <a:t/>
            </a:r>
            <a:br>
              <a:rPr lang="es-ES" sz="1600" dirty="0">
                <a:latin typeface="Century Gothic" panose="020B0502020202020204" pitchFamily="34" charset="0"/>
                <a:ea typeface="+mj-ea"/>
                <a:cs typeface="Calibri" pitchFamily="34" charset="0"/>
              </a:rPr>
            </a:br>
            <a:r>
              <a:rPr lang="es-ES" sz="1600" dirty="0">
                <a:latin typeface="Century Gothic" panose="020B0502020202020204" pitchFamily="34" charset="0"/>
                <a:ea typeface="+mj-ea"/>
                <a:cs typeface="Calibri" pitchFamily="34" charset="0"/>
              </a:rPr>
              <a:t/>
            </a:r>
            <a:br>
              <a:rPr lang="es-ES" sz="1600" dirty="0">
                <a:latin typeface="Century Gothic" panose="020B0502020202020204" pitchFamily="34" charset="0"/>
                <a:ea typeface="+mj-ea"/>
                <a:cs typeface="Calibri" pitchFamily="34" charset="0"/>
              </a:rPr>
            </a:br>
            <a:r>
              <a:rPr lang="es-MX" sz="1600" dirty="0">
                <a:latin typeface="Century Gothic" panose="020B0502020202020204" pitchFamily="34" charset="0"/>
              </a:rPr>
              <a:t>(Miles de pesos)</a:t>
            </a:r>
            <a:r>
              <a:rPr lang="es-ES" sz="1600" dirty="0">
                <a:latin typeface="Century Gothic" panose="020B0502020202020204" pitchFamily="34" charset="0"/>
                <a:cs typeface="Calibri" pitchFamily="34" charset="0"/>
              </a:rPr>
              <a:t> </a:t>
            </a:r>
            <a:endParaRPr lang="es-ES" sz="1600" dirty="0">
              <a:latin typeface="Century Gothic" panose="020B0502020202020204" pitchFamily="34" charset="0"/>
              <a:ea typeface="+mj-ea"/>
              <a:cs typeface="Calibri" pitchFamily="34" charset="0"/>
            </a:endParaRPr>
          </a:p>
        </p:txBody>
      </p:sp>
      <p:sp>
        <p:nvSpPr>
          <p:cNvPr id="4" name="3 Marcador de número de diapositiva"/>
          <p:cNvSpPr>
            <a:spLocks noGrp="1"/>
          </p:cNvSpPr>
          <p:nvPr>
            <p:ph type="sldNum" sz="quarter" idx="12"/>
          </p:nvPr>
        </p:nvSpPr>
        <p:spPr>
          <a:xfrm>
            <a:off x="7010400" y="6565265"/>
            <a:ext cx="2133600" cy="365125"/>
          </a:xfrm>
        </p:spPr>
        <p:txBody>
          <a:bodyPr/>
          <a:lstStyle/>
          <a:p>
            <a:pPr>
              <a:defRPr/>
            </a:pPr>
            <a:fld id="{1FA0F373-F618-431F-B00F-720E748D1491}" type="slidenum">
              <a:rPr lang="es-ES" smtClean="0">
                <a:latin typeface="Century Gothic" panose="020B0502020202020204" pitchFamily="34" charset="0"/>
              </a:rPr>
              <a:pPr>
                <a:defRPr/>
              </a:pPr>
              <a:t>28</a:t>
            </a:fld>
            <a:endParaRPr lang="es-ES" dirty="0">
              <a:latin typeface="Century Gothic" panose="020B0502020202020204" pitchFamily="34" charset="0"/>
            </a:endParaRPr>
          </a:p>
        </p:txBody>
      </p:sp>
      <p:pic>
        <p:nvPicPr>
          <p:cNvPr id="6" name="Imagen 5">
            <a:extLst>
              <a:ext uri="{FF2B5EF4-FFF2-40B4-BE49-F238E27FC236}">
                <a16:creationId xmlns:a16="http://schemas.microsoft.com/office/drawing/2014/main" xmlns="" id="{106AC0CC-C235-4D61-BF38-7842E3968AAA}"/>
              </a:ext>
            </a:extLst>
          </p:cNvPr>
          <p:cNvPicPr>
            <a:picLocks noChangeAspect="1"/>
          </p:cNvPicPr>
          <p:nvPr/>
        </p:nvPicPr>
        <p:blipFill>
          <a:blip r:embed="rId2"/>
          <a:stretch>
            <a:fillRect/>
          </a:stretch>
        </p:blipFill>
        <p:spPr>
          <a:xfrm>
            <a:off x="200683" y="1703331"/>
            <a:ext cx="4311033" cy="4595897"/>
          </a:xfrm>
          <a:prstGeom prst="rect">
            <a:avLst/>
          </a:prstGeom>
        </p:spPr>
      </p:pic>
      <p:pic>
        <p:nvPicPr>
          <p:cNvPr id="7" name="Imagen 6">
            <a:extLst>
              <a:ext uri="{FF2B5EF4-FFF2-40B4-BE49-F238E27FC236}">
                <a16:creationId xmlns:a16="http://schemas.microsoft.com/office/drawing/2014/main" xmlns="" id="{944DBEC2-460D-4F19-9D29-382CFB10E112}"/>
              </a:ext>
            </a:extLst>
          </p:cNvPr>
          <p:cNvPicPr>
            <a:picLocks noChangeAspect="1"/>
          </p:cNvPicPr>
          <p:nvPr/>
        </p:nvPicPr>
        <p:blipFill>
          <a:blip r:embed="rId3"/>
          <a:stretch>
            <a:fillRect/>
          </a:stretch>
        </p:blipFill>
        <p:spPr>
          <a:xfrm>
            <a:off x="4596124" y="1703331"/>
            <a:ext cx="4350271" cy="4411719"/>
          </a:xfrm>
          <a:prstGeom prst="rect">
            <a:avLst/>
          </a:prstGeom>
        </p:spPr>
      </p:pic>
    </p:spTree>
    <p:extLst>
      <p:ext uri="{BB962C8B-B14F-4D97-AF65-F5344CB8AC3E}">
        <p14:creationId xmlns:p14="http://schemas.microsoft.com/office/powerpoint/2010/main" val="3418843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2887" y="266700"/>
            <a:ext cx="6921841" cy="677863"/>
          </a:xfrm>
        </p:spPr>
        <p:txBody>
          <a:bodyPr rtlCol="0">
            <a:noAutofit/>
          </a:bodyPr>
          <a:lstStyle/>
          <a:p>
            <a:pPr fontAlgn="auto">
              <a:spcAft>
                <a:spcPts val="0"/>
              </a:spcAft>
              <a:tabLst>
                <a:tab pos="620713" algn="l"/>
              </a:tabLst>
              <a:defRPr/>
            </a:pPr>
            <a:r>
              <a:rPr lang="es-ES" sz="2400" dirty="0">
                <a:latin typeface="Century Gothic" panose="020B0502020202020204" pitchFamily="34" charset="0"/>
                <a:ea typeface="+mj-ea"/>
                <a:cs typeface="Calibri" pitchFamily="34" charset="0"/>
              </a:rPr>
              <a:t/>
            </a:r>
            <a:br>
              <a:rPr lang="es-ES" sz="2400" dirty="0">
                <a:latin typeface="Century Gothic" panose="020B0502020202020204" pitchFamily="34" charset="0"/>
                <a:ea typeface="+mj-ea"/>
                <a:cs typeface="Calibri" pitchFamily="34" charset="0"/>
              </a:rPr>
            </a:br>
            <a:r>
              <a:rPr lang="es-ES" sz="2400" dirty="0">
                <a:latin typeface="Century Gothic" panose="020B0502020202020204" pitchFamily="34" charset="0"/>
                <a:ea typeface="+mj-ea"/>
                <a:cs typeface="Calibri" pitchFamily="34" charset="0"/>
              </a:rPr>
              <a:t>Anexos</a:t>
            </a:r>
            <a:r>
              <a:rPr lang="es-ES" sz="1600" dirty="0">
                <a:latin typeface="Century Gothic" panose="020B0502020202020204" pitchFamily="34" charset="0"/>
                <a:ea typeface="+mj-ea"/>
                <a:cs typeface="Calibri" pitchFamily="34" charset="0"/>
              </a:rPr>
              <a:t/>
            </a:r>
            <a:br>
              <a:rPr lang="es-ES" sz="1600" dirty="0">
                <a:latin typeface="Century Gothic" panose="020B0502020202020204" pitchFamily="34" charset="0"/>
                <a:ea typeface="+mj-ea"/>
                <a:cs typeface="Calibri" pitchFamily="34" charset="0"/>
              </a:rPr>
            </a:br>
            <a:r>
              <a:rPr lang="es-ES" sz="1600" dirty="0">
                <a:latin typeface="Century Gothic" panose="020B0502020202020204" pitchFamily="34" charset="0"/>
                <a:ea typeface="+mj-ea"/>
                <a:cs typeface="Calibri" pitchFamily="34" charset="0"/>
              </a:rPr>
              <a:t>Índice de Rentabilidad del GAOV </a:t>
            </a:r>
            <a:r>
              <a:rPr lang="es-MX" sz="1600" dirty="0">
                <a:latin typeface="Century Gothic" panose="020B0502020202020204" pitchFamily="34" charset="0"/>
              </a:rPr>
              <a:t>acuerdo   RCU-0759-09/16</a:t>
            </a:r>
            <a:r>
              <a:rPr lang="es-ES" sz="1600" dirty="0">
                <a:latin typeface="Century Gothic" panose="020B0502020202020204" pitchFamily="34" charset="0"/>
                <a:ea typeface="+mj-ea"/>
                <a:cs typeface="Calibri" pitchFamily="34" charset="0"/>
              </a:rPr>
              <a:t/>
            </a:r>
            <a:br>
              <a:rPr lang="es-ES" sz="1600" dirty="0">
                <a:latin typeface="Century Gothic" panose="020B0502020202020204" pitchFamily="34" charset="0"/>
                <a:ea typeface="+mj-ea"/>
                <a:cs typeface="Calibri" pitchFamily="34" charset="0"/>
              </a:rPr>
            </a:br>
            <a:r>
              <a:rPr lang="es-ES" sz="1600" dirty="0">
                <a:latin typeface="Century Gothic" panose="020B0502020202020204" pitchFamily="34" charset="0"/>
                <a:ea typeface="+mj-ea"/>
                <a:cs typeface="Calibri" pitchFamily="34" charset="0"/>
              </a:rPr>
              <a:t/>
            </a:r>
            <a:br>
              <a:rPr lang="es-ES" sz="1600" dirty="0">
                <a:latin typeface="Century Gothic" panose="020B0502020202020204" pitchFamily="34" charset="0"/>
                <a:ea typeface="+mj-ea"/>
                <a:cs typeface="Calibri" pitchFamily="34" charset="0"/>
              </a:rPr>
            </a:br>
            <a:r>
              <a:rPr lang="es-MX" sz="1600" dirty="0">
                <a:latin typeface="Century Gothic" panose="020B0502020202020204" pitchFamily="34" charset="0"/>
              </a:rPr>
              <a:t>(Miles de pesos)</a:t>
            </a:r>
            <a:r>
              <a:rPr lang="es-ES" sz="1600" dirty="0">
                <a:latin typeface="Century Gothic" panose="020B0502020202020204" pitchFamily="34" charset="0"/>
                <a:cs typeface="Calibri" pitchFamily="34" charset="0"/>
              </a:rPr>
              <a:t> </a:t>
            </a:r>
            <a:endParaRPr lang="es-ES" sz="1600" dirty="0">
              <a:latin typeface="Century Gothic" panose="020B0502020202020204" pitchFamily="34" charset="0"/>
              <a:ea typeface="+mj-ea"/>
              <a:cs typeface="Calibri" pitchFamily="34" charset="0"/>
            </a:endParaRPr>
          </a:p>
        </p:txBody>
      </p:sp>
      <p:sp>
        <p:nvSpPr>
          <p:cNvPr id="4" name="3 Marcador de número de diapositiva"/>
          <p:cNvSpPr>
            <a:spLocks noGrp="1"/>
          </p:cNvSpPr>
          <p:nvPr>
            <p:ph type="sldNum" sz="quarter" idx="12"/>
          </p:nvPr>
        </p:nvSpPr>
        <p:spPr>
          <a:xfrm>
            <a:off x="7010400" y="6565265"/>
            <a:ext cx="2133600" cy="365125"/>
          </a:xfrm>
        </p:spPr>
        <p:txBody>
          <a:bodyPr/>
          <a:lstStyle/>
          <a:p>
            <a:pPr>
              <a:defRPr/>
            </a:pPr>
            <a:fld id="{1FA0F373-F618-431F-B00F-720E748D1491}" type="slidenum">
              <a:rPr lang="es-ES" smtClean="0">
                <a:latin typeface="Century Gothic" panose="020B0502020202020204" pitchFamily="34" charset="0"/>
              </a:rPr>
              <a:pPr>
                <a:defRPr/>
              </a:pPr>
              <a:t>29</a:t>
            </a:fld>
            <a:endParaRPr lang="es-ES" dirty="0">
              <a:latin typeface="Century Gothic" panose="020B0502020202020204" pitchFamily="34" charset="0"/>
            </a:endParaRPr>
          </a:p>
        </p:txBody>
      </p:sp>
      <p:pic>
        <p:nvPicPr>
          <p:cNvPr id="3" name="Imagen 2">
            <a:extLst>
              <a:ext uri="{FF2B5EF4-FFF2-40B4-BE49-F238E27FC236}">
                <a16:creationId xmlns:a16="http://schemas.microsoft.com/office/drawing/2014/main" xmlns="" id="{73678F73-B9D7-430B-9F7E-4CAC3D2F83C7}"/>
              </a:ext>
            </a:extLst>
          </p:cNvPr>
          <p:cNvPicPr>
            <a:picLocks noChangeAspect="1"/>
          </p:cNvPicPr>
          <p:nvPr/>
        </p:nvPicPr>
        <p:blipFill>
          <a:blip r:embed="rId2"/>
          <a:stretch>
            <a:fillRect/>
          </a:stretch>
        </p:blipFill>
        <p:spPr>
          <a:xfrm>
            <a:off x="4593713" y="1724286"/>
            <a:ext cx="4442228" cy="4269421"/>
          </a:xfrm>
          <a:prstGeom prst="rect">
            <a:avLst/>
          </a:prstGeom>
        </p:spPr>
      </p:pic>
      <p:pic>
        <p:nvPicPr>
          <p:cNvPr id="6" name="Imagen 5">
            <a:extLst>
              <a:ext uri="{FF2B5EF4-FFF2-40B4-BE49-F238E27FC236}">
                <a16:creationId xmlns:a16="http://schemas.microsoft.com/office/drawing/2014/main" xmlns="" id="{0B722912-DB5E-4A79-AAA2-5EEAB4C316E8}"/>
              </a:ext>
            </a:extLst>
          </p:cNvPr>
          <p:cNvPicPr>
            <a:picLocks noChangeAspect="1"/>
          </p:cNvPicPr>
          <p:nvPr/>
        </p:nvPicPr>
        <p:blipFill>
          <a:blip r:embed="rId3"/>
          <a:stretch>
            <a:fillRect/>
          </a:stretch>
        </p:blipFill>
        <p:spPr>
          <a:xfrm>
            <a:off x="112544" y="1724286"/>
            <a:ext cx="4456428" cy="4478649"/>
          </a:xfrm>
          <a:prstGeom prst="rect">
            <a:avLst/>
          </a:prstGeom>
        </p:spPr>
      </p:pic>
    </p:spTree>
    <p:extLst>
      <p:ext uri="{BB962C8B-B14F-4D97-AF65-F5344CB8AC3E}">
        <p14:creationId xmlns:p14="http://schemas.microsoft.com/office/powerpoint/2010/main" val="1157241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2888" y="266700"/>
            <a:ext cx="6813550" cy="677863"/>
          </a:xfrm>
        </p:spPr>
        <p:txBody>
          <a:bodyPr rtlCol="0">
            <a:noAutofit/>
          </a:bodyPr>
          <a:lstStyle/>
          <a:p>
            <a:pPr fontAlgn="auto">
              <a:spcAft>
                <a:spcPts val="0"/>
              </a:spcAft>
              <a:tabLst>
                <a:tab pos="620713" algn="l"/>
              </a:tabLst>
              <a:defRPr/>
            </a:pPr>
            <a:r>
              <a:rPr lang="es-ES" sz="2000" dirty="0">
                <a:latin typeface="Century Gothic" panose="020B0502020202020204" pitchFamily="34" charset="0"/>
                <a:cs typeface="Calibri" pitchFamily="34" charset="0"/>
              </a:rPr>
              <a:t>Base de datos</a:t>
            </a:r>
            <a:endParaRPr lang="es-ES" sz="2200" dirty="0">
              <a:latin typeface="Century Gothic" pitchFamily="34" charset="0"/>
              <a:ea typeface="+mj-ea"/>
              <a:cs typeface="Calibri" pitchFamily="34" charset="0"/>
            </a:endParaRPr>
          </a:p>
        </p:txBody>
      </p:sp>
      <p:sp>
        <p:nvSpPr>
          <p:cNvPr id="4" name="3 Marcador de número de diapositiva"/>
          <p:cNvSpPr>
            <a:spLocks noGrp="1"/>
          </p:cNvSpPr>
          <p:nvPr>
            <p:ph type="sldNum" sz="quarter" idx="12"/>
          </p:nvPr>
        </p:nvSpPr>
        <p:spPr>
          <a:xfrm>
            <a:off x="7010400" y="6565265"/>
            <a:ext cx="2133600" cy="365125"/>
          </a:xfrm>
        </p:spPr>
        <p:txBody>
          <a:bodyPr/>
          <a:lstStyle/>
          <a:p>
            <a:pPr>
              <a:defRPr/>
            </a:pPr>
            <a:fld id="{1FA0F373-F618-431F-B00F-720E748D1491}" type="slidenum">
              <a:rPr lang="es-ES" smtClean="0"/>
              <a:pPr>
                <a:defRPr/>
              </a:pPr>
              <a:t>30</a:t>
            </a:fld>
            <a:endParaRPr lang="es-ES" dirty="0"/>
          </a:p>
        </p:txBody>
      </p:sp>
      <p:graphicFrame>
        <p:nvGraphicFramePr>
          <p:cNvPr id="8" name="Objeto 7">
            <a:extLst>
              <a:ext uri="{FF2B5EF4-FFF2-40B4-BE49-F238E27FC236}">
                <a16:creationId xmlns:a16="http://schemas.microsoft.com/office/drawing/2014/main" xmlns="" id="{DD47DAA4-31BB-4CAF-9437-66060D67EDDC}"/>
              </a:ext>
            </a:extLst>
          </p:cNvPr>
          <p:cNvGraphicFramePr>
            <a:graphicFrameLocks noChangeAspect="1"/>
          </p:cNvGraphicFramePr>
          <p:nvPr>
            <p:extLst>
              <p:ext uri="{D42A27DB-BD31-4B8C-83A1-F6EECF244321}">
                <p14:modId xmlns:p14="http://schemas.microsoft.com/office/powerpoint/2010/main" val="554728331"/>
              </p:ext>
            </p:extLst>
          </p:nvPr>
        </p:nvGraphicFramePr>
        <p:xfrm>
          <a:off x="4417254" y="3304307"/>
          <a:ext cx="818865" cy="690917"/>
        </p:xfrm>
        <a:graphic>
          <a:graphicData uri="http://schemas.openxmlformats.org/presentationml/2006/ole">
            <mc:AlternateContent xmlns:mc="http://schemas.openxmlformats.org/markup-compatibility/2006">
              <mc:Choice xmlns:v="urn:schemas-microsoft-com:vml" Requires="v">
                <p:oleObj spid="_x0000_s8404" name="Worksheet" showAsIcon="1" r:id="rId3" imgW="914400" imgH="771480" progId="Excel.Sheet.8">
                  <p:embed/>
                </p:oleObj>
              </mc:Choice>
              <mc:Fallback>
                <p:oleObj name="Worksheet" showAsIcon="1" r:id="rId3" imgW="914400" imgH="771480" progId="Excel.Sheet.8">
                  <p:embed/>
                  <p:pic>
                    <p:nvPicPr>
                      <p:cNvPr id="0" name=""/>
                      <p:cNvPicPr/>
                      <p:nvPr/>
                    </p:nvPicPr>
                    <p:blipFill>
                      <a:blip r:embed="rId4"/>
                      <a:stretch>
                        <a:fillRect/>
                      </a:stretch>
                    </p:blipFill>
                    <p:spPr>
                      <a:xfrm>
                        <a:off x="4417254" y="3304307"/>
                        <a:ext cx="818865" cy="690917"/>
                      </a:xfrm>
                      <a:prstGeom prst="rect">
                        <a:avLst/>
                      </a:prstGeom>
                    </p:spPr>
                  </p:pic>
                </p:oleObj>
              </mc:Fallback>
            </mc:AlternateContent>
          </a:graphicData>
        </a:graphic>
      </p:graphicFrame>
    </p:spTree>
    <p:extLst>
      <p:ext uri="{BB962C8B-B14F-4D97-AF65-F5344CB8AC3E}">
        <p14:creationId xmlns:p14="http://schemas.microsoft.com/office/powerpoint/2010/main" val="2975826149"/>
      </p:ext>
    </p:extLst>
  </p:cSld>
  <p:clrMapOvr>
    <a:masterClrMapping/>
  </p:clrMapOvr>
</p:sld>
</file>

<file path=ppt/theme/theme1.xml><?xml version="1.0" encoding="utf-8"?>
<a:theme xmlns:a="http://schemas.openxmlformats.org/drawingml/2006/main" name="Infonavit 2016">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67310</TotalTime>
  <Words>1728</Words>
  <Application>Microsoft Office PowerPoint</Application>
  <PresentationFormat>Presentación en pantalla (4:3)</PresentationFormat>
  <Paragraphs>266</Paragraphs>
  <Slides>30</Slides>
  <Notes>4</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30</vt:i4>
      </vt:variant>
    </vt:vector>
  </HeadingPairs>
  <TitlesOfParts>
    <vt:vector size="38" baseType="lpstr">
      <vt:lpstr>MS PGothic</vt:lpstr>
      <vt:lpstr>Arial</vt:lpstr>
      <vt:lpstr>Calibri</vt:lpstr>
      <vt:lpstr>Century Gothic</vt:lpstr>
      <vt:lpstr>Myriad Pro</vt:lpstr>
      <vt:lpstr>Myriad Pro Light</vt:lpstr>
      <vt:lpstr>Infonavit 2016</vt:lpstr>
      <vt:lpstr>Worksheet</vt:lpstr>
      <vt:lpstr>Presentación de PowerPoint</vt:lpstr>
      <vt:lpstr>Contenido</vt:lpstr>
      <vt:lpstr>I. Antecedentes</vt:lpstr>
      <vt:lpstr>I. Antecedentes</vt:lpstr>
      <vt:lpstr>II. Objetivo del MFGD</vt:lpstr>
      <vt:lpstr>III. Acuerdo</vt:lpstr>
      <vt:lpstr>Presentación de PowerPoint</vt:lpstr>
      <vt:lpstr>V. Resultados del Modelo</vt:lpstr>
      <vt:lpstr>V. Resultados del Modelo Índice de cobertura de cartera total (ICCT)</vt:lpstr>
      <vt:lpstr>V. Resultados del Modelo Índice de cobertura de cartera total (ICCT)</vt:lpstr>
      <vt:lpstr>V. Resultados del Modelo Índice de resultado neto sobre cartera neta (RN/CN)</vt:lpstr>
      <vt:lpstr>V. Resultados del Modelo Índice de resultado neto sobre cartera neta (RN/CN)</vt:lpstr>
      <vt:lpstr>V. Resultados del Modelo Índice de eficiencia del GAOV para Delegaciones </vt:lpstr>
      <vt:lpstr>V. Resultados del Modelo Índice de eficiencia del GAOV para Delegaciones </vt:lpstr>
      <vt:lpstr>V. Resultados del Modelo Índice de eficacia del GAOV para Delegaciones </vt:lpstr>
      <vt:lpstr>V. Resultados del Modelo Índice de eficacia del GAOV para Delegaciones </vt:lpstr>
      <vt:lpstr> V. Resultados MFGD (Miles de pesos)</vt:lpstr>
      <vt:lpstr> VI. Indicadores adicionales solicitados por el H. Comité de Auditoría   </vt:lpstr>
      <vt:lpstr> VI. Indicadores adicionales solicitados por el H. Comité de Auditoría  (Miles de pesos)</vt:lpstr>
      <vt:lpstr>VII. Resumen general</vt:lpstr>
      <vt:lpstr> Anexo </vt:lpstr>
      <vt:lpstr>Anexos Índice de cobertura sobre cartera total  (Miles de pesos)</vt:lpstr>
      <vt:lpstr>Anexos Índice de resultado neto sobre cartera neta (Miles de pesos) </vt:lpstr>
      <vt:lpstr>Anexos Índice de eficiencia del GAOV (Miles de pesos)  </vt:lpstr>
      <vt:lpstr>Anexos Índice de eficacia del GAOV  (Miles de pesos) </vt:lpstr>
      <vt:lpstr> Anexos Índice de Cartera Vencida  acuerdo RCU-0759-09/16  (Miles de pesos) </vt:lpstr>
      <vt:lpstr> Anexos Índice de Cartera en Prórroga  acuerdo RCU-0759-09/16  (Miles de pesos) </vt:lpstr>
      <vt:lpstr> Anexos Índice de Cobertura de Cartera Vencida acuerdo   RCU-0759-09/16  (Miles de pesos) </vt:lpstr>
      <vt:lpstr> Anexos Índice de Rentabilidad del GAOV acuerdo   RCU-0759-09/16  (Miles de pesos) </vt:lpstr>
      <vt:lpstr>Base de datos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 Blue</cp:lastModifiedBy>
  <cp:revision>1417</cp:revision>
  <cp:lastPrinted>2017-03-31T21:28:23Z</cp:lastPrinted>
  <dcterms:created xsi:type="dcterms:W3CDTF">2014-01-09T20:42:15Z</dcterms:created>
  <dcterms:modified xsi:type="dcterms:W3CDTF">2018-08-24T21:44:31Z</dcterms:modified>
</cp:coreProperties>
</file>