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8" r:id="rId2"/>
    <p:sldId id="566" r:id="rId3"/>
    <p:sldId id="567" r:id="rId4"/>
    <p:sldId id="565" r:id="rId5"/>
    <p:sldId id="553" r:id="rId6"/>
    <p:sldId id="552" r:id="rId7"/>
    <p:sldId id="559" r:id="rId8"/>
    <p:sldId id="560" r:id="rId9"/>
    <p:sldId id="568" r:id="rId10"/>
    <p:sldId id="549" r:id="rId11"/>
    <p:sldId id="558" r:id="rId12"/>
    <p:sldId id="562" r:id="rId13"/>
    <p:sldId id="571" r:id="rId14"/>
    <p:sldId id="569" r:id="rId15"/>
    <p:sldId id="555" r:id="rId16"/>
  </p:sldIdLst>
  <p:sldSz cx="9144000" cy="6858000" type="letter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 autoAdjust="0"/>
    <p:restoredTop sz="97336" autoAdjust="0"/>
  </p:normalViewPr>
  <p:slideViewPr>
    <p:cSldViewPr snapToGrid="0" snapToObjects="1">
      <p:cViewPr varScale="1">
        <p:scale>
          <a:sx n="63" d="100"/>
          <a:sy n="63" d="100"/>
        </p:scale>
        <p:origin x="1314" y="72"/>
      </p:cViewPr>
      <p:guideLst>
        <p:guide orient="horz" pos="4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C36016F-29D8-415A-8117-C69129606CE0}" type="datetimeFigureOut">
              <a:rPr lang="es-MX" smtClean="0"/>
              <a:t>13/08/2018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B5FE193-A714-4F98-A304-374B13BB631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5154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FE193-A714-4F98-A304-374B13BB631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46889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FE193-A714-4F98-A304-374B13BB631F}" type="slidenum">
              <a:rPr lang="es-MX" smtClean="0"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95051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CEEA1B-D2E9-4FE1-97FA-91A77BE8C9A6}" type="datetime1">
              <a:rPr lang="es-ES" smtClean="0"/>
              <a:t>13/08/2018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B142E-A6B0-244E-803D-F5EC44FE6C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7324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F8EBEB-D45C-460A-B97D-544AA03FCD84}" type="datetime1">
              <a:rPr lang="es-ES" smtClean="0"/>
              <a:t>13/08/2018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B142E-A6B0-244E-803D-F5EC44FE6C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932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1198DE-F65F-4B15-ABBE-7D05C4CCB258}" type="datetime1">
              <a:rPr lang="es-ES" smtClean="0"/>
              <a:t>13/08/2018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B142E-A6B0-244E-803D-F5EC44FE6C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0261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09D2BA-BCB8-4889-AF3F-01176E58D182}" type="datetime1">
              <a:rPr lang="es-ES" smtClean="0"/>
              <a:t>13/08/2018</a:t>
            </a:fld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B142E-A6B0-244E-803D-F5EC44FE6C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99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0D83E0-DAEE-441C-BD58-B8547A9CC26B}" type="datetime1">
              <a:rPr lang="es-ES" smtClean="0"/>
              <a:t>13/08/2018</a:t>
            </a:fld>
            <a:endParaRPr lang="es-ES" dirty="0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B142E-A6B0-244E-803D-F5EC44FE6C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61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62F9AB-4E47-4134-97C7-8B15C2BC7C2D}" type="datetime1">
              <a:rPr lang="es-ES" smtClean="0"/>
              <a:t>13/08/2018</a:t>
            </a:fld>
            <a:endParaRPr lang="es-ES" dirty="0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B142E-A6B0-244E-803D-F5EC44FE6C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351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687775-A9A3-4744-ADD7-7827B8375A98}" type="datetime1">
              <a:rPr lang="es-ES" smtClean="0"/>
              <a:t>13/08/2018</a:t>
            </a:fld>
            <a:endParaRPr lang="es-ES" dirty="0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B142E-A6B0-244E-803D-F5EC44FE6C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978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0EFA24-114E-40E1-A8E9-B1D7130C917E}" type="datetime1">
              <a:rPr lang="es-ES" smtClean="0"/>
              <a:t>13/08/2018</a:t>
            </a:fld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B142E-A6B0-244E-803D-F5EC44FE6C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991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153594-9C1B-4CA9-B6DC-5953AF5235D1}" type="datetime1">
              <a:rPr lang="es-ES" smtClean="0"/>
              <a:t>13/08/2018</a:t>
            </a:fld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B142E-A6B0-244E-803D-F5EC44FE6C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3343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fld id="{85D53181-0876-48EB-8B6B-D6EA3E2E8695}" type="datetime1">
              <a:rPr lang="es-ES" smtClean="0"/>
              <a:t>13/08/2018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fld id="{191B142E-A6B0-244E-803D-F5EC44FE6CFD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Myriad Pro Light"/>
          <a:ea typeface="Myriad Pro Light"/>
          <a:cs typeface="Myriad Pro Light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/>
          <a:cs typeface="Myriad Pro Light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/>
          <a:cs typeface="Myriad Pro Light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ctrTitle"/>
          </p:nvPr>
        </p:nvSpPr>
        <p:spPr>
          <a:xfrm>
            <a:off x="1692313" y="1897051"/>
            <a:ext cx="6196084" cy="230081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 defTabSz="456656">
              <a:spcBef>
                <a:spcPct val="20000"/>
              </a:spcBef>
            </a:pPr>
            <a:r>
              <a:rPr lang="es-MX" sz="2800" b="1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  <a:t>COORDINACIÓN GENERAL </a:t>
            </a:r>
            <a:br>
              <a:rPr lang="es-MX" sz="2800" b="1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s-MX" sz="2800" b="1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  <a:t>DE DELEGACIONES</a:t>
            </a:r>
            <a:r>
              <a:rPr lang="es-MX" sz="2400" b="1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s-MX" sz="2400" b="1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s-MX" sz="1600" b="1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s-MX" sz="1600" b="1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s-MX" sz="2000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  <a:t>SEGUIMIENTO SEMANAL DE AVANCES</a:t>
            </a:r>
            <a:br>
              <a:rPr lang="es-MX" sz="2000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s-MX" sz="2000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  <a:t>DE CRÉDITO</a:t>
            </a:r>
            <a:r>
              <a:rPr lang="es-MX" sz="2000" b="1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s-MX" sz="2000" b="1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s-MX" sz="1600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s-MX" sz="1600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s-MX" sz="1800" dirty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  <a:t>20 de mayo </a:t>
            </a:r>
            <a:r>
              <a:rPr lang="es-MX" sz="1800" dirty="0">
                <a:latin typeface="Arial" pitchFamily="34" charset="0"/>
                <a:cs typeface="Arial" pitchFamily="34" charset="0"/>
              </a:rPr>
              <a:t>de 2018</a:t>
            </a:r>
          </a:p>
        </p:txBody>
      </p:sp>
    </p:spTree>
    <p:extLst>
      <p:ext uri="{BB962C8B-B14F-4D97-AF65-F5344CB8AC3E}">
        <p14:creationId xmlns:p14="http://schemas.microsoft.com/office/powerpoint/2010/main" val="317989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479182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2</a:t>
            </a:fld>
            <a:endParaRPr lang="es-ES" dirty="0"/>
          </a:p>
        </p:txBody>
      </p:sp>
      <p:sp>
        <p:nvSpPr>
          <p:cNvPr id="12" name="5 Título"/>
          <p:cNvSpPr>
            <a:spLocks noGrp="1"/>
          </p:cNvSpPr>
          <p:nvPr>
            <p:ph type="title"/>
          </p:nvPr>
        </p:nvSpPr>
        <p:spPr>
          <a:xfrm>
            <a:off x="203673" y="97214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ANÁLISIS DE COLOCACIÓN DE CRÉDITO 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Avance al 20 de mayo de 2018</a:t>
            </a:r>
          </a:p>
        </p:txBody>
      </p:sp>
      <p:sp>
        <p:nvSpPr>
          <p:cNvPr id="5" name="5 Título"/>
          <p:cNvSpPr txBox="1">
            <a:spLocks/>
          </p:cNvSpPr>
          <p:nvPr/>
        </p:nvSpPr>
        <p:spPr bwMode="auto">
          <a:xfrm>
            <a:off x="154579" y="6528394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4A2C14BF-A916-4E67-AB9E-EFCEC05A5C89}"/>
              </a:ext>
            </a:extLst>
          </p:cNvPr>
          <p:cNvSpPr/>
          <p:nvPr/>
        </p:nvSpPr>
        <p:spPr>
          <a:xfrm>
            <a:off x="536410" y="984082"/>
            <a:ext cx="1167307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ts val="430"/>
              </a:spcBef>
              <a:spcAft>
                <a:spcPts val="0"/>
              </a:spcAft>
            </a:pPr>
            <a:r>
              <a:rPr lang="es-ES_tradnl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Crédito:</a:t>
            </a:r>
            <a:endParaRPr lang="es-MX" sz="16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F4768B6-E7D7-42A4-ABB1-7C2E035449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32" t="70225" r="19355" b="11128"/>
          <a:stretch/>
        </p:blipFill>
        <p:spPr>
          <a:xfrm>
            <a:off x="551158" y="5365843"/>
            <a:ext cx="6614894" cy="111830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50450AC8-A5F1-4B0E-82E8-485A807A22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87" t="13997" r="14194" b="27193"/>
          <a:stretch/>
        </p:blipFill>
        <p:spPr>
          <a:xfrm>
            <a:off x="536410" y="1578077"/>
            <a:ext cx="7696452" cy="351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04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5 Título"/>
          <p:cNvSpPr>
            <a:spLocks noGrp="1"/>
          </p:cNvSpPr>
          <p:nvPr>
            <p:ph type="title"/>
          </p:nvPr>
        </p:nvSpPr>
        <p:spPr>
          <a:xfrm>
            <a:off x="203673" y="97214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ANÁLISIS DE COLOCACIÓN POR INTERVALO UMA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Avance al 20 de mayo de 2018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E7ED9521-6849-4961-A1CF-6248E7D2A79C}"/>
              </a:ext>
            </a:extLst>
          </p:cNvPr>
          <p:cNvSpPr/>
          <p:nvPr/>
        </p:nvSpPr>
        <p:spPr>
          <a:xfrm>
            <a:off x="5625116" y="1541221"/>
            <a:ext cx="3157063" cy="32932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</a:rPr>
              <a:t>En la formalización por intervalo de UMA se observa que 34% de los créditos corresponden al intervalo de hasta 2.6 UMA. De estos, la mayor proporción se destinó a la adquisición de vivienda nueva.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</a:rPr>
              <a:t>El 59% del total de créditos formalizados fue para trabajadores con ingresos de hasta 4.0 UMA.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1F79810F-A430-49EC-8412-CB090D4863DF}"/>
              </a:ext>
            </a:extLst>
          </p:cNvPr>
          <p:cNvSpPr/>
          <p:nvPr/>
        </p:nvSpPr>
        <p:spPr>
          <a:xfrm>
            <a:off x="498609" y="1024023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es-MX" sz="1600" b="1" dirty="0">
                <a:latin typeface="Arial" panose="020B0604020202020204" pitchFamily="34" charset="0"/>
                <a:ea typeface="Calibri" panose="020F0502020204030204" pitchFamily="34" charset="0"/>
              </a:rPr>
              <a:t>Otorgamiento de créditos por intervalo UMA</a:t>
            </a:r>
            <a:endParaRPr lang="es-MX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s-MX" sz="1400" dirty="0">
                <a:latin typeface="Arial" panose="020B0604020202020204" pitchFamily="34" charset="0"/>
                <a:ea typeface="Calibri" panose="020F0502020204030204" pitchFamily="34" charset="0"/>
              </a:rPr>
              <a:t>Al 20 de mayo de 2018 (semana 20)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9A1C8274-C114-4223-9D94-77195FE5E757}"/>
              </a:ext>
            </a:extLst>
          </p:cNvPr>
          <p:cNvSpPr/>
          <p:nvPr/>
        </p:nvSpPr>
        <p:spPr>
          <a:xfrm>
            <a:off x="363055" y="4956668"/>
            <a:ext cx="8521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MX" b="1" dirty="0">
                <a:latin typeface="Arial" panose="020B0604020202020204" pitchFamily="34" charset="0"/>
                <a:ea typeface="Calibri" panose="020F0502020204030204" pitchFamily="34" charset="0"/>
              </a:rPr>
              <a:t>Créditos formalizados en la semana 20 de cada año y su proporción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5 Título"/>
          <p:cNvSpPr txBox="1">
            <a:spLocks/>
          </p:cNvSpPr>
          <p:nvPr/>
        </p:nvSpPr>
        <p:spPr bwMode="auto">
          <a:xfrm>
            <a:off x="154579" y="6528394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479182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3</a:t>
            </a:fld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73D709A-159C-42D9-9E49-D121A4B8D4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16" t="10902" r="20000" b="8547"/>
          <a:stretch/>
        </p:blipFill>
        <p:spPr>
          <a:xfrm>
            <a:off x="705771" y="1685964"/>
            <a:ext cx="4204872" cy="31484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4CFD44DD-514D-499E-88B6-D87840C499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66" t="59037" r="19354" b="22662"/>
          <a:stretch/>
        </p:blipFill>
        <p:spPr>
          <a:xfrm>
            <a:off x="705770" y="5265253"/>
            <a:ext cx="7981029" cy="131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67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479182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4</a:t>
            </a:fld>
            <a:endParaRPr lang="es-ES" dirty="0"/>
          </a:p>
        </p:txBody>
      </p:sp>
      <p:sp>
        <p:nvSpPr>
          <p:cNvPr id="12" name="5 Título"/>
          <p:cNvSpPr>
            <a:spLocks noGrp="1"/>
          </p:cNvSpPr>
          <p:nvPr>
            <p:ph type="title"/>
          </p:nvPr>
        </p:nvSpPr>
        <p:spPr>
          <a:xfrm>
            <a:off x="203673" y="97214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RESUMEN POR DESTINO DE CRÉDITO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Avance al 20 de mayo de 2018</a:t>
            </a:r>
          </a:p>
        </p:txBody>
      </p:sp>
      <p:sp>
        <p:nvSpPr>
          <p:cNvPr id="6" name="5 Título"/>
          <p:cNvSpPr txBox="1">
            <a:spLocks/>
          </p:cNvSpPr>
          <p:nvPr/>
        </p:nvSpPr>
        <p:spPr bwMode="auto">
          <a:xfrm>
            <a:off x="154579" y="6528394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8CF6A109-7F26-4FFA-AA43-44B86243FFC9}"/>
              </a:ext>
            </a:extLst>
          </p:cNvPr>
          <p:cNvSpPr/>
          <p:nvPr/>
        </p:nvSpPr>
        <p:spPr>
          <a:xfrm>
            <a:off x="502596" y="3091379"/>
            <a:ext cx="8184204" cy="33239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sz="1500" dirty="0"/>
              <a:t>El total de acciones de créditos para el cumplimiento de la meta acumulada fue de 174,102, cifra que representa un cumplimiento del 100.0%. Comparada con la formalización registrada en el mismo periodo de 2017 resultó superior en 6.7%. </a:t>
            </a:r>
          </a:p>
          <a:p>
            <a:pPr algn="just"/>
            <a:endParaRPr lang="es-MX" sz="1500" dirty="0"/>
          </a:p>
          <a:p>
            <a:pPr algn="just"/>
            <a:r>
              <a:rPr lang="es-MX" sz="1500" dirty="0"/>
              <a:t>La formalización de créditos hipotecarios fue de 122,341 créditos, cifra que representa 92.8% de cumplimiento respecto a la meta del periodo. En comparación con los créditos ejercidos en el mismo periodo de 2017, resultó inferior en 2.1%. </a:t>
            </a:r>
          </a:p>
          <a:p>
            <a:pPr algn="just"/>
            <a:endParaRPr lang="es-MX" sz="1500" dirty="0"/>
          </a:p>
          <a:p>
            <a:pPr algn="just"/>
            <a:r>
              <a:rPr lang="es-MX" sz="1500" dirty="0"/>
              <a:t>En la meta por tipo de vivienda, el cumplimiento de vivienda nueva fue del 87.3% y de vivienda usada del 102.2%. En comparación con los créditos ejercidos en 2017, la vivienda nueva registro una variación negativa de 10.0% y la vivienda usada un incremento de 12.1%. </a:t>
            </a:r>
          </a:p>
          <a:p>
            <a:pPr algn="just"/>
            <a:endParaRPr lang="es-MX" sz="1500" dirty="0"/>
          </a:p>
          <a:p>
            <a:pPr algn="just"/>
            <a:r>
              <a:rPr lang="es-MX" sz="1500" dirty="0"/>
              <a:t>El programa Mejoravit presentó un cumplimiento del 122.4% en su meta acumulada. El resultado fue superior en 35.5% al observado en el mismo periodo de 2017.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876977F6-6779-42F8-8020-0CEFCEC32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96" y="1285896"/>
            <a:ext cx="8184204" cy="16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2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492830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5</a:t>
            </a:fld>
            <a:endParaRPr lang="es-ES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203673" y="69918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INFORME DE CRÉDITO CONSOLIDADO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Avance al 20 de mayo de 2018</a:t>
            </a:r>
          </a:p>
        </p:txBody>
      </p:sp>
      <p:sp>
        <p:nvSpPr>
          <p:cNvPr id="7" name="5 Título"/>
          <p:cNvSpPr txBox="1">
            <a:spLocks/>
          </p:cNvSpPr>
          <p:nvPr/>
        </p:nvSpPr>
        <p:spPr bwMode="auto">
          <a:xfrm>
            <a:off x="154579" y="6582986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8EAD12AE-6F40-4372-B652-71345719A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266" y="1251905"/>
            <a:ext cx="8118785" cy="53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27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82938" y="6435547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6</a:t>
            </a:fld>
            <a:endParaRPr lang="es-ES" dirty="0"/>
          </a:p>
        </p:txBody>
      </p:sp>
      <p:sp>
        <p:nvSpPr>
          <p:cNvPr id="9" name="5 Título"/>
          <p:cNvSpPr>
            <a:spLocks noGrp="1"/>
          </p:cNvSpPr>
          <p:nvPr>
            <p:ph type="title"/>
          </p:nvPr>
        </p:nvSpPr>
        <p:spPr>
          <a:xfrm>
            <a:off x="203673" y="97214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POSICIÓN DE LAS ENTIDADES FEDERATIVAS EN CRÉDITO CONSOLIDADO 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Avance al 20 de mayo de 2018</a:t>
            </a:r>
          </a:p>
        </p:txBody>
      </p:sp>
      <p:sp>
        <p:nvSpPr>
          <p:cNvPr id="6" name="5 Título"/>
          <p:cNvSpPr txBox="1">
            <a:spLocks/>
          </p:cNvSpPr>
          <p:nvPr/>
        </p:nvSpPr>
        <p:spPr bwMode="auto">
          <a:xfrm>
            <a:off x="154579" y="6587386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2F1D0E2-8773-4D64-B8BB-5F9E74532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337" y="1022743"/>
            <a:ext cx="6178254" cy="559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0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B142E-A6B0-244E-803D-F5EC44FE6CFD}" type="slidenum">
              <a:rPr lang="es-ES" smtClean="0"/>
              <a:t>7</a:t>
            </a:fld>
            <a:endParaRPr lang="es-ES" dirty="0"/>
          </a:p>
        </p:txBody>
      </p:sp>
      <p:sp>
        <p:nvSpPr>
          <p:cNvPr id="8" name="5 Título"/>
          <p:cNvSpPr>
            <a:spLocks noGrp="1"/>
          </p:cNvSpPr>
          <p:nvPr>
            <p:ph type="title"/>
          </p:nvPr>
        </p:nvSpPr>
        <p:spPr>
          <a:xfrm>
            <a:off x="203673" y="69918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CRÉDITO CONSOLIDADO POR ZONAS</a:t>
            </a:r>
            <a:r>
              <a:rPr lang="es-MX" sz="15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15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Avance al 20 de mayo de 2018</a:t>
            </a:r>
          </a:p>
        </p:txBody>
      </p:sp>
      <p:sp>
        <p:nvSpPr>
          <p:cNvPr id="6" name="5 Título"/>
          <p:cNvSpPr txBox="1">
            <a:spLocks/>
          </p:cNvSpPr>
          <p:nvPr/>
        </p:nvSpPr>
        <p:spPr bwMode="auto">
          <a:xfrm>
            <a:off x="154580" y="6410410"/>
            <a:ext cx="1820014" cy="281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AB7B0C9-FFB4-460E-A1A9-2C1210260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219" y="1006945"/>
            <a:ext cx="4728535" cy="574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81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339051" y="6533535"/>
            <a:ext cx="1571703" cy="199341"/>
          </a:xfrm>
        </p:spPr>
        <p:txBody>
          <a:bodyPr/>
          <a:lstStyle/>
          <a:p>
            <a:fld id="{191B142E-A6B0-244E-803D-F5EC44FE6CFD}" type="slidenum">
              <a:rPr lang="es-ES" smtClean="0"/>
              <a:t>8</a:t>
            </a:fld>
            <a:endParaRPr lang="es-ES" dirty="0"/>
          </a:p>
        </p:txBody>
      </p:sp>
      <p:sp>
        <p:nvSpPr>
          <p:cNvPr id="7" name="5 Título"/>
          <p:cNvSpPr>
            <a:spLocks noGrp="1"/>
          </p:cNvSpPr>
          <p:nvPr>
            <p:ph type="title"/>
          </p:nvPr>
        </p:nvSpPr>
        <p:spPr>
          <a:xfrm>
            <a:off x="203673" y="69918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POSICIONAMIENTO DELEGACIONAL EN CRÉDITO CONSOLIDADO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Avance al 20 de mayo de 2018</a:t>
            </a:r>
          </a:p>
        </p:txBody>
      </p:sp>
      <p:sp>
        <p:nvSpPr>
          <p:cNvPr id="6" name="5 Título"/>
          <p:cNvSpPr txBox="1">
            <a:spLocks/>
          </p:cNvSpPr>
          <p:nvPr/>
        </p:nvSpPr>
        <p:spPr bwMode="auto">
          <a:xfrm>
            <a:off x="154580" y="6336460"/>
            <a:ext cx="1019206" cy="1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702BF799-EAE0-4F6B-95FA-71004C84A84C}"/>
              </a:ext>
            </a:extLst>
          </p:cNvPr>
          <p:cNvSpPr txBox="1"/>
          <p:nvPr/>
        </p:nvSpPr>
        <p:spPr>
          <a:xfrm>
            <a:off x="4055807" y="971566"/>
            <a:ext cx="2679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TOP 10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FF02F3C4-C3B3-451F-9FD6-A11F8E181F7A}"/>
              </a:ext>
            </a:extLst>
          </p:cNvPr>
          <p:cNvSpPr txBox="1"/>
          <p:nvPr/>
        </p:nvSpPr>
        <p:spPr>
          <a:xfrm>
            <a:off x="3151610" y="3782677"/>
            <a:ext cx="427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ÚLTIMAS 10 DELEGACIONES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AA2E76E-963E-4D96-8951-1E40784A61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135"/>
          <a:stretch/>
        </p:blipFill>
        <p:spPr>
          <a:xfrm>
            <a:off x="718487" y="1296128"/>
            <a:ext cx="8060272" cy="242047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6E978F0B-F271-46CE-8289-745697AA8B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848"/>
          <a:stretch/>
        </p:blipFill>
        <p:spPr>
          <a:xfrm>
            <a:off x="718487" y="4152426"/>
            <a:ext cx="8060272" cy="238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07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492830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9</a:t>
            </a:fld>
            <a:endParaRPr lang="es-ES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203673" y="69918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INFORME DE CRÉDITO HIPOTECARIO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Avance al 20 de mayo de 2018</a:t>
            </a:r>
          </a:p>
        </p:txBody>
      </p:sp>
      <p:sp>
        <p:nvSpPr>
          <p:cNvPr id="8" name="5 Título"/>
          <p:cNvSpPr txBox="1">
            <a:spLocks/>
          </p:cNvSpPr>
          <p:nvPr/>
        </p:nvSpPr>
        <p:spPr bwMode="auto">
          <a:xfrm>
            <a:off x="154579" y="6528394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48A17FE5-166B-499A-82F1-DE05EDD4D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36" y="1257889"/>
            <a:ext cx="7842064" cy="527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58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479182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10</a:t>
            </a:fld>
            <a:endParaRPr lang="es-ES" dirty="0"/>
          </a:p>
        </p:txBody>
      </p:sp>
      <p:sp>
        <p:nvSpPr>
          <p:cNvPr id="9" name="5 Título"/>
          <p:cNvSpPr>
            <a:spLocks noGrp="1"/>
          </p:cNvSpPr>
          <p:nvPr>
            <p:ph type="title"/>
          </p:nvPr>
        </p:nvSpPr>
        <p:spPr>
          <a:xfrm>
            <a:off x="203673" y="97214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POSICIÓN DE LAS ENTIDADES FEDERATIVAS EN CRÉDITO HIPOTECARIO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Avance al 20 de mayo de 2018</a:t>
            </a:r>
          </a:p>
        </p:txBody>
      </p:sp>
      <p:sp>
        <p:nvSpPr>
          <p:cNvPr id="6" name="5 Título"/>
          <p:cNvSpPr txBox="1">
            <a:spLocks/>
          </p:cNvSpPr>
          <p:nvPr/>
        </p:nvSpPr>
        <p:spPr bwMode="auto">
          <a:xfrm>
            <a:off x="154579" y="6528394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4848100-2578-4713-9097-4A4C66D32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178" y="1004590"/>
            <a:ext cx="5812470" cy="559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41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492830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11</a:t>
            </a:fld>
            <a:endParaRPr lang="es-ES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203673" y="69918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INFORME DE CRÉDITO MEJORAVIT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+mj-lt"/>
                <a:cs typeface="Arial" pitchFamily="34" charset="0"/>
              </a:rPr>
              <a:t>Avance al 20 de mayo </a:t>
            </a:r>
            <a:r>
              <a:rPr lang="es-MX" sz="1300" dirty="0">
                <a:latin typeface="Arial" pitchFamily="34" charset="0"/>
                <a:cs typeface="Arial" pitchFamily="34" charset="0"/>
              </a:rPr>
              <a:t>de 2018</a:t>
            </a:r>
            <a:endParaRPr lang="es-MX" sz="1300" dirty="0">
              <a:latin typeface="+mj-lt"/>
              <a:cs typeface="Arial" pitchFamily="34" charset="0"/>
            </a:endParaRPr>
          </a:p>
        </p:txBody>
      </p:sp>
      <p:sp>
        <p:nvSpPr>
          <p:cNvPr id="8" name="5 Título"/>
          <p:cNvSpPr txBox="1">
            <a:spLocks/>
          </p:cNvSpPr>
          <p:nvPr/>
        </p:nvSpPr>
        <p:spPr bwMode="auto">
          <a:xfrm>
            <a:off x="154579" y="6528394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1A932FFD-08A1-4CF2-BB29-66EB01043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591" y="1275049"/>
            <a:ext cx="7838473" cy="526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86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492830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12</a:t>
            </a:fld>
            <a:endParaRPr lang="es-ES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203673" y="69918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POSICIÓN DE LAS ENTIDADES FEDERATIVAS EN CRÉDITO MEJORAVIT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+mj-lt"/>
                <a:cs typeface="Arial" pitchFamily="34" charset="0"/>
              </a:rPr>
              <a:t>Avance al 20 de mayo </a:t>
            </a:r>
            <a:r>
              <a:rPr lang="es-MX" sz="1300" dirty="0">
                <a:latin typeface="Arial" pitchFamily="34" charset="0"/>
                <a:cs typeface="Arial" pitchFamily="34" charset="0"/>
              </a:rPr>
              <a:t>de 2018</a:t>
            </a:r>
            <a:endParaRPr lang="es-MX" sz="1300" dirty="0">
              <a:latin typeface="+mj-lt"/>
              <a:cs typeface="Arial" pitchFamily="34" charset="0"/>
            </a:endParaRPr>
          </a:p>
        </p:txBody>
      </p:sp>
      <p:sp>
        <p:nvSpPr>
          <p:cNvPr id="8" name="5 Título"/>
          <p:cNvSpPr txBox="1">
            <a:spLocks/>
          </p:cNvSpPr>
          <p:nvPr/>
        </p:nvSpPr>
        <p:spPr bwMode="auto">
          <a:xfrm>
            <a:off x="154579" y="6569338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756A66F6-B8FF-45FD-8A9F-1A6F6D250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129" y="963380"/>
            <a:ext cx="6253323" cy="566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30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3A3EA1D-F31B-479A-B6B2-FF85AB7B2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B142E-A6B0-244E-803D-F5EC44FE6CFD}" type="slidenum">
              <a:rPr lang="es-ES" smtClean="0"/>
              <a:t>13</a:t>
            </a:fld>
            <a:endParaRPr lang="es-ES" dirty="0"/>
          </a:p>
        </p:txBody>
      </p:sp>
      <p:sp>
        <p:nvSpPr>
          <p:cNvPr id="6" name="5 Título">
            <a:extLst>
              <a:ext uri="{FF2B5EF4-FFF2-40B4-BE49-F238E27FC236}">
                <a16:creationId xmlns:a16="http://schemas.microsoft.com/office/drawing/2014/main" xmlns="" id="{CA62234C-D248-4ECA-869B-07765CF6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673" y="56270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TABLERO DE EVALUACIÓN DE DELEGACIONES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Información al 31 de marzo de 2018</a:t>
            </a:r>
          </a:p>
        </p:txBody>
      </p:sp>
      <p:sp>
        <p:nvSpPr>
          <p:cNvPr id="7" name="5 Título">
            <a:extLst>
              <a:ext uri="{FF2B5EF4-FFF2-40B4-BE49-F238E27FC236}">
                <a16:creationId xmlns:a16="http://schemas.microsoft.com/office/drawing/2014/main" xmlns="" id="{96576619-67B5-4AB2-9322-D5F4B58B7407}"/>
              </a:ext>
            </a:extLst>
          </p:cNvPr>
          <p:cNvSpPr txBox="1">
            <a:spLocks/>
          </p:cNvSpPr>
          <p:nvPr/>
        </p:nvSpPr>
        <p:spPr bwMode="auto">
          <a:xfrm>
            <a:off x="154579" y="6528394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8DFFF88-44B8-4597-9E74-C31B2E333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18" t="15848" r="7463" b="8122"/>
          <a:stretch/>
        </p:blipFill>
        <p:spPr>
          <a:xfrm>
            <a:off x="94489" y="1681316"/>
            <a:ext cx="8967512" cy="455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3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506478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14</a:t>
            </a:fld>
            <a:endParaRPr lang="es-ES" dirty="0"/>
          </a:p>
        </p:txBody>
      </p:sp>
      <p:sp>
        <p:nvSpPr>
          <p:cNvPr id="5" name="5 Título"/>
          <p:cNvSpPr txBox="1">
            <a:spLocks/>
          </p:cNvSpPr>
          <p:nvPr/>
        </p:nvSpPr>
        <p:spPr bwMode="auto">
          <a:xfrm>
            <a:off x="154579" y="6528394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sp>
        <p:nvSpPr>
          <p:cNvPr id="10" name="5 Título"/>
          <p:cNvSpPr>
            <a:spLocks noGrp="1"/>
          </p:cNvSpPr>
          <p:nvPr>
            <p:ph type="title"/>
          </p:nvPr>
        </p:nvSpPr>
        <p:spPr>
          <a:xfrm>
            <a:off x="203673" y="56270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TABLERO DE EVALUACIÓN DE DELEGACIONES AL 2do. SEMESTRE DE 2017</a:t>
            </a:r>
            <a:r>
              <a:rPr lang="es-MX" sz="2300" b="1" dirty="0">
                <a:latin typeface="Arial" pitchFamily="34" charset="0"/>
                <a:cs typeface="Arial" pitchFamily="34" charset="0"/>
              </a:rPr>
              <a:t/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300" dirty="0">
                <a:latin typeface="Arial" pitchFamily="34" charset="0"/>
                <a:cs typeface="Arial" pitchFamily="34" charset="0"/>
              </a:rPr>
              <a:t>Información al 31 de diciembre de 2017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9E83766-91CB-4C93-A318-71DC4CF03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36" y="1253627"/>
            <a:ext cx="8407100" cy="522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43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506478"/>
            <a:ext cx="2133600" cy="365125"/>
          </a:xfrm>
        </p:spPr>
        <p:txBody>
          <a:bodyPr/>
          <a:lstStyle/>
          <a:p>
            <a:fld id="{191B142E-A6B0-244E-803D-F5EC44FE6CFD}" type="slidenum">
              <a:rPr lang="es-ES" smtClean="0"/>
              <a:t>15</a:t>
            </a:fld>
            <a:endParaRPr lang="es-ES" dirty="0"/>
          </a:p>
        </p:txBody>
      </p:sp>
      <p:sp>
        <p:nvSpPr>
          <p:cNvPr id="5" name="5 Título"/>
          <p:cNvSpPr txBox="1">
            <a:spLocks/>
          </p:cNvSpPr>
          <p:nvPr/>
        </p:nvSpPr>
        <p:spPr bwMode="auto">
          <a:xfrm>
            <a:off x="154579" y="6528394"/>
            <a:ext cx="7049069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Fuente: Subdirección General de Planeación y Finanzas</a:t>
            </a:r>
          </a:p>
        </p:txBody>
      </p:sp>
      <p:sp>
        <p:nvSpPr>
          <p:cNvPr id="10" name="5 Título"/>
          <p:cNvSpPr>
            <a:spLocks noGrp="1"/>
          </p:cNvSpPr>
          <p:nvPr>
            <p:ph type="title"/>
          </p:nvPr>
        </p:nvSpPr>
        <p:spPr>
          <a:xfrm>
            <a:off x="203673" y="56270"/>
            <a:ext cx="7275299" cy="1013183"/>
          </a:xfrm>
        </p:spPr>
        <p:txBody>
          <a:bodyPr/>
          <a:lstStyle/>
          <a:p>
            <a:pPr algn="ctr"/>
            <a:r>
              <a:rPr lang="es-MX" sz="2300" b="1" dirty="0">
                <a:latin typeface="Arial" pitchFamily="34" charset="0"/>
                <a:cs typeface="Arial" pitchFamily="34" charset="0"/>
              </a:rPr>
              <a:t>COORDINACIÓN GENERAL DE DELEGACIONES</a:t>
            </a:r>
            <a:br>
              <a:rPr lang="es-MX" sz="2300" b="1" dirty="0">
                <a:latin typeface="Arial" pitchFamily="34" charset="0"/>
                <a:cs typeface="Arial" pitchFamily="34" charset="0"/>
              </a:rPr>
            </a:br>
            <a:r>
              <a:rPr lang="es-MX" sz="1500" dirty="0">
                <a:latin typeface="Arial" pitchFamily="34" charset="0"/>
                <a:cs typeface="Arial" pitchFamily="34" charset="0"/>
              </a:rPr>
              <a:t>TABLERO HISTÓRICO DE EVALUACIÓN DE DELEGACIONES 2014 - 2017</a:t>
            </a:r>
            <a:endParaRPr lang="es-MX" sz="13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D104024-8AB7-4C08-BE3F-E80EC9225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6" y="1313815"/>
            <a:ext cx="8989421" cy="504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44094"/>
      </p:ext>
    </p:extLst>
  </p:cSld>
  <p:clrMapOvr>
    <a:masterClrMapping/>
  </p:clrMapOvr>
</p:sld>
</file>

<file path=ppt/theme/theme1.xml><?xml version="1.0" encoding="utf-8"?>
<a:theme xmlns:a="http://schemas.openxmlformats.org/drawingml/2006/main" name="Infonavit 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49818</TotalTime>
  <Words>443</Words>
  <Application>Microsoft Office PowerPoint</Application>
  <PresentationFormat>Carta (216 x 279 mm)</PresentationFormat>
  <Paragraphs>61</Paragraphs>
  <Slides>15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Myriad Pro</vt:lpstr>
      <vt:lpstr>Myriad Pro Light</vt:lpstr>
      <vt:lpstr>Infonavit 2016</vt:lpstr>
      <vt:lpstr>COORDINACIÓN GENERAL  DE DELEGACIONES  SEGUIMIENTO SEMANAL DE AVANCES DE CRÉDITO  20 de mayo de 2018</vt:lpstr>
      <vt:lpstr>COORDINACIÓN GENERAL DE DELEGACIONES ANÁLISIS DE COLOCACIÓN DE CRÉDITO  Avance al 20 de mayo de 2018</vt:lpstr>
      <vt:lpstr>COORDINACIÓN GENERAL DE DELEGACIONES ANÁLISIS DE COLOCACIÓN POR INTERVALO UMA Avance al 20 de mayo de 2018</vt:lpstr>
      <vt:lpstr>COORDINACIÓN GENERAL DE DELEGACIONES RESUMEN POR DESTINO DE CRÉDITO Avance al 20 de mayo de 2018</vt:lpstr>
      <vt:lpstr>COORDINACIÓN GENERAL DE DELEGACIONES INFORME DE CRÉDITO CONSOLIDADO Avance al 20 de mayo de 2018</vt:lpstr>
      <vt:lpstr>COORDINACIÓN GENERAL DE DELEGACIONES POSICIÓN DE LAS ENTIDADES FEDERATIVAS EN CRÉDITO CONSOLIDADO  Avance al 20 de mayo de 2018</vt:lpstr>
      <vt:lpstr>COORDINACIÓN GENERAL DE DELEGACIONES CRÉDITO CONSOLIDADO POR ZONAS Avance al 20 de mayo de 2018</vt:lpstr>
      <vt:lpstr>COORDINACIÓN GENERAL DE DELEGACIONES POSICIONAMIENTO DELEGACIONAL EN CRÉDITO CONSOLIDADO Avance al 20 de mayo de 2018</vt:lpstr>
      <vt:lpstr>COORDINACIÓN GENERAL DE DELEGACIONES INFORME DE CRÉDITO HIPOTECARIO Avance al 20 de mayo de 2018</vt:lpstr>
      <vt:lpstr>COORDINACIÓN GENERAL DE DELEGACIONES POSICIÓN DE LAS ENTIDADES FEDERATIVAS EN CRÉDITO HIPOTECARIO Avance al 20 de mayo de 2018</vt:lpstr>
      <vt:lpstr>COORDINACIÓN GENERAL DE DELEGACIONES INFORME DE CRÉDITO MEJORAVIT Avance al 20 de mayo de 2018</vt:lpstr>
      <vt:lpstr>COORDINACIÓN GENERAL DE DELEGACIONES POSICIÓN DE LAS ENTIDADES FEDERATIVAS EN CRÉDITO MEJORAVIT Avance al 20 de mayo de 2018</vt:lpstr>
      <vt:lpstr>COORDINACIÓN GENERAL DE DELEGACIONES TABLERO DE EVALUACIÓN DE DELEGACIONES Información al 31 de marzo de 2018</vt:lpstr>
      <vt:lpstr>COORDINACIÓN GENERAL DE DELEGACIONES TABLERO DE EVALUACIÓN DE DELEGACIONES AL 2do. SEMESTRE DE 2017 Información al 31 de diciembre de 2017</vt:lpstr>
      <vt:lpstr>COORDINACIÓN GENERAL DE DELEGACIONES TABLERO HISTÓRICO DE EVALUACIÓN DE DELEGACIONES 2014 - 2017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T Blue</cp:lastModifiedBy>
  <cp:revision>1202</cp:revision>
  <cp:lastPrinted>2018-05-23T16:07:01Z</cp:lastPrinted>
  <dcterms:created xsi:type="dcterms:W3CDTF">2015-01-27T17:54:18Z</dcterms:created>
  <dcterms:modified xsi:type="dcterms:W3CDTF">2018-08-13T22:17:14Z</dcterms:modified>
</cp:coreProperties>
</file>